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BDC9"/>
    <a:srgbClr val="FF7C80"/>
    <a:srgbClr val="E6E6E6"/>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03" autoAdjust="0"/>
    <p:restoredTop sz="94660"/>
  </p:normalViewPr>
  <p:slideViewPr>
    <p:cSldViewPr snapToGrid="0">
      <p:cViewPr varScale="1">
        <p:scale>
          <a:sx n="128" d="100"/>
          <a:sy n="128" d="100"/>
        </p:scale>
        <p:origin x="125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4220882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2215292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1634912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79194A-4C81-4980-8F56-8C24E1C09FC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4081863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79194A-4C81-4980-8F56-8C24E1C09FCA}"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4227535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79194A-4C81-4980-8F56-8C24E1C09FCA}"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3912574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79194A-4C81-4980-8F56-8C24E1C09FCA}"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583643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079194A-4C81-4980-8F56-8C24E1C09FC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972442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079194A-4C81-4980-8F56-8C24E1C09FC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1677034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2575417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3597746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079194A-4C81-4980-8F56-8C24E1C09FCA}" type="datetimeFigureOut">
              <a:rPr lang="en-GB" smtClean="0"/>
              <a:t>12/01/2021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E0D30F0-851F-4F70-AE04-F257B4AC2B8B}" type="slidenum">
              <a:rPr lang="en-GB" smtClean="0"/>
              <a:t>‹#›</a:t>
            </a:fld>
            <a:endParaRPr lang="en-GB"/>
          </a:p>
        </p:txBody>
      </p:sp>
    </p:spTree>
    <p:extLst>
      <p:ext uri="{BB962C8B-B14F-4D97-AF65-F5344CB8AC3E}">
        <p14:creationId xmlns:p14="http://schemas.microsoft.com/office/powerpoint/2010/main" val="2354739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FA3BCA8-3F30-48A7-A749-B48F54EC05A6}"/>
              </a:ext>
            </a:extLst>
          </p:cNvPr>
          <p:cNvSpPr txBox="1"/>
          <p:nvPr/>
        </p:nvSpPr>
        <p:spPr>
          <a:xfrm>
            <a:off x="101183" y="421400"/>
            <a:ext cx="6655633" cy="531812"/>
          </a:xfrm>
          <a:prstGeom prst="rect">
            <a:avLst/>
          </a:prstGeom>
          <a:noFill/>
        </p:spPr>
        <p:txBody>
          <a:bodyPr wrap="square">
            <a:spAutoFit/>
          </a:bodyPr>
          <a:lstStyle/>
          <a:p>
            <a:pPr>
              <a:lnSpc>
                <a:spcPct val="107000"/>
              </a:lnSpc>
              <a:spcAft>
                <a:spcPts val="500"/>
              </a:spcAft>
            </a:pPr>
            <a:r>
              <a:rPr lang="en-GB" sz="2800" b="1" dirty="0">
                <a:solidFill>
                  <a:srgbClr val="009999"/>
                </a:solidFill>
                <a:effectLst/>
                <a:latin typeface="Twinkl Light" charset="0"/>
                <a:ea typeface="Calibri" panose="020F0502020204030204" pitchFamily="34" charset="0"/>
                <a:cs typeface="Calibri Light" panose="020F0302020204030204" pitchFamily="34" charset="0"/>
              </a:rPr>
              <a:t>Flowcharts &amp; Pseudocode</a:t>
            </a:r>
            <a:r>
              <a:rPr lang="en-GB" sz="2800" dirty="0">
                <a:solidFill>
                  <a:srgbClr val="009999"/>
                </a:solidFill>
                <a:effectLst/>
                <a:latin typeface="Calibri Light" panose="020F0302020204030204" pitchFamily="34" charset="0"/>
                <a:ea typeface="Calibri" panose="020F0502020204030204" pitchFamily="34" charset="0"/>
                <a:cs typeface="Times New Roman" panose="02020603050405020304" pitchFamily="18" charset="0"/>
              </a:rPr>
              <a:t> </a:t>
            </a:r>
            <a:r>
              <a:rPr lang="en-GB" sz="2800" dirty="0">
                <a:solidFill>
                  <a:srgbClr val="009999"/>
                </a:solidFill>
                <a:effectLst/>
                <a:latin typeface="Twinkl Light" charset="0"/>
                <a:ea typeface="Calibri" panose="020F0502020204030204" pitchFamily="34" charset="0"/>
                <a:cs typeface="Calibri Light" panose="020F0302020204030204" pitchFamily="34" charset="0"/>
              </a:rPr>
              <a:t>Lesson One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6">
            <a:extLst>
              <a:ext uri="{FF2B5EF4-FFF2-40B4-BE49-F238E27FC236}">
                <a16:creationId xmlns:a16="http://schemas.microsoft.com/office/drawing/2014/main" id="{1A70B8D2-2163-4224-AE75-32120C920D64}"/>
              </a:ext>
            </a:extLst>
          </p:cNvPr>
          <p:cNvGraphicFramePr>
            <a:graphicFrameLocks noGrp="1"/>
          </p:cNvGraphicFramePr>
          <p:nvPr>
            <p:extLst>
              <p:ext uri="{D42A27DB-BD31-4B8C-83A1-F6EECF244321}">
                <p14:modId xmlns:p14="http://schemas.microsoft.com/office/powerpoint/2010/main" val="2743745914"/>
              </p:ext>
            </p:extLst>
          </p:nvPr>
        </p:nvGraphicFramePr>
        <p:xfrm>
          <a:off x="101183" y="88035"/>
          <a:ext cx="6655634" cy="370840"/>
        </p:xfrm>
        <a:graphic>
          <a:graphicData uri="http://schemas.openxmlformats.org/drawingml/2006/table">
            <a:tbl>
              <a:tblPr firstRow="1" bandRow="1">
                <a:tableStyleId>{5C22544A-7EE6-4342-B048-85BDC9FD1C3A}</a:tableStyleId>
              </a:tblPr>
              <a:tblGrid>
                <a:gridCol w="3327817">
                  <a:extLst>
                    <a:ext uri="{9D8B030D-6E8A-4147-A177-3AD203B41FA5}">
                      <a16:colId xmlns:a16="http://schemas.microsoft.com/office/drawing/2014/main" val="775197364"/>
                    </a:ext>
                  </a:extLst>
                </a:gridCol>
                <a:gridCol w="3327817">
                  <a:extLst>
                    <a:ext uri="{9D8B030D-6E8A-4147-A177-3AD203B41FA5}">
                      <a16:colId xmlns:a16="http://schemas.microsoft.com/office/drawing/2014/main" val="1449101775"/>
                    </a:ext>
                  </a:extLst>
                </a:gridCol>
              </a:tblGrid>
              <a:tr h="370840">
                <a:tc>
                  <a:txBody>
                    <a:bodyPr/>
                    <a:lstStyle/>
                    <a:p>
                      <a:r>
                        <a:rPr lang="en-GB" dirty="0">
                          <a:solidFill>
                            <a:schemeClr val="tx1"/>
                          </a:solidFill>
                          <a:latin typeface="Twinkl Light" charset="0"/>
                        </a:rPr>
                        <a:t>Name:</a:t>
                      </a:r>
                    </a:p>
                  </a:txBody>
                  <a:tcPr>
                    <a:solidFill>
                      <a:schemeClr val="bg1"/>
                    </a:solidFill>
                  </a:tcPr>
                </a:tc>
                <a:tc>
                  <a:txBody>
                    <a:bodyPr/>
                    <a:lstStyle/>
                    <a:p>
                      <a:r>
                        <a:rPr lang="en-GB" dirty="0">
                          <a:solidFill>
                            <a:schemeClr val="tx1"/>
                          </a:solidFill>
                          <a:latin typeface="Twinkl Light" charset="0"/>
                        </a:rPr>
                        <a:t>Date:</a:t>
                      </a:r>
                    </a:p>
                  </a:txBody>
                  <a:tcPr>
                    <a:solidFill>
                      <a:schemeClr val="bg1"/>
                    </a:solidFill>
                  </a:tcPr>
                </a:tc>
                <a:extLst>
                  <a:ext uri="{0D108BD9-81ED-4DB2-BD59-A6C34878D82A}">
                    <a16:rowId xmlns:a16="http://schemas.microsoft.com/office/drawing/2014/main" val="53679133"/>
                  </a:ext>
                </a:extLst>
              </a:tr>
            </a:tbl>
          </a:graphicData>
        </a:graphic>
      </p:graphicFrame>
      <p:sp>
        <p:nvSpPr>
          <p:cNvPr id="7" name="TextBox 6">
            <a:extLst>
              <a:ext uri="{FF2B5EF4-FFF2-40B4-BE49-F238E27FC236}">
                <a16:creationId xmlns:a16="http://schemas.microsoft.com/office/drawing/2014/main" id="{3D08E06A-1A0F-4282-95F6-0D83721038DB}"/>
              </a:ext>
            </a:extLst>
          </p:cNvPr>
          <p:cNvSpPr txBox="1"/>
          <p:nvPr/>
        </p:nvSpPr>
        <p:spPr>
          <a:xfrm>
            <a:off x="101183" y="963411"/>
            <a:ext cx="6655633" cy="710451"/>
          </a:xfrm>
          <a:prstGeom prst="rect">
            <a:avLst/>
          </a:prstGeom>
          <a:noFill/>
        </p:spPr>
        <p:txBody>
          <a:bodyPr wrap="square" rtlCol="0">
            <a:spAutoFit/>
          </a:bodyPr>
          <a:lstStyle/>
          <a:p>
            <a:pPr>
              <a:spcAft>
                <a:spcPts val="500"/>
              </a:spcAft>
            </a:pPr>
            <a:r>
              <a:rPr lang="en-GB" sz="1200" b="1" dirty="0">
                <a:latin typeface="Twinkl Light" charset="0"/>
              </a:rPr>
              <a:t>Flowchart Challenge 1</a:t>
            </a:r>
          </a:p>
          <a:p>
            <a:r>
              <a:rPr lang="en-GB" sz="1200" dirty="0">
                <a:latin typeface="Twinkl Light" charset="0"/>
              </a:rPr>
              <a:t>Help Flo to get from her starting position to home. Try to help her find as many yummy snails as possible, but avoid Sly the fox and his friends at all cost! Here are your instructions:</a:t>
            </a:r>
          </a:p>
        </p:txBody>
      </p:sp>
      <p:sp>
        <p:nvSpPr>
          <p:cNvPr id="8" name="TextBox 7">
            <a:extLst>
              <a:ext uri="{FF2B5EF4-FFF2-40B4-BE49-F238E27FC236}">
                <a16:creationId xmlns:a16="http://schemas.microsoft.com/office/drawing/2014/main" id="{0C560C8B-6FAA-41A1-B8A2-29D1370D0C07}"/>
              </a:ext>
            </a:extLst>
          </p:cNvPr>
          <p:cNvSpPr txBox="1"/>
          <p:nvPr/>
        </p:nvSpPr>
        <p:spPr>
          <a:xfrm>
            <a:off x="101183" y="1791325"/>
            <a:ext cx="6655633" cy="589905"/>
          </a:xfrm>
          <a:prstGeom prst="rect">
            <a:avLst/>
          </a:prstGeom>
          <a:noFill/>
        </p:spPr>
        <p:txBody>
          <a:bodyPr wrap="square" rtlCol="0">
            <a:spAutoFit/>
          </a:bodyPr>
          <a:lstStyle/>
          <a:p>
            <a:pPr>
              <a:spcAft>
                <a:spcPts val="1000"/>
              </a:spcAft>
            </a:pPr>
            <a:r>
              <a:rPr lang="en-GB" sz="1200" dirty="0">
                <a:latin typeface="Twinkl Light" charset="0"/>
              </a:rPr>
              <a:t>Look a the map below</a:t>
            </a:r>
          </a:p>
          <a:p>
            <a:pPr>
              <a:spcAft>
                <a:spcPts val="1000"/>
              </a:spcAft>
            </a:pPr>
            <a:r>
              <a:rPr lang="en-GB" sz="1200" dirty="0">
                <a:latin typeface="Twinkl Light" charset="0"/>
              </a:rPr>
              <a:t>Flow can only move up, down, left or right, but not diagonally</a:t>
            </a:r>
          </a:p>
        </p:txBody>
      </p:sp>
      <p:pic>
        <p:nvPicPr>
          <p:cNvPr id="238" name="Picture 237">
            <a:extLst>
              <a:ext uri="{FF2B5EF4-FFF2-40B4-BE49-F238E27FC236}">
                <a16:creationId xmlns:a16="http://schemas.microsoft.com/office/drawing/2014/main" id="{3ED54055-63F2-49A1-A68C-67F06A87A92E}"/>
              </a:ext>
            </a:extLst>
          </p:cNvPr>
          <p:cNvPicPr>
            <a:picLocks noChangeAspect="1"/>
          </p:cNvPicPr>
          <p:nvPr/>
        </p:nvPicPr>
        <p:blipFill>
          <a:blip r:embed="rId2"/>
          <a:stretch>
            <a:fillRect/>
          </a:stretch>
        </p:blipFill>
        <p:spPr>
          <a:xfrm>
            <a:off x="278485" y="4118635"/>
            <a:ext cx="6301030" cy="4496416"/>
          </a:xfrm>
          <a:prstGeom prst="rect">
            <a:avLst/>
          </a:prstGeom>
        </p:spPr>
      </p:pic>
      <p:sp>
        <p:nvSpPr>
          <p:cNvPr id="239" name="Speech Bubble: Rectangle with Corners Rounded 238">
            <a:extLst>
              <a:ext uri="{FF2B5EF4-FFF2-40B4-BE49-F238E27FC236}">
                <a16:creationId xmlns:a16="http://schemas.microsoft.com/office/drawing/2014/main" id="{D645E200-A2FC-4A26-B1A1-B0138EA372E6}"/>
              </a:ext>
            </a:extLst>
          </p:cNvPr>
          <p:cNvSpPr/>
          <p:nvPr/>
        </p:nvSpPr>
        <p:spPr>
          <a:xfrm>
            <a:off x="4429593" y="3432748"/>
            <a:ext cx="1971208" cy="501048"/>
          </a:xfrm>
          <a:prstGeom prst="wedgeRoundRectCallout">
            <a:avLst>
              <a:gd name="adj1" fmla="val 29054"/>
              <a:gd name="adj2" fmla="val 8541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Light" charset="0"/>
              </a:rPr>
              <a:t>This is home</a:t>
            </a:r>
          </a:p>
        </p:txBody>
      </p:sp>
      <p:sp>
        <p:nvSpPr>
          <p:cNvPr id="240" name="Speech Bubble: Rectangle with Corners Rounded 239">
            <a:extLst>
              <a:ext uri="{FF2B5EF4-FFF2-40B4-BE49-F238E27FC236}">
                <a16:creationId xmlns:a16="http://schemas.microsoft.com/office/drawing/2014/main" id="{3DCD3B02-5551-4C08-A8A6-2BBBB5794773}"/>
              </a:ext>
            </a:extLst>
          </p:cNvPr>
          <p:cNvSpPr/>
          <p:nvPr/>
        </p:nvSpPr>
        <p:spPr>
          <a:xfrm>
            <a:off x="459646" y="8882335"/>
            <a:ext cx="1946275" cy="636417"/>
          </a:xfrm>
          <a:prstGeom prst="wedgeRoundRectCallout">
            <a:avLst>
              <a:gd name="adj1" fmla="val -39007"/>
              <a:gd name="adj2" fmla="val -10848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Light" charset="0"/>
              </a:rPr>
              <a:t>Flo stars facing </a:t>
            </a:r>
            <a:r>
              <a:rPr lang="en-GB" b="1" dirty="0">
                <a:solidFill>
                  <a:schemeClr val="tx1"/>
                </a:solidFill>
                <a:latin typeface="Twinkl Light" charset="0"/>
              </a:rPr>
              <a:t>upwards</a:t>
            </a:r>
          </a:p>
        </p:txBody>
      </p:sp>
      <p:sp>
        <p:nvSpPr>
          <p:cNvPr id="245" name="Rectangle 244">
            <a:extLst>
              <a:ext uri="{FF2B5EF4-FFF2-40B4-BE49-F238E27FC236}">
                <a16:creationId xmlns:a16="http://schemas.microsoft.com/office/drawing/2014/main" id="{64F317B0-F669-4290-A186-668653EE4726}"/>
              </a:ext>
            </a:extLst>
          </p:cNvPr>
          <p:cNvSpPr/>
          <p:nvPr/>
        </p:nvSpPr>
        <p:spPr>
          <a:xfrm>
            <a:off x="117340" y="2489313"/>
            <a:ext cx="6639476" cy="756053"/>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Task 1: </a:t>
            </a:r>
            <a:r>
              <a:rPr lang="en-GB" sz="1400" dirty="0">
                <a:solidFill>
                  <a:schemeClr val="tx1"/>
                </a:solidFill>
                <a:latin typeface="Twinkl Light" charset="0"/>
              </a:rPr>
              <a:t>On the map, starting from Flo’s starting position, draw a route that takes Flo home and passes as many snails as possible while avoiding the foxes. The start has been done for you</a:t>
            </a:r>
          </a:p>
        </p:txBody>
      </p:sp>
      <p:sp>
        <p:nvSpPr>
          <p:cNvPr id="247" name="Rectangle 246">
            <a:extLst>
              <a:ext uri="{FF2B5EF4-FFF2-40B4-BE49-F238E27FC236}">
                <a16:creationId xmlns:a16="http://schemas.microsoft.com/office/drawing/2014/main" id="{80901ABF-EA6E-42D5-936B-3F815C16E537}"/>
              </a:ext>
            </a:extLst>
          </p:cNvPr>
          <p:cNvSpPr/>
          <p:nvPr/>
        </p:nvSpPr>
        <p:spPr>
          <a:xfrm>
            <a:off x="3926256" y="8731842"/>
            <a:ext cx="2830560" cy="1034321"/>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Twinkl Light" charset="0"/>
              </a:rPr>
              <a:t>Top tip: </a:t>
            </a:r>
            <a:r>
              <a:rPr lang="en-GB" dirty="0">
                <a:solidFill>
                  <a:schemeClr val="tx1"/>
                </a:solidFill>
                <a:latin typeface="Twinkl Light" charset="0"/>
              </a:rPr>
              <a:t>use any of the PowerPoint line or arrow tools to draw your route</a:t>
            </a:r>
          </a:p>
        </p:txBody>
      </p:sp>
      <p:cxnSp>
        <p:nvCxnSpPr>
          <p:cNvPr id="251" name="Straight Arrow Connector 250">
            <a:extLst>
              <a:ext uri="{FF2B5EF4-FFF2-40B4-BE49-F238E27FC236}">
                <a16:creationId xmlns:a16="http://schemas.microsoft.com/office/drawing/2014/main" id="{58F685D4-DEDB-4BD0-AE6A-E6F0736118DB}"/>
              </a:ext>
            </a:extLst>
          </p:cNvPr>
          <p:cNvCxnSpPr/>
          <p:nvPr/>
        </p:nvCxnSpPr>
        <p:spPr>
          <a:xfrm flipV="1">
            <a:off x="667062" y="7142813"/>
            <a:ext cx="0" cy="9144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9" name="Straight Arrow Connector 258">
            <a:extLst>
              <a:ext uri="{FF2B5EF4-FFF2-40B4-BE49-F238E27FC236}">
                <a16:creationId xmlns:a16="http://schemas.microsoft.com/office/drawing/2014/main" id="{32601980-86D8-464F-9027-4BA5E3805FB7}"/>
              </a:ext>
            </a:extLst>
          </p:cNvPr>
          <p:cNvCxnSpPr/>
          <p:nvPr/>
        </p:nvCxnSpPr>
        <p:spPr>
          <a:xfrm>
            <a:off x="667062" y="7142813"/>
            <a:ext cx="771994"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6670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F44924-3691-4624-9A41-25C2F4F54FE5}"/>
              </a:ext>
            </a:extLst>
          </p:cNvPr>
          <p:cNvSpPr/>
          <p:nvPr/>
        </p:nvSpPr>
        <p:spPr>
          <a:xfrm>
            <a:off x="109262" y="143352"/>
            <a:ext cx="6639476" cy="756053"/>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Task 2: </a:t>
            </a:r>
            <a:r>
              <a:rPr lang="en-GB" altLang="en-US" sz="1400" dirty="0">
                <a:solidFill>
                  <a:srgbClr val="000000"/>
                </a:solidFill>
                <a:latin typeface="Twinkl Light" charset="0"/>
                <a:cs typeface="Arial" panose="020B0604020202020204" pitchFamily="34" charset="0"/>
              </a:rPr>
              <a:t>Help Flo to get from her starting position to her home.</a:t>
            </a:r>
            <a:r>
              <a:rPr lang="en-GB" altLang="en-US" sz="1400" dirty="0">
                <a:solidFill>
                  <a:schemeClr val="tx1"/>
                </a:solidFill>
                <a:latin typeface="Twinkl Light" charset="0"/>
                <a:cs typeface="Arial" panose="020B0604020202020204" pitchFamily="34" charset="0"/>
              </a:rPr>
              <a:t> </a:t>
            </a:r>
            <a:r>
              <a:rPr lang="en-GB" altLang="en-US" sz="1400" dirty="0">
                <a:solidFill>
                  <a:srgbClr val="000000"/>
                </a:solidFill>
                <a:latin typeface="Twinkl Light" charset="0"/>
                <a:cs typeface="Arial" panose="020B0604020202020204" pitchFamily="34" charset="0"/>
              </a:rPr>
              <a:t>Try to help her find as many yummy snails as possible. Avoid Sly the fox and his friends at all costs! You must draw a flowchart to plan her route…</a:t>
            </a:r>
          </a:p>
        </p:txBody>
      </p:sp>
      <p:sp>
        <p:nvSpPr>
          <p:cNvPr id="5" name="TextBox 2">
            <a:extLst>
              <a:ext uri="{FF2B5EF4-FFF2-40B4-BE49-F238E27FC236}">
                <a16:creationId xmlns:a16="http://schemas.microsoft.com/office/drawing/2014/main" id="{1CA99830-637C-459A-BF1A-FC9826BBC0D0}"/>
              </a:ext>
            </a:extLst>
          </p:cNvPr>
          <p:cNvSpPr txBox="1">
            <a:spLocks noChangeArrowheads="1"/>
          </p:cNvSpPr>
          <p:nvPr/>
        </p:nvSpPr>
        <p:spPr bwMode="auto">
          <a:xfrm>
            <a:off x="109262" y="1036222"/>
            <a:ext cx="6639476" cy="360850"/>
          </a:xfrm>
          <a:prstGeom prst="rect">
            <a:avLst/>
          </a:prstGeom>
          <a:solidFill>
            <a:srgbClr val="75BDC9"/>
          </a:solidFill>
          <a:ln>
            <a:noFill/>
          </a:ln>
        </p:spPr>
        <p:txBody>
          <a:bodyPr wrap="square"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altLang="en-US" sz="1400" dirty="0">
                <a:cs typeface="Arial" panose="020B0604020202020204" pitchFamily="34" charset="0"/>
              </a:rPr>
              <a:t>You can use any combination of the following flowchart instructions:</a:t>
            </a:r>
          </a:p>
        </p:txBody>
      </p:sp>
      <p:grpSp>
        <p:nvGrpSpPr>
          <p:cNvPr id="6" name="Group 5">
            <a:extLst>
              <a:ext uri="{FF2B5EF4-FFF2-40B4-BE49-F238E27FC236}">
                <a16:creationId xmlns:a16="http://schemas.microsoft.com/office/drawing/2014/main" id="{BFE3B028-1204-406D-A931-434689D011BB}"/>
              </a:ext>
            </a:extLst>
          </p:cNvPr>
          <p:cNvGrpSpPr/>
          <p:nvPr/>
        </p:nvGrpSpPr>
        <p:grpSpPr>
          <a:xfrm>
            <a:off x="3459769" y="1552869"/>
            <a:ext cx="1433123" cy="435593"/>
            <a:chOff x="2398713" y="4916488"/>
            <a:chExt cx="1809750" cy="510148"/>
          </a:xfrm>
        </p:grpSpPr>
        <p:sp>
          <p:nvSpPr>
            <p:cNvPr id="7" name="TextBox 44">
              <a:extLst>
                <a:ext uri="{FF2B5EF4-FFF2-40B4-BE49-F238E27FC236}">
                  <a16:creationId xmlns:a16="http://schemas.microsoft.com/office/drawing/2014/main" id="{F41D163A-8750-49EC-B575-64BF30892A8B}"/>
                </a:ext>
              </a:extLst>
            </p:cNvPr>
            <p:cNvSpPr txBox="1">
              <a:spLocks noChangeArrowheads="1"/>
            </p:cNvSpPr>
            <p:nvPr/>
          </p:nvSpPr>
          <p:spPr bwMode="auto">
            <a:xfrm>
              <a:off x="239871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dirty="0">
                  <a:solidFill>
                    <a:srgbClr val="000000"/>
                  </a:solidFill>
                  <a:cs typeface="Arial" panose="020B0604020202020204" pitchFamily="34" charset="0"/>
                </a:rPr>
                <a:t>Forward 2 steps</a:t>
              </a:r>
            </a:p>
          </p:txBody>
        </p:sp>
        <p:cxnSp>
          <p:nvCxnSpPr>
            <p:cNvPr id="8" name="Straight Connector 7">
              <a:extLst>
                <a:ext uri="{FF2B5EF4-FFF2-40B4-BE49-F238E27FC236}">
                  <a16:creationId xmlns:a16="http://schemas.microsoft.com/office/drawing/2014/main" id="{49FF5282-C451-467A-AC89-D49DD3B40306}"/>
                </a:ext>
              </a:extLst>
            </p:cNvPr>
            <p:cNvCxnSpPr>
              <a:cxnSpLocks/>
            </p:cNvCxnSpPr>
            <p:nvPr/>
          </p:nvCxnSpPr>
          <p:spPr>
            <a:xfrm>
              <a:off x="3297238"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9" name="Group 8">
            <a:extLst>
              <a:ext uri="{FF2B5EF4-FFF2-40B4-BE49-F238E27FC236}">
                <a16:creationId xmlns:a16="http://schemas.microsoft.com/office/drawing/2014/main" id="{AB2797E2-0CBC-4980-A0A8-7AF5E634FC24}"/>
              </a:ext>
            </a:extLst>
          </p:cNvPr>
          <p:cNvGrpSpPr/>
          <p:nvPr/>
        </p:nvGrpSpPr>
        <p:grpSpPr>
          <a:xfrm>
            <a:off x="1642817" y="1552869"/>
            <a:ext cx="1431865" cy="435593"/>
            <a:chOff x="4589463" y="4916488"/>
            <a:chExt cx="1808162" cy="510148"/>
          </a:xfrm>
        </p:grpSpPr>
        <p:sp>
          <p:nvSpPr>
            <p:cNvPr id="10" name="TextBox 48">
              <a:extLst>
                <a:ext uri="{FF2B5EF4-FFF2-40B4-BE49-F238E27FC236}">
                  <a16:creationId xmlns:a16="http://schemas.microsoft.com/office/drawing/2014/main" id="{12B2D140-7E9B-40B4-B407-56387A2D2E48}"/>
                </a:ext>
              </a:extLst>
            </p:cNvPr>
            <p:cNvSpPr txBox="1">
              <a:spLocks noChangeArrowheads="1"/>
            </p:cNvSpPr>
            <p:nvPr/>
          </p:nvSpPr>
          <p:spPr bwMode="auto">
            <a:xfrm>
              <a:off x="4589463" y="4916488"/>
              <a:ext cx="1808162"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left </a:t>
              </a:r>
            </a:p>
          </p:txBody>
        </p:sp>
        <p:cxnSp>
          <p:nvCxnSpPr>
            <p:cNvPr id="11" name="Straight Connector 10">
              <a:extLst>
                <a:ext uri="{FF2B5EF4-FFF2-40B4-BE49-F238E27FC236}">
                  <a16:creationId xmlns:a16="http://schemas.microsoft.com/office/drawing/2014/main" id="{E5D7E87B-3067-4149-B9F4-6A8DD17BE053}"/>
                </a:ext>
              </a:extLst>
            </p:cNvPr>
            <p:cNvCxnSpPr>
              <a:cxnSpLocks/>
            </p:cNvCxnSpPr>
            <p:nvPr/>
          </p:nvCxnSpPr>
          <p:spPr>
            <a:xfrm>
              <a:off x="5486400"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18C9606A-B47B-4556-BE05-202FBE5F59D7}"/>
              </a:ext>
            </a:extLst>
          </p:cNvPr>
          <p:cNvGrpSpPr/>
          <p:nvPr/>
        </p:nvGrpSpPr>
        <p:grpSpPr>
          <a:xfrm>
            <a:off x="126569" y="1552869"/>
            <a:ext cx="1131161" cy="469921"/>
            <a:chOff x="680243" y="4920172"/>
            <a:chExt cx="1324771" cy="550353"/>
          </a:xfrm>
        </p:grpSpPr>
        <p:sp>
          <p:nvSpPr>
            <p:cNvPr id="13" name="Rectangle: Rounded Corners 12">
              <a:extLst>
                <a:ext uri="{FF2B5EF4-FFF2-40B4-BE49-F238E27FC236}">
                  <a16:creationId xmlns:a16="http://schemas.microsoft.com/office/drawing/2014/main" id="{1709FAD4-54FD-4D37-822B-6490520E1AD3}"/>
                </a:ext>
              </a:extLst>
            </p:cNvPr>
            <p:cNvSpPr/>
            <p:nvPr/>
          </p:nvSpPr>
          <p:spPr>
            <a:xfrm>
              <a:off x="680243" y="4920172"/>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Start</a:t>
              </a:r>
              <a:endParaRPr lang="en-GB" sz="1400" dirty="0">
                <a:solidFill>
                  <a:sysClr val="windowText" lastClr="000000"/>
                </a:solidFill>
                <a:latin typeface="Twinkl Light" charset="0"/>
              </a:endParaRPr>
            </a:p>
          </p:txBody>
        </p:sp>
        <p:cxnSp>
          <p:nvCxnSpPr>
            <p:cNvPr id="14" name="Straight Connector 13">
              <a:extLst>
                <a:ext uri="{FF2B5EF4-FFF2-40B4-BE49-F238E27FC236}">
                  <a16:creationId xmlns:a16="http://schemas.microsoft.com/office/drawing/2014/main" id="{953EB790-AF63-4073-A135-5A4C71E9D688}"/>
                </a:ext>
              </a:extLst>
            </p:cNvPr>
            <p:cNvCxnSpPr>
              <a:cxnSpLocks/>
            </p:cNvCxnSpPr>
            <p:nvPr/>
          </p:nvCxnSpPr>
          <p:spPr>
            <a:xfrm>
              <a:off x="1355725" y="5308600"/>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C8D246CB-7A6A-460C-8C61-E17943994C68}"/>
              </a:ext>
            </a:extLst>
          </p:cNvPr>
          <p:cNvGrpSpPr/>
          <p:nvPr/>
        </p:nvGrpSpPr>
        <p:grpSpPr>
          <a:xfrm>
            <a:off x="137751" y="2179891"/>
            <a:ext cx="1131161" cy="466776"/>
            <a:chOff x="692150" y="5611813"/>
            <a:chExt cx="1324771" cy="546669"/>
          </a:xfrm>
        </p:grpSpPr>
        <p:sp>
          <p:nvSpPr>
            <p:cNvPr id="16" name="Rectangle: Rounded Corners 15">
              <a:extLst>
                <a:ext uri="{FF2B5EF4-FFF2-40B4-BE49-F238E27FC236}">
                  <a16:creationId xmlns:a16="http://schemas.microsoft.com/office/drawing/2014/main" id="{B4E1617A-B9C9-4B79-960C-3A076F9ABFE1}"/>
                </a:ext>
              </a:extLst>
            </p:cNvPr>
            <p:cNvSpPr/>
            <p:nvPr/>
          </p:nvSpPr>
          <p:spPr>
            <a:xfrm>
              <a:off x="692150" y="5773738"/>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Stop</a:t>
              </a:r>
              <a:endParaRPr lang="en-GB" sz="1400" dirty="0">
                <a:solidFill>
                  <a:sysClr val="windowText" lastClr="000000"/>
                </a:solidFill>
                <a:latin typeface="Twinkl Light" charset="0"/>
              </a:endParaRPr>
            </a:p>
          </p:txBody>
        </p:sp>
        <p:cxnSp>
          <p:nvCxnSpPr>
            <p:cNvPr id="17" name="Straight Connector 16">
              <a:extLst>
                <a:ext uri="{FF2B5EF4-FFF2-40B4-BE49-F238E27FC236}">
                  <a16:creationId xmlns:a16="http://schemas.microsoft.com/office/drawing/2014/main" id="{27B1DE7B-C01E-4ED7-BF77-597246235973}"/>
                </a:ext>
              </a:extLst>
            </p:cNvPr>
            <p:cNvCxnSpPr>
              <a:cxnSpLocks/>
            </p:cNvCxnSpPr>
            <p:nvPr/>
          </p:nvCxnSpPr>
          <p:spPr>
            <a:xfrm>
              <a:off x="1355725" y="5611813"/>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D6A87A25-0355-41D7-B344-92C51CB5C276}"/>
              </a:ext>
            </a:extLst>
          </p:cNvPr>
          <p:cNvGrpSpPr/>
          <p:nvPr/>
        </p:nvGrpSpPr>
        <p:grpSpPr>
          <a:xfrm>
            <a:off x="5277980" y="1552869"/>
            <a:ext cx="1433123" cy="435593"/>
            <a:chOff x="6646863" y="4916488"/>
            <a:chExt cx="1809750" cy="510148"/>
          </a:xfrm>
        </p:grpSpPr>
        <p:sp>
          <p:nvSpPr>
            <p:cNvPr id="19" name="TextBox 53">
              <a:extLst>
                <a:ext uri="{FF2B5EF4-FFF2-40B4-BE49-F238E27FC236}">
                  <a16:creationId xmlns:a16="http://schemas.microsoft.com/office/drawing/2014/main" id="{C2E31F9C-297D-4081-AA98-3FBE86BE739A}"/>
                </a:ext>
              </a:extLst>
            </p:cNvPr>
            <p:cNvSpPr txBox="1">
              <a:spLocks noChangeArrowheads="1"/>
            </p:cNvSpPr>
            <p:nvPr/>
          </p:nvSpPr>
          <p:spPr bwMode="auto">
            <a:xfrm>
              <a:off x="664686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right</a:t>
              </a:r>
            </a:p>
          </p:txBody>
        </p:sp>
        <p:cxnSp>
          <p:nvCxnSpPr>
            <p:cNvPr id="20" name="Straight Connector 19">
              <a:extLst>
                <a:ext uri="{FF2B5EF4-FFF2-40B4-BE49-F238E27FC236}">
                  <a16:creationId xmlns:a16="http://schemas.microsoft.com/office/drawing/2014/main" id="{E1FF958B-F922-4028-9FF4-842902A03D26}"/>
                </a:ext>
              </a:extLst>
            </p:cNvPr>
            <p:cNvCxnSpPr>
              <a:cxnSpLocks/>
            </p:cNvCxnSpPr>
            <p:nvPr/>
          </p:nvCxnSpPr>
          <p:spPr>
            <a:xfrm>
              <a:off x="7551739"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23" name="Rectangle 22">
            <a:extLst>
              <a:ext uri="{FF2B5EF4-FFF2-40B4-BE49-F238E27FC236}">
                <a16:creationId xmlns:a16="http://schemas.microsoft.com/office/drawing/2014/main" id="{6B5D5099-85F0-44A7-832E-1F8F4EBDB618}"/>
              </a:ext>
            </a:extLst>
          </p:cNvPr>
          <p:cNvSpPr/>
          <p:nvPr/>
        </p:nvSpPr>
        <p:spPr>
          <a:xfrm>
            <a:off x="1639069" y="2563728"/>
            <a:ext cx="5109669" cy="517495"/>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latin typeface="Twinkl Light" charset="0"/>
              </a:rPr>
              <a:t>Top tip: </a:t>
            </a:r>
            <a:r>
              <a:rPr lang="en-GB" sz="1400" dirty="0">
                <a:solidFill>
                  <a:schemeClr val="tx1"/>
                </a:solidFill>
                <a:latin typeface="Twinkl Light" charset="0"/>
              </a:rPr>
              <a:t>copy and paste the instructions so that you don’t have to draw them out loads of times</a:t>
            </a:r>
          </a:p>
        </p:txBody>
      </p:sp>
      <p:sp>
        <p:nvSpPr>
          <p:cNvPr id="24" name="TextBox 23">
            <a:extLst>
              <a:ext uri="{FF2B5EF4-FFF2-40B4-BE49-F238E27FC236}">
                <a16:creationId xmlns:a16="http://schemas.microsoft.com/office/drawing/2014/main" id="{F074257E-9A38-438A-A3FC-C6C2F189B486}"/>
              </a:ext>
            </a:extLst>
          </p:cNvPr>
          <p:cNvSpPr txBox="1"/>
          <p:nvPr/>
        </p:nvSpPr>
        <p:spPr>
          <a:xfrm>
            <a:off x="109262" y="3143347"/>
            <a:ext cx="6647974" cy="369332"/>
          </a:xfrm>
          <a:prstGeom prst="rect">
            <a:avLst/>
          </a:prstGeom>
          <a:noFill/>
        </p:spPr>
        <p:txBody>
          <a:bodyPr wrap="none" rtlCol="0">
            <a:spAutoFit/>
          </a:bodyPr>
          <a:lstStyle/>
          <a:p>
            <a:r>
              <a:rPr lang="en-GB" b="1" dirty="0">
                <a:latin typeface="Twinkl Light" charset="0"/>
              </a:rPr>
              <a:t>Draw out your flowchart here. The start has been done for you:</a:t>
            </a:r>
          </a:p>
        </p:txBody>
      </p:sp>
      <p:sp>
        <p:nvSpPr>
          <p:cNvPr id="29" name="Rectangle 28">
            <a:extLst>
              <a:ext uri="{FF2B5EF4-FFF2-40B4-BE49-F238E27FC236}">
                <a16:creationId xmlns:a16="http://schemas.microsoft.com/office/drawing/2014/main" id="{C20BBAA6-F636-4B54-9592-508369BAA0CB}"/>
              </a:ext>
            </a:extLst>
          </p:cNvPr>
          <p:cNvSpPr/>
          <p:nvPr/>
        </p:nvSpPr>
        <p:spPr>
          <a:xfrm>
            <a:off x="1639070" y="2099571"/>
            <a:ext cx="4184610" cy="316628"/>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latin typeface="Twinkl Light" charset="0"/>
              </a:rPr>
              <a:t>Top tip: </a:t>
            </a:r>
            <a:r>
              <a:rPr lang="en-GB" sz="1400" dirty="0">
                <a:solidFill>
                  <a:schemeClr val="tx1"/>
                </a:solidFill>
                <a:latin typeface="Twinkl Light" charset="0"/>
              </a:rPr>
              <a:t>You can change the number of steps</a:t>
            </a:r>
          </a:p>
        </p:txBody>
      </p:sp>
      <p:grpSp>
        <p:nvGrpSpPr>
          <p:cNvPr id="42" name="Group 41">
            <a:extLst>
              <a:ext uri="{FF2B5EF4-FFF2-40B4-BE49-F238E27FC236}">
                <a16:creationId xmlns:a16="http://schemas.microsoft.com/office/drawing/2014/main" id="{39D0C5E5-9423-40B7-83A0-B7558D4690A0}"/>
              </a:ext>
            </a:extLst>
          </p:cNvPr>
          <p:cNvGrpSpPr/>
          <p:nvPr/>
        </p:nvGrpSpPr>
        <p:grpSpPr>
          <a:xfrm>
            <a:off x="2566223" y="3670689"/>
            <a:ext cx="1433124" cy="1792477"/>
            <a:chOff x="2566223" y="3970489"/>
            <a:chExt cx="1433124" cy="1792477"/>
          </a:xfrm>
        </p:grpSpPr>
        <p:grpSp>
          <p:nvGrpSpPr>
            <p:cNvPr id="30" name="Group 29">
              <a:extLst>
                <a:ext uri="{FF2B5EF4-FFF2-40B4-BE49-F238E27FC236}">
                  <a16:creationId xmlns:a16="http://schemas.microsoft.com/office/drawing/2014/main" id="{8591566F-C6E6-435B-9A1D-6DC6809A3E9B}"/>
                </a:ext>
              </a:extLst>
            </p:cNvPr>
            <p:cNvGrpSpPr/>
            <p:nvPr/>
          </p:nvGrpSpPr>
          <p:grpSpPr>
            <a:xfrm>
              <a:off x="2706023" y="3970489"/>
              <a:ext cx="1131161" cy="469921"/>
              <a:chOff x="680243" y="4920172"/>
              <a:chExt cx="1324771" cy="550353"/>
            </a:xfrm>
          </p:grpSpPr>
          <p:sp>
            <p:nvSpPr>
              <p:cNvPr id="31" name="Rectangle: Rounded Corners 30">
                <a:extLst>
                  <a:ext uri="{FF2B5EF4-FFF2-40B4-BE49-F238E27FC236}">
                    <a16:creationId xmlns:a16="http://schemas.microsoft.com/office/drawing/2014/main" id="{12D39578-8825-49CD-B4BB-77E54DDA8D30}"/>
                  </a:ext>
                </a:extLst>
              </p:cNvPr>
              <p:cNvSpPr/>
              <p:nvPr/>
            </p:nvSpPr>
            <p:spPr>
              <a:xfrm>
                <a:off x="680243" y="4920172"/>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Start</a:t>
                </a:r>
                <a:endParaRPr lang="en-GB" sz="1400" dirty="0">
                  <a:solidFill>
                    <a:sysClr val="windowText" lastClr="000000"/>
                  </a:solidFill>
                  <a:latin typeface="Twinkl Light" charset="0"/>
                </a:endParaRPr>
              </a:p>
            </p:txBody>
          </p:sp>
          <p:cxnSp>
            <p:nvCxnSpPr>
              <p:cNvPr id="32" name="Straight Connector 31">
                <a:extLst>
                  <a:ext uri="{FF2B5EF4-FFF2-40B4-BE49-F238E27FC236}">
                    <a16:creationId xmlns:a16="http://schemas.microsoft.com/office/drawing/2014/main" id="{6B1A9989-9C2D-4628-B580-825F06229145}"/>
                  </a:ext>
                </a:extLst>
              </p:cNvPr>
              <p:cNvCxnSpPr>
                <a:cxnSpLocks/>
              </p:cNvCxnSpPr>
              <p:nvPr/>
            </p:nvCxnSpPr>
            <p:spPr>
              <a:xfrm>
                <a:off x="1355725" y="5308600"/>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3" name="Group 32">
              <a:extLst>
                <a:ext uri="{FF2B5EF4-FFF2-40B4-BE49-F238E27FC236}">
                  <a16:creationId xmlns:a16="http://schemas.microsoft.com/office/drawing/2014/main" id="{80375253-A433-459D-A260-EDB9A2285A98}"/>
                </a:ext>
              </a:extLst>
            </p:cNvPr>
            <p:cNvGrpSpPr/>
            <p:nvPr/>
          </p:nvGrpSpPr>
          <p:grpSpPr>
            <a:xfrm>
              <a:off x="2566224" y="4440964"/>
              <a:ext cx="1433123" cy="435593"/>
              <a:chOff x="2398713" y="4916488"/>
              <a:chExt cx="1809750" cy="510148"/>
            </a:xfrm>
          </p:grpSpPr>
          <p:sp>
            <p:nvSpPr>
              <p:cNvPr id="34" name="TextBox 44">
                <a:extLst>
                  <a:ext uri="{FF2B5EF4-FFF2-40B4-BE49-F238E27FC236}">
                    <a16:creationId xmlns:a16="http://schemas.microsoft.com/office/drawing/2014/main" id="{D5728104-BB84-4552-B65B-E8DED62B0322}"/>
                  </a:ext>
                </a:extLst>
              </p:cNvPr>
              <p:cNvSpPr txBox="1">
                <a:spLocks noChangeArrowheads="1"/>
              </p:cNvSpPr>
              <p:nvPr/>
            </p:nvSpPr>
            <p:spPr bwMode="auto">
              <a:xfrm>
                <a:off x="239871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dirty="0">
                    <a:solidFill>
                      <a:srgbClr val="000000"/>
                    </a:solidFill>
                    <a:cs typeface="Arial" panose="020B0604020202020204" pitchFamily="34" charset="0"/>
                  </a:rPr>
                  <a:t>Forward 2 steps</a:t>
                </a:r>
              </a:p>
            </p:txBody>
          </p:sp>
          <p:cxnSp>
            <p:nvCxnSpPr>
              <p:cNvPr id="35" name="Straight Connector 34">
                <a:extLst>
                  <a:ext uri="{FF2B5EF4-FFF2-40B4-BE49-F238E27FC236}">
                    <a16:creationId xmlns:a16="http://schemas.microsoft.com/office/drawing/2014/main" id="{DBF60749-0ABE-4CDE-BC8A-8EA4F06C2F61}"/>
                  </a:ext>
                </a:extLst>
              </p:cNvPr>
              <p:cNvCxnSpPr>
                <a:cxnSpLocks/>
              </p:cNvCxnSpPr>
              <p:nvPr/>
            </p:nvCxnSpPr>
            <p:spPr>
              <a:xfrm>
                <a:off x="3297238"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15C2052B-2582-484B-ADB4-429582B89504}"/>
                </a:ext>
              </a:extLst>
            </p:cNvPr>
            <p:cNvGrpSpPr/>
            <p:nvPr/>
          </p:nvGrpSpPr>
          <p:grpSpPr>
            <a:xfrm>
              <a:off x="2566224" y="4891780"/>
              <a:ext cx="1433123" cy="435593"/>
              <a:chOff x="6646863" y="4916488"/>
              <a:chExt cx="1809750" cy="510148"/>
            </a:xfrm>
          </p:grpSpPr>
          <p:sp>
            <p:nvSpPr>
              <p:cNvPr id="37" name="TextBox 53">
                <a:extLst>
                  <a:ext uri="{FF2B5EF4-FFF2-40B4-BE49-F238E27FC236}">
                    <a16:creationId xmlns:a16="http://schemas.microsoft.com/office/drawing/2014/main" id="{4D8D573D-E62C-4D7C-8015-88E40C7DEAA5}"/>
                  </a:ext>
                </a:extLst>
              </p:cNvPr>
              <p:cNvSpPr txBox="1">
                <a:spLocks noChangeArrowheads="1"/>
              </p:cNvSpPr>
              <p:nvPr/>
            </p:nvSpPr>
            <p:spPr bwMode="auto">
              <a:xfrm>
                <a:off x="664686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right</a:t>
                </a:r>
              </a:p>
            </p:txBody>
          </p:sp>
          <p:cxnSp>
            <p:nvCxnSpPr>
              <p:cNvPr id="38" name="Straight Connector 37">
                <a:extLst>
                  <a:ext uri="{FF2B5EF4-FFF2-40B4-BE49-F238E27FC236}">
                    <a16:creationId xmlns:a16="http://schemas.microsoft.com/office/drawing/2014/main" id="{29D4C625-D6E2-4795-B6A7-72AD29E62D5B}"/>
                  </a:ext>
                </a:extLst>
              </p:cNvPr>
              <p:cNvCxnSpPr>
                <a:cxnSpLocks/>
              </p:cNvCxnSpPr>
              <p:nvPr/>
            </p:nvCxnSpPr>
            <p:spPr>
              <a:xfrm>
                <a:off x="7551739"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64712017-F173-443D-AC20-DD697FC8E26D}"/>
                </a:ext>
              </a:extLst>
            </p:cNvPr>
            <p:cNvGrpSpPr/>
            <p:nvPr/>
          </p:nvGrpSpPr>
          <p:grpSpPr>
            <a:xfrm>
              <a:off x="2566223" y="5327373"/>
              <a:ext cx="1433123" cy="435593"/>
              <a:chOff x="2398713" y="4916488"/>
              <a:chExt cx="1809750" cy="510148"/>
            </a:xfrm>
          </p:grpSpPr>
          <p:sp>
            <p:nvSpPr>
              <p:cNvPr id="40" name="TextBox 44">
                <a:extLst>
                  <a:ext uri="{FF2B5EF4-FFF2-40B4-BE49-F238E27FC236}">
                    <a16:creationId xmlns:a16="http://schemas.microsoft.com/office/drawing/2014/main" id="{01365020-0A6C-428A-8B6F-DD580D6A26BE}"/>
                  </a:ext>
                </a:extLst>
              </p:cNvPr>
              <p:cNvSpPr txBox="1">
                <a:spLocks noChangeArrowheads="1"/>
              </p:cNvSpPr>
              <p:nvPr/>
            </p:nvSpPr>
            <p:spPr bwMode="auto">
              <a:xfrm>
                <a:off x="2398713" y="4916488"/>
                <a:ext cx="1809750" cy="386566"/>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dirty="0">
                    <a:solidFill>
                      <a:srgbClr val="000000"/>
                    </a:solidFill>
                    <a:cs typeface="Arial" panose="020B0604020202020204" pitchFamily="34" charset="0"/>
                  </a:rPr>
                  <a:t>Forward 1 step</a:t>
                </a:r>
              </a:p>
            </p:txBody>
          </p:sp>
          <p:cxnSp>
            <p:nvCxnSpPr>
              <p:cNvPr id="41" name="Straight Connector 40">
                <a:extLst>
                  <a:ext uri="{FF2B5EF4-FFF2-40B4-BE49-F238E27FC236}">
                    <a16:creationId xmlns:a16="http://schemas.microsoft.com/office/drawing/2014/main" id="{E8992FFA-1E49-41DD-9553-D98C32E2D8AE}"/>
                  </a:ext>
                </a:extLst>
              </p:cNvPr>
              <p:cNvCxnSpPr>
                <a:cxnSpLocks/>
              </p:cNvCxnSpPr>
              <p:nvPr/>
            </p:nvCxnSpPr>
            <p:spPr>
              <a:xfrm>
                <a:off x="3297238"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33560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E26A3DA-BF02-427B-8D68-C1D3E6192877}"/>
              </a:ext>
            </a:extLst>
          </p:cNvPr>
          <p:cNvSpPr/>
          <p:nvPr/>
        </p:nvSpPr>
        <p:spPr>
          <a:xfrm>
            <a:off x="109262" y="143353"/>
            <a:ext cx="6639476" cy="479686"/>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Task 3: </a:t>
            </a:r>
            <a:r>
              <a:rPr lang="en-GB" altLang="en-US" sz="1400" dirty="0">
                <a:solidFill>
                  <a:srgbClr val="000000"/>
                </a:solidFill>
                <a:latin typeface="Twinkl Light" charset="0"/>
                <a:cs typeface="Arial" panose="020B0604020202020204" pitchFamily="34" charset="0"/>
              </a:rPr>
              <a:t>How many instructions were in your flowchart? </a:t>
            </a:r>
          </a:p>
        </p:txBody>
      </p:sp>
      <p:sp>
        <p:nvSpPr>
          <p:cNvPr id="5" name="TextBox 4">
            <a:extLst>
              <a:ext uri="{FF2B5EF4-FFF2-40B4-BE49-F238E27FC236}">
                <a16:creationId xmlns:a16="http://schemas.microsoft.com/office/drawing/2014/main" id="{D034B094-7F9B-4CA9-9B79-84F366B089D0}"/>
              </a:ext>
            </a:extLst>
          </p:cNvPr>
          <p:cNvSpPr txBox="1"/>
          <p:nvPr/>
        </p:nvSpPr>
        <p:spPr>
          <a:xfrm>
            <a:off x="109262" y="786989"/>
            <a:ext cx="6236003" cy="338554"/>
          </a:xfrm>
          <a:prstGeom prst="rect">
            <a:avLst/>
          </a:prstGeom>
          <a:noFill/>
        </p:spPr>
        <p:txBody>
          <a:bodyPr wrap="none" rtlCol="0">
            <a:spAutoFit/>
          </a:bodyPr>
          <a:lstStyle/>
          <a:p>
            <a:r>
              <a:rPr lang="en-GB" sz="1600" dirty="0">
                <a:latin typeface="Twinkl Light" charset="0"/>
              </a:rPr>
              <a:t>My flowchart had 		instructions and I collected 		snails</a:t>
            </a:r>
          </a:p>
        </p:txBody>
      </p:sp>
      <p:sp>
        <p:nvSpPr>
          <p:cNvPr id="6" name="Rectangle 5">
            <a:extLst>
              <a:ext uri="{FF2B5EF4-FFF2-40B4-BE49-F238E27FC236}">
                <a16:creationId xmlns:a16="http://schemas.microsoft.com/office/drawing/2014/main" id="{BC7A9597-5C3E-4E78-B1EC-3CB33A5A37B6}"/>
              </a:ext>
            </a:extLst>
          </p:cNvPr>
          <p:cNvSpPr/>
          <p:nvPr/>
        </p:nvSpPr>
        <p:spPr>
          <a:xfrm>
            <a:off x="1893091" y="759563"/>
            <a:ext cx="530578" cy="409120"/>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ysClr val="windowText" lastClr="000000"/>
              </a:solidFill>
              <a:latin typeface="Twinkl Light" charset="0"/>
            </a:endParaRPr>
          </a:p>
        </p:txBody>
      </p:sp>
      <p:sp>
        <p:nvSpPr>
          <p:cNvPr id="7" name="Rectangle 6">
            <a:extLst>
              <a:ext uri="{FF2B5EF4-FFF2-40B4-BE49-F238E27FC236}">
                <a16:creationId xmlns:a16="http://schemas.microsoft.com/office/drawing/2014/main" id="{2B65750E-0D2B-43C7-B2D3-5B284D669A24}"/>
              </a:ext>
            </a:extLst>
          </p:cNvPr>
          <p:cNvSpPr/>
          <p:nvPr/>
        </p:nvSpPr>
        <p:spPr>
          <a:xfrm>
            <a:off x="109262" y="1325138"/>
            <a:ext cx="6639476" cy="641132"/>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Extension 1: </a:t>
            </a:r>
            <a:r>
              <a:rPr lang="en-GB" sz="1400" dirty="0">
                <a:solidFill>
                  <a:schemeClr val="tx1"/>
                </a:solidFill>
                <a:latin typeface="Twinkl Light" charset="0"/>
              </a:rPr>
              <a:t>Can you find a way to make your flowchart shorter while still collecting as many (or more) snails?</a:t>
            </a:r>
            <a:endParaRPr lang="en-GB" altLang="en-US" sz="1400" dirty="0">
              <a:solidFill>
                <a:srgbClr val="000000"/>
              </a:solidFill>
              <a:latin typeface="Twinkl Light" charset="0"/>
              <a:cs typeface="Arial" panose="020B0604020202020204" pitchFamily="34" charset="0"/>
            </a:endParaRPr>
          </a:p>
        </p:txBody>
      </p:sp>
      <p:sp>
        <p:nvSpPr>
          <p:cNvPr id="8" name="Rectangle 7">
            <a:extLst>
              <a:ext uri="{FF2B5EF4-FFF2-40B4-BE49-F238E27FC236}">
                <a16:creationId xmlns:a16="http://schemas.microsoft.com/office/drawing/2014/main" id="{3B7C48F3-C621-4545-AF48-D21417D30841}"/>
              </a:ext>
            </a:extLst>
          </p:cNvPr>
          <p:cNvSpPr/>
          <p:nvPr/>
        </p:nvSpPr>
        <p:spPr>
          <a:xfrm>
            <a:off x="5028533" y="751706"/>
            <a:ext cx="530578" cy="409120"/>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ysClr val="windowText" lastClr="000000"/>
              </a:solidFill>
              <a:latin typeface="Twinkl Light" charset="0"/>
            </a:endParaRPr>
          </a:p>
        </p:txBody>
      </p:sp>
      <p:grpSp>
        <p:nvGrpSpPr>
          <p:cNvPr id="9" name="Group 8">
            <a:extLst>
              <a:ext uri="{FF2B5EF4-FFF2-40B4-BE49-F238E27FC236}">
                <a16:creationId xmlns:a16="http://schemas.microsoft.com/office/drawing/2014/main" id="{CC90FEAA-FE59-469B-A66A-E12A02EA8377}"/>
              </a:ext>
            </a:extLst>
          </p:cNvPr>
          <p:cNvGrpSpPr/>
          <p:nvPr/>
        </p:nvGrpSpPr>
        <p:grpSpPr>
          <a:xfrm>
            <a:off x="3459769" y="2198037"/>
            <a:ext cx="1433123" cy="435593"/>
            <a:chOff x="2398713" y="4916488"/>
            <a:chExt cx="1809750" cy="510148"/>
          </a:xfrm>
        </p:grpSpPr>
        <p:sp>
          <p:nvSpPr>
            <p:cNvPr id="10" name="TextBox 44">
              <a:extLst>
                <a:ext uri="{FF2B5EF4-FFF2-40B4-BE49-F238E27FC236}">
                  <a16:creationId xmlns:a16="http://schemas.microsoft.com/office/drawing/2014/main" id="{A49059B3-4D28-4D2B-AA41-404B60AF39BE}"/>
                </a:ext>
              </a:extLst>
            </p:cNvPr>
            <p:cNvSpPr txBox="1">
              <a:spLocks noChangeArrowheads="1"/>
            </p:cNvSpPr>
            <p:nvPr/>
          </p:nvSpPr>
          <p:spPr bwMode="auto">
            <a:xfrm>
              <a:off x="239871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dirty="0">
                  <a:solidFill>
                    <a:srgbClr val="000000"/>
                  </a:solidFill>
                  <a:cs typeface="Arial" panose="020B0604020202020204" pitchFamily="34" charset="0"/>
                </a:rPr>
                <a:t>Forward 2 steps</a:t>
              </a:r>
            </a:p>
          </p:txBody>
        </p:sp>
        <p:cxnSp>
          <p:nvCxnSpPr>
            <p:cNvPr id="11" name="Straight Connector 10">
              <a:extLst>
                <a:ext uri="{FF2B5EF4-FFF2-40B4-BE49-F238E27FC236}">
                  <a16:creationId xmlns:a16="http://schemas.microsoft.com/office/drawing/2014/main" id="{FC0BE804-7F6A-44B2-9A8C-6E0A613D5CC0}"/>
                </a:ext>
              </a:extLst>
            </p:cNvPr>
            <p:cNvCxnSpPr>
              <a:cxnSpLocks/>
            </p:cNvCxnSpPr>
            <p:nvPr/>
          </p:nvCxnSpPr>
          <p:spPr>
            <a:xfrm>
              <a:off x="3297238"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F5BDAAB2-6528-409B-90EE-DE2A0D32336A}"/>
              </a:ext>
            </a:extLst>
          </p:cNvPr>
          <p:cNvGrpSpPr/>
          <p:nvPr/>
        </p:nvGrpSpPr>
        <p:grpSpPr>
          <a:xfrm>
            <a:off x="1642817" y="2198037"/>
            <a:ext cx="1431865" cy="435593"/>
            <a:chOff x="4589463" y="4916488"/>
            <a:chExt cx="1808162" cy="510148"/>
          </a:xfrm>
        </p:grpSpPr>
        <p:sp>
          <p:nvSpPr>
            <p:cNvPr id="13" name="TextBox 48">
              <a:extLst>
                <a:ext uri="{FF2B5EF4-FFF2-40B4-BE49-F238E27FC236}">
                  <a16:creationId xmlns:a16="http://schemas.microsoft.com/office/drawing/2014/main" id="{00EB96EE-2FA6-436B-B1CD-1BDB66A444C3}"/>
                </a:ext>
              </a:extLst>
            </p:cNvPr>
            <p:cNvSpPr txBox="1">
              <a:spLocks noChangeArrowheads="1"/>
            </p:cNvSpPr>
            <p:nvPr/>
          </p:nvSpPr>
          <p:spPr bwMode="auto">
            <a:xfrm>
              <a:off x="4589463" y="4916488"/>
              <a:ext cx="1808162"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left </a:t>
              </a:r>
            </a:p>
          </p:txBody>
        </p:sp>
        <p:cxnSp>
          <p:nvCxnSpPr>
            <p:cNvPr id="14" name="Straight Connector 13">
              <a:extLst>
                <a:ext uri="{FF2B5EF4-FFF2-40B4-BE49-F238E27FC236}">
                  <a16:creationId xmlns:a16="http://schemas.microsoft.com/office/drawing/2014/main" id="{595B63B1-B23B-4A59-A44A-6DD55EC26679}"/>
                </a:ext>
              </a:extLst>
            </p:cNvPr>
            <p:cNvCxnSpPr>
              <a:cxnSpLocks/>
            </p:cNvCxnSpPr>
            <p:nvPr/>
          </p:nvCxnSpPr>
          <p:spPr>
            <a:xfrm>
              <a:off x="5486400"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87DDBBAE-4C9B-4C9C-AF24-D99680063662}"/>
              </a:ext>
            </a:extLst>
          </p:cNvPr>
          <p:cNvGrpSpPr/>
          <p:nvPr/>
        </p:nvGrpSpPr>
        <p:grpSpPr>
          <a:xfrm>
            <a:off x="126569" y="2198037"/>
            <a:ext cx="1131161" cy="469921"/>
            <a:chOff x="680243" y="4920172"/>
            <a:chExt cx="1324771" cy="550353"/>
          </a:xfrm>
        </p:grpSpPr>
        <p:sp>
          <p:nvSpPr>
            <p:cNvPr id="16" name="Rectangle: Rounded Corners 15">
              <a:extLst>
                <a:ext uri="{FF2B5EF4-FFF2-40B4-BE49-F238E27FC236}">
                  <a16:creationId xmlns:a16="http://schemas.microsoft.com/office/drawing/2014/main" id="{1AD88B3D-BC8D-46B5-8D84-C45264046862}"/>
                </a:ext>
              </a:extLst>
            </p:cNvPr>
            <p:cNvSpPr/>
            <p:nvPr/>
          </p:nvSpPr>
          <p:spPr>
            <a:xfrm>
              <a:off x="680243" y="4920172"/>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Start</a:t>
              </a:r>
              <a:endParaRPr lang="en-GB" sz="1400" dirty="0">
                <a:solidFill>
                  <a:sysClr val="windowText" lastClr="000000"/>
                </a:solidFill>
                <a:latin typeface="Twinkl Light" charset="0"/>
              </a:endParaRPr>
            </a:p>
          </p:txBody>
        </p:sp>
        <p:cxnSp>
          <p:nvCxnSpPr>
            <p:cNvPr id="17" name="Straight Connector 16">
              <a:extLst>
                <a:ext uri="{FF2B5EF4-FFF2-40B4-BE49-F238E27FC236}">
                  <a16:creationId xmlns:a16="http://schemas.microsoft.com/office/drawing/2014/main" id="{4A73CC2F-032A-407D-890F-4D5AFD908B29}"/>
                </a:ext>
              </a:extLst>
            </p:cNvPr>
            <p:cNvCxnSpPr>
              <a:cxnSpLocks/>
            </p:cNvCxnSpPr>
            <p:nvPr/>
          </p:nvCxnSpPr>
          <p:spPr>
            <a:xfrm>
              <a:off x="1355725" y="5308600"/>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219ACA3E-3AC3-4AA0-8452-6C184A2BE556}"/>
              </a:ext>
            </a:extLst>
          </p:cNvPr>
          <p:cNvGrpSpPr/>
          <p:nvPr/>
        </p:nvGrpSpPr>
        <p:grpSpPr>
          <a:xfrm>
            <a:off x="137751" y="2825059"/>
            <a:ext cx="1131161" cy="466776"/>
            <a:chOff x="692150" y="5611813"/>
            <a:chExt cx="1324771" cy="546669"/>
          </a:xfrm>
        </p:grpSpPr>
        <p:sp>
          <p:nvSpPr>
            <p:cNvPr id="19" name="Rectangle: Rounded Corners 18">
              <a:extLst>
                <a:ext uri="{FF2B5EF4-FFF2-40B4-BE49-F238E27FC236}">
                  <a16:creationId xmlns:a16="http://schemas.microsoft.com/office/drawing/2014/main" id="{D1665B68-EB45-4E47-8BC3-F99D7F962995}"/>
                </a:ext>
              </a:extLst>
            </p:cNvPr>
            <p:cNvSpPr/>
            <p:nvPr/>
          </p:nvSpPr>
          <p:spPr>
            <a:xfrm>
              <a:off x="692150" y="5773738"/>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Stop</a:t>
              </a:r>
              <a:endParaRPr lang="en-GB" sz="1400" dirty="0">
                <a:solidFill>
                  <a:sysClr val="windowText" lastClr="000000"/>
                </a:solidFill>
                <a:latin typeface="Twinkl Light" charset="0"/>
              </a:endParaRPr>
            </a:p>
          </p:txBody>
        </p:sp>
        <p:cxnSp>
          <p:nvCxnSpPr>
            <p:cNvPr id="20" name="Straight Connector 19">
              <a:extLst>
                <a:ext uri="{FF2B5EF4-FFF2-40B4-BE49-F238E27FC236}">
                  <a16:creationId xmlns:a16="http://schemas.microsoft.com/office/drawing/2014/main" id="{FFABA821-B83F-4C55-8B28-11608B26619C}"/>
                </a:ext>
              </a:extLst>
            </p:cNvPr>
            <p:cNvCxnSpPr>
              <a:cxnSpLocks/>
            </p:cNvCxnSpPr>
            <p:nvPr/>
          </p:nvCxnSpPr>
          <p:spPr>
            <a:xfrm>
              <a:off x="1355725" y="5611813"/>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035C2E94-B3EA-4117-847F-BAEFB8B0A8A4}"/>
              </a:ext>
            </a:extLst>
          </p:cNvPr>
          <p:cNvGrpSpPr/>
          <p:nvPr/>
        </p:nvGrpSpPr>
        <p:grpSpPr>
          <a:xfrm>
            <a:off x="5277980" y="2198037"/>
            <a:ext cx="1433123" cy="435593"/>
            <a:chOff x="6646863" y="4916488"/>
            <a:chExt cx="1809750" cy="510148"/>
          </a:xfrm>
        </p:grpSpPr>
        <p:sp>
          <p:nvSpPr>
            <p:cNvPr id="22" name="TextBox 53">
              <a:extLst>
                <a:ext uri="{FF2B5EF4-FFF2-40B4-BE49-F238E27FC236}">
                  <a16:creationId xmlns:a16="http://schemas.microsoft.com/office/drawing/2014/main" id="{3BBEFDEA-B866-4CBD-A3B7-DDD93DCDFF5C}"/>
                </a:ext>
              </a:extLst>
            </p:cNvPr>
            <p:cNvSpPr txBox="1">
              <a:spLocks noChangeArrowheads="1"/>
            </p:cNvSpPr>
            <p:nvPr/>
          </p:nvSpPr>
          <p:spPr bwMode="auto">
            <a:xfrm>
              <a:off x="664686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right</a:t>
              </a:r>
            </a:p>
          </p:txBody>
        </p:sp>
        <p:cxnSp>
          <p:nvCxnSpPr>
            <p:cNvPr id="23" name="Straight Connector 22">
              <a:extLst>
                <a:ext uri="{FF2B5EF4-FFF2-40B4-BE49-F238E27FC236}">
                  <a16:creationId xmlns:a16="http://schemas.microsoft.com/office/drawing/2014/main" id="{0104FC32-0BA9-4B72-8C84-ED535674A71D}"/>
                </a:ext>
              </a:extLst>
            </p:cNvPr>
            <p:cNvCxnSpPr>
              <a:cxnSpLocks/>
            </p:cNvCxnSpPr>
            <p:nvPr/>
          </p:nvCxnSpPr>
          <p:spPr>
            <a:xfrm>
              <a:off x="7551739"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25" name="TextBox 24">
            <a:extLst>
              <a:ext uri="{FF2B5EF4-FFF2-40B4-BE49-F238E27FC236}">
                <a16:creationId xmlns:a16="http://schemas.microsoft.com/office/drawing/2014/main" id="{DFAE99FB-D78E-4F98-84AC-12C384CD70BE}"/>
              </a:ext>
            </a:extLst>
          </p:cNvPr>
          <p:cNvSpPr txBox="1"/>
          <p:nvPr/>
        </p:nvSpPr>
        <p:spPr>
          <a:xfrm>
            <a:off x="109262" y="3441857"/>
            <a:ext cx="3284874" cy="369332"/>
          </a:xfrm>
          <a:prstGeom prst="rect">
            <a:avLst/>
          </a:prstGeom>
          <a:noFill/>
        </p:spPr>
        <p:txBody>
          <a:bodyPr wrap="none" rtlCol="0">
            <a:spAutoFit/>
          </a:bodyPr>
          <a:lstStyle/>
          <a:p>
            <a:r>
              <a:rPr lang="en-GB" b="1" dirty="0">
                <a:latin typeface="Twinkl Light" charset="0"/>
              </a:rPr>
              <a:t>Draw out your flowchart here:</a:t>
            </a:r>
          </a:p>
        </p:txBody>
      </p:sp>
    </p:spTree>
    <p:extLst>
      <p:ext uri="{BB962C8B-B14F-4D97-AF65-F5344CB8AC3E}">
        <p14:creationId xmlns:p14="http://schemas.microsoft.com/office/powerpoint/2010/main" val="25428139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0" ma:contentTypeDescription="Create a new document." ma:contentTypeScope="" ma:versionID="c8f3942145f7364ed0b9e0f3a7a2f417">
  <xsd:schema xmlns:xsd="http://www.w3.org/2001/XMLSchema" xmlns:xs="http://www.w3.org/2001/XMLSchema" xmlns:p="http://schemas.microsoft.com/office/2006/metadata/properties" targetNamespace="http://schemas.microsoft.com/office/2006/metadata/properties" ma:root="true" ma:fieldsID="d413257cd9829394d17656a545d5fa4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72465F9-F597-43D9-A96E-5AFD6C460F3F}"/>
</file>

<file path=customXml/itemProps2.xml><?xml version="1.0" encoding="utf-8"?>
<ds:datastoreItem xmlns:ds="http://schemas.openxmlformats.org/officeDocument/2006/customXml" ds:itemID="{E529674A-5F2E-4261-A197-17DBAFCA7E96}"/>
</file>

<file path=customXml/itemProps3.xml><?xml version="1.0" encoding="utf-8"?>
<ds:datastoreItem xmlns:ds="http://schemas.openxmlformats.org/officeDocument/2006/customXml" ds:itemID="{22383389-6836-409C-8549-F3EA442AEEE6}"/>
</file>

<file path=docProps/app.xml><?xml version="1.0" encoding="utf-8"?>
<Properties xmlns="http://schemas.openxmlformats.org/officeDocument/2006/extended-properties" xmlns:vt="http://schemas.openxmlformats.org/officeDocument/2006/docPropsVTypes">
  <Template>Office Theme</Template>
  <TotalTime>72</TotalTime>
  <Words>321</Words>
  <Application>Microsoft Office PowerPoint</Application>
  <PresentationFormat>A4 Paper (210x297 mm)</PresentationFormat>
  <Paragraphs>34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Twinkl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Boyd</dc:creator>
  <cp:lastModifiedBy>Nik Boyd</cp:lastModifiedBy>
  <cp:revision>9</cp:revision>
  <dcterms:created xsi:type="dcterms:W3CDTF">2021-01-12T09:02:23Z</dcterms:created>
  <dcterms:modified xsi:type="dcterms:W3CDTF">2021-01-12T10:14:29Z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