
<file path=[Content_Types].xml><?xml version="1.0" encoding="utf-8"?>
<Types xmlns="http://schemas.openxmlformats.org/package/2006/content-types">
  <Default Extension="png" ContentType="image/png"/>
  <Default Extension="tmp"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9" r:id="rId3"/>
    <p:sldId id="365" r:id="rId4"/>
    <p:sldId id="267" r:id="rId5"/>
    <p:sldId id="268" r:id="rId6"/>
    <p:sldId id="366" r:id="rId7"/>
    <p:sldId id="367" r:id="rId8"/>
    <p:sldId id="368" r:id="rId9"/>
    <p:sldId id="372" r:id="rId10"/>
    <p:sldId id="370" r:id="rId11"/>
    <p:sldId id="371" r:id="rId1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96" d="100"/>
          <a:sy n="96" d="100"/>
        </p:scale>
        <p:origin x="13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383086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403561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85C352F-2335-434E-8062-B5B2D35D41AC}"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509933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5C352F-2335-434E-8062-B5B2D35D41AC}"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344780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5C352F-2335-434E-8062-B5B2D35D41AC}" type="datetimeFigureOut">
              <a:rPr lang="en-GB" smtClean="0"/>
              <a:t>07/01/2021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760132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5C352F-2335-434E-8062-B5B2D35D41AC}" type="datetimeFigureOut">
              <a:rPr lang="en-GB" smtClean="0"/>
              <a:t>07/01/2021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1478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5C352F-2335-434E-8062-B5B2D35D41AC}" type="datetimeFigureOut">
              <a:rPr lang="en-GB" smtClean="0"/>
              <a:t>07/01/2021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838583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661902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69189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145184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4170753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85C352F-2335-434E-8062-B5B2D35D41AC}" type="datetimeFigureOut">
              <a:rPr lang="en-GB" smtClean="0"/>
              <a:t>07/01/2021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7582B3E-B3CD-4BED-ACC7-40469BA24613}" type="slidenum">
              <a:rPr lang="en-GB" smtClean="0"/>
              <a:t>‹#›</a:t>
            </a:fld>
            <a:endParaRPr lang="en-GB"/>
          </a:p>
        </p:txBody>
      </p:sp>
    </p:spTree>
    <p:extLst>
      <p:ext uri="{BB962C8B-B14F-4D97-AF65-F5344CB8AC3E}">
        <p14:creationId xmlns:p14="http://schemas.microsoft.com/office/powerpoint/2010/main" val="1977727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9.tmp"/><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F4EBEB-19D8-4608-A365-B483764C0C8F}"/>
              </a:ext>
            </a:extLst>
          </p:cNvPr>
          <p:cNvSpPr txBox="1"/>
          <p:nvPr/>
        </p:nvSpPr>
        <p:spPr>
          <a:xfrm>
            <a:off x="32275" y="991969"/>
            <a:ext cx="6724650" cy="646331"/>
          </a:xfrm>
          <a:prstGeom prst="rect">
            <a:avLst/>
          </a:prstGeom>
          <a:solidFill>
            <a:srgbClr val="FFFF00"/>
          </a:solidFill>
        </p:spPr>
        <p:txBody>
          <a:bodyPr wrap="square" rtlCol="0">
            <a:spAutoFit/>
          </a:bodyPr>
          <a:lstStyle/>
          <a:p>
            <a:r>
              <a:rPr lang="en-GB" b="1" dirty="0"/>
              <a:t>If you prefer to work online please visit SENECA learning and sign up using the class code:  4ggjlziov</a:t>
            </a:r>
            <a:endParaRPr lang="en-GB" dirty="0"/>
          </a:p>
        </p:txBody>
      </p:sp>
      <p:sp>
        <p:nvSpPr>
          <p:cNvPr id="3" name="Rectangle 2">
            <a:extLst>
              <a:ext uri="{FF2B5EF4-FFF2-40B4-BE49-F238E27FC236}">
                <a16:creationId xmlns:a16="http://schemas.microsoft.com/office/drawing/2014/main" id="{ADDAD35B-BD5B-44AF-A7F5-E37FDA660F6F}"/>
              </a:ext>
            </a:extLst>
          </p:cNvPr>
          <p:cNvSpPr/>
          <p:nvPr/>
        </p:nvSpPr>
        <p:spPr>
          <a:xfrm>
            <a:off x="0" y="-155292"/>
            <a:ext cx="6429889" cy="1200329"/>
          </a:xfrm>
          <a:prstGeom prst="rect">
            <a:avLst/>
          </a:prstGeom>
          <a:noFill/>
        </p:spPr>
        <p:txBody>
          <a:bodyPr wrap="square" lIns="91440" tIns="45720" rIns="91440" bIns="45720">
            <a:spAutoFit/>
          </a:bodyPr>
          <a:lstStyle/>
          <a:p>
            <a:pPr algn="ctr"/>
            <a:r>
              <a:rPr lang="en-US" sz="3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*Science: energy transfer and fossil fuel</a:t>
            </a:r>
          </a:p>
        </p:txBody>
      </p:sp>
      <p:pic>
        <p:nvPicPr>
          <p:cNvPr id="5" name="Picture 4">
            <a:extLst>
              <a:ext uri="{FF2B5EF4-FFF2-40B4-BE49-F238E27FC236}">
                <a16:creationId xmlns:a16="http://schemas.microsoft.com/office/drawing/2014/main" id="{2CE224DA-A9ED-411A-8FF3-81CFDB01CFEE}"/>
              </a:ext>
            </a:extLst>
          </p:cNvPr>
          <p:cNvPicPr>
            <a:picLocks noChangeAspect="1"/>
          </p:cNvPicPr>
          <p:nvPr/>
        </p:nvPicPr>
        <p:blipFill>
          <a:blip r:embed="rId2"/>
          <a:stretch>
            <a:fillRect/>
          </a:stretch>
        </p:blipFill>
        <p:spPr>
          <a:xfrm>
            <a:off x="4362449" y="1671244"/>
            <a:ext cx="2258253" cy="1562100"/>
          </a:xfrm>
          <a:prstGeom prst="rect">
            <a:avLst/>
          </a:prstGeom>
        </p:spPr>
      </p:pic>
      <p:sp>
        <p:nvSpPr>
          <p:cNvPr id="6" name="Rectangle 5">
            <a:extLst>
              <a:ext uri="{FF2B5EF4-FFF2-40B4-BE49-F238E27FC236}">
                <a16:creationId xmlns:a16="http://schemas.microsoft.com/office/drawing/2014/main" id="{5FE0B45D-0BD0-481D-9F5F-FD17680D41E9}"/>
              </a:ext>
            </a:extLst>
          </p:cNvPr>
          <p:cNvSpPr/>
          <p:nvPr/>
        </p:nvSpPr>
        <p:spPr>
          <a:xfrm>
            <a:off x="-35418" y="1490394"/>
            <a:ext cx="2495551" cy="923330"/>
          </a:xfrm>
          <a:prstGeom prst="rect">
            <a:avLst/>
          </a:prstGeom>
          <a:noFill/>
        </p:spPr>
        <p:txBody>
          <a:bodyPr wrap="square" lIns="91440" tIns="45720" rIns="91440" bIns="45720">
            <a:spAutoFit/>
          </a:bodyPr>
          <a:lstStyle/>
          <a:p>
            <a:pPr algn="ctr"/>
            <a:r>
              <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Recap</a:t>
            </a:r>
          </a:p>
        </p:txBody>
      </p:sp>
      <p:sp>
        <p:nvSpPr>
          <p:cNvPr id="7" name="TextBox 6">
            <a:extLst>
              <a:ext uri="{FF2B5EF4-FFF2-40B4-BE49-F238E27FC236}">
                <a16:creationId xmlns:a16="http://schemas.microsoft.com/office/drawing/2014/main" id="{14EE9300-DA98-4DC7-921B-ED67F700084A}"/>
              </a:ext>
            </a:extLst>
          </p:cNvPr>
          <p:cNvSpPr txBox="1"/>
          <p:nvPr/>
        </p:nvSpPr>
        <p:spPr>
          <a:xfrm>
            <a:off x="86416" y="2367677"/>
            <a:ext cx="4276033" cy="2585323"/>
          </a:xfrm>
          <a:prstGeom prst="rect">
            <a:avLst/>
          </a:prstGeom>
          <a:noFill/>
          <a:ln>
            <a:solidFill>
              <a:schemeClr val="tx1"/>
            </a:solidFill>
          </a:ln>
        </p:spPr>
        <p:txBody>
          <a:bodyPr wrap="square" rtlCol="0">
            <a:spAutoFit/>
          </a:bodyPr>
          <a:lstStyle/>
          <a:p>
            <a:pPr marL="285750" indent="-285750">
              <a:buFont typeface="Arial" panose="020B0604020202020204" pitchFamily="34" charset="0"/>
              <a:buChar char="•"/>
            </a:pPr>
            <a:r>
              <a:rPr lang="en-GB" dirty="0"/>
              <a:t>What type of energy is stored in food?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What 3 type of energy does a tv give out?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Describe what gravitational potential energy is</a:t>
            </a:r>
          </a:p>
          <a:p>
            <a:endParaRPr lang="en-GB" dirty="0"/>
          </a:p>
          <a:p>
            <a:endParaRPr lang="en-GB" dirty="0"/>
          </a:p>
        </p:txBody>
      </p:sp>
      <p:pic>
        <p:nvPicPr>
          <p:cNvPr id="4" name="Picture 3">
            <a:extLst>
              <a:ext uri="{FF2B5EF4-FFF2-40B4-BE49-F238E27FC236}">
                <a16:creationId xmlns:a16="http://schemas.microsoft.com/office/drawing/2014/main" id="{5495AC80-45A9-4A33-ACE6-F7D65C10EF38}"/>
              </a:ext>
            </a:extLst>
          </p:cNvPr>
          <p:cNvPicPr>
            <a:picLocks noChangeAspect="1"/>
          </p:cNvPicPr>
          <p:nvPr/>
        </p:nvPicPr>
        <p:blipFill>
          <a:blip r:embed="rId3"/>
          <a:stretch>
            <a:fillRect/>
          </a:stretch>
        </p:blipFill>
        <p:spPr>
          <a:xfrm>
            <a:off x="575407" y="5358074"/>
            <a:ext cx="5707186" cy="4008787"/>
          </a:xfrm>
          <a:prstGeom prst="rect">
            <a:avLst/>
          </a:prstGeom>
        </p:spPr>
      </p:pic>
    </p:spTree>
    <p:extLst>
      <p:ext uri="{BB962C8B-B14F-4D97-AF65-F5344CB8AC3E}">
        <p14:creationId xmlns:p14="http://schemas.microsoft.com/office/powerpoint/2010/main" val="182431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94C1B-683F-427E-BEB7-1C7BC30A29F9}"/>
              </a:ext>
            </a:extLst>
          </p:cNvPr>
          <p:cNvSpPr>
            <a:spLocks noGrp="1"/>
          </p:cNvSpPr>
          <p:nvPr>
            <p:ph type="title"/>
          </p:nvPr>
        </p:nvSpPr>
        <p:spPr>
          <a:xfrm>
            <a:off x="859370" y="-1218048"/>
            <a:ext cx="5915025" cy="1914702"/>
          </a:xfrm>
        </p:spPr>
        <p:txBody>
          <a:bodyPr/>
          <a:lstStyle/>
          <a:p>
            <a:endParaRPr lang="en-GB"/>
          </a:p>
        </p:txBody>
      </p:sp>
      <p:sp>
        <p:nvSpPr>
          <p:cNvPr id="3" name="Content Placeholder 2">
            <a:extLst>
              <a:ext uri="{FF2B5EF4-FFF2-40B4-BE49-F238E27FC236}">
                <a16:creationId xmlns:a16="http://schemas.microsoft.com/office/drawing/2014/main" id="{060C2B87-B6F6-43C7-BC1E-B8283AE56F1B}"/>
              </a:ext>
            </a:extLst>
          </p:cNvPr>
          <p:cNvSpPr>
            <a:spLocks noGrp="1"/>
          </p:cNvSpPr>
          <p:nvPr>
            <p:ph idx="1"/>
          </p:nvPr>
        </p:nvSpPr>
        <p:spPr>
          <a:xfrm>
            <a:off x="111408" y="4787982"/>
            <a:ext cx="6746592" cy="1637291"/>
          </a:xfrm>
        </p:spPr>
        <p:txBody>
          <a:bodyPr>
            <a:normAutofit fontScale="92500"/>
          </a:bodyPr>
          <a:lstStyle/>
          <a:p>
            <a:r>
              <a:rPr lang="en-GB" dirty="0"/>
              <a:t>As energy cannot be destroyed the amount of energy which we start with is the same as the energy which is transferred to. </a:t>
            </a:r>
          </a:p>
          <a:p>
            <a:endParaRPr lang="en-GB" dirty="0"/>
          </a:p>
          <a:p>
            <a:r>
              <a:rPr lang="en-GB" dirty="0"/>
              <a:t>Complete the diagrams with the numbers and the energy types</a:t>
            </a:r>
          </a:p>
        </p:txBody>
      </p:sp>
      <p:sp>
        <p:nvSpPr>
          <p:cNvPr id="4" name="Content Placeholder 2">
            <a:extLst>
              <a:ext uri="{FF2B5EF4-FFF2-40B4-BE49-F238E27FC236}">
                <a16:creationId xmlns:a16="http://schemas.microsoft.com/office/drawing/2014/main" id="{4227E254-8B8B-436C-A3B0-4D3C21F86C17}"/>
              </a:ext>
            </a:extLst>
          </p:cNvPr>
          <p:cNvSpPr txBox="1">
            <a:spLocks/>
          </p:cNvSpPr>
          <p:nvPr/>
        </p:nvSpPr>
        <p:spPr>
          <a:xfrm>
            <a:off x="99763" y="0"/>
            <a:ext cx="6858000" cy="1030291"/>
          </a:xfrm>
          <a:prstGeom prst="rect">
            <a:avLst/>
          </a:prstGeom>
          <a:solidFill>
            <a:srgbClr val="FFC000"/>
          </a:solidFill>
        </p:spPr>
        <p:txBody>
          <a:bodyPr>
            <a:normAutofit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3200" dirty="0"/>
              <a:t>Energy can be transferred or stored</a:t>
            </a:r>
          </a:p>
          <a:p>
            <a:r>
              <a:rPr lang="en-GB" sz="3200" dirty="0"/>
              <a:t>Energy cannot be lost</a:t>
            </a:r>
          </a:p>
        </p:txBody>
      </p:sp>
      <p:pic>
        <p:nvPicPr>
          <p:cNvPr id="5" name="Picture 4">
            <a:extLst>
              <a:ext uri="{FF2B5EF4-FFF2-40B4-BE49-F238E27FC236}">
                <a16:creationId xmlns:a16="http://schemas.microsoft.com/office/drawing/2014/main" id="{0847684D-5350-429A-8133-ABBD4CA4849F}"/>
              </a:ext>
            </a:extLst>
          </p:cNvPr>
          <p:cNvPicPr>
            <a:picLocks noChangeAspect="1"/>
          </p:cNvPicPr>
          <p:nvPr/>
        </p:nvPicPr>
        <p:blipFill>
          <a:blip r:embed="rId2"/>
          <a:stretch>
            <a:fillRect/>
          </a:stretch>
        </p:blipFill>
        <p:spPr>
          <a:xfrm>
            <a:off x="99763" y="1165645"/>
            <a:ext cx="2281530" cy="1753661"/>
          </a:xfrm>
          <a:prstGeom prst="rect">
            <a:avLst/>
          </a:prstGeom>
        </p:spPr>
      </p:pic>
      <p:pic>
        <p:nvPicPr>
          <p:cNvPr id="6" name="Picture 5">
            <a:extLst>
              <a:ext uri="{FF2B5EF4-FFF2-40B4-BE49-F238E27FC236}">
                <a16:creationId xmlns:a16="http://schemas.microsoft.com/office/drawing/2014/main" id="{6F0026BB-90A0-4185-8AA1-0449C2E222FC}"/>
              </a:ext>
            </a:extLst>
          </p:cNvPr>
          <p:cNvPicPr>
            <a:picLocks noChangeAspect="1"/>
          </p:cNvPicPr>
          <p:nvPr/>
        </p:nvPicPr>
        <p:blipFill rotWithShape="1">
          <a:blip r:embed="rId3"/>
          <a:srcRect t="8465"/>
          <a:stretch/>
        </p:blipFill>
        <p:spPr>
          <a:xfrm>
            <a:off x="2303741" y="1165645"/>
            <a:ext cx="2250517" cy="1802148"/>
          </a:xfrm>
          <a:prstGeom prst="rect">
            <a:avLst/>
          </a:prstGeom>
        </p:spPr>
      </p:pic>
      <p:pic>
        <p:nvPicPr>
          <p:cNvPr id="7" name="Picture 2" descr="Image result for elastic potential energy">
            <a:extLst>
              <a:ext uri="{FF2B5EF4-FFF2-40B4-BE49-F238E27FC236}">
                <a16:creationId xmlns:a16="http://schemas.microsoft.com/office/drawing/2014/main" id="{1181EB87-EB18-4F97-91BB-E0EA591E7E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6497" y="1566245"/>
            <a:ext cx="2537661" cy="103029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915D1B0-76EE-41E5-808C-EAE66BE8BFC7}"/>
              </a:ext>
            </a:extLst>
          </p:cNvPr>
          <p:cNvSpPr txBox="1"/>
          <p:nvPr/>
        </p:nvSpPr>
        <p:spPr>
          <a:xfrm>
            <a:off x="183368" y="2967793"/>
            <a:ext cx="1787924" cy="1569660"/>
          </a:xfrm>
          <a:prstGeom prst="rect">
            <a:avLst/>
          </a:prstGeom>
          <a:noFill/>
          <a:ln>
            <a:solidFill>
              <a:schemeClr val="tx1"/>
            </a:solidFill>
          </a:ln>
        </p:spPr>
        <p:txBody>
          <a:bodyPr wrap="square" rtlCol="0">
            <a:spAutoFit/>
          </a:bodyPr>
          <a:lstStyle/>
          <a:p>
            <a:r>
              <a:rPr lang="en-GB" sz="1600" dirty="0"/>
              <a:t>A battery has stored chemical energy. This can then be transferred into electrical energy</a:t>
            </a:r>
          </a:p>
        </p:txBody>
      </p:sp>
      <p:sp>
        <p:nvSpPr>
          <p:cNvPr id="9" name="TextBox 8">
            <a:extLst>
              <a:ext uri="{FF2B5EF4-FFF2-40B4-BE49-F238E27FC236}">
                <a16:creationId xmlns:a16="http://schemas.microsoft.com/office/drawing/2014/main" id="{36810B0A-BE47-4CB8-9AFB-36CC4FD9ADB5}"/>
              </a:ext>
            </a:extLst>
          </p:cNvPr>
          <p:cNvSpPr txBox="1"/>
          <p:nvPr/>
        </p:nvSpPr>
        <p:spPr>
          <a:xfrm>
            <a:off x="2338434" y="2967793"/>
            <a:ext cx="2250516" cy="1569660"/>
          </a:xfrm>
          <a:prstGeom prst="rect">
            <a:avLst/>
          </a:prstGeom>
          <a:noFill/>
          <a:ln>
            <a:solidFill>
              <a:schemeClr val="tx1"/>
            </a:solidFill>
          </a:ln>
        </p:spPr>
        <p:txBody>
          <a:bodyPr wrap="square" rtlCol="0">
            <a:spAutoFit/>
          </a:bodyPr>
          <a:lstStyle/>
          <a:p>
            <a:r>
              <a:rPr lang="en-GB" sz="1600" dirty="0"/>
              <a:t>A skier at the top of a hill has stored gravitational potential energy. When they go down the hill this transfers to kinetic energy</a:t>
            </a:r>
          </a:p>
        </p:txBody>
      </p:sp>
      <p:sp>
        <p:nvSpPr>
          <p:cNvPr id="10" name="TextBox 9">
            <a:extLst>
              <a:ext uri="{FF2B5EF4-FFF2-40B4-BE49-F238E27FC236}">
                <a16:creationId xmlns:a16="http://schemas.microsoft.com/office/drawing/2014/main" id="{2A349722-E98F-4E39-AF1D-6BD744FE9A14}"/>
              </a:ext>
            </a:extLst>
          </p:cNvPr>
          <p:cNvSpPr txBox="1"/>
          <p:nvPr/>
        </p:nvSpPr>
        <p:spPr>
          <a:xfrm>
            <a:off x="4956092" y="2731890"/>
            <a:ext cx="1787924" cy="1815882"/>
          </a:xfrm>
          <a:prstGeom prst="rect">
            <a:avLst/>
          </a:prstGeom>
          <a:noFill/>
          <a:ln>
            <a:solidFill>
              <a:schemeClr val="tx1"/>
            </a:solidFill>
          </a:ln>
        </p:spPr>
        <p:txBody>
          <a:bodyPr wrap="square" rtlCol="0">
            <a:spAutoFit/>
          </a:bodyPr>
          <a:lstStyle/>
          <a:p>
            <a:r>
              <a:rPr lang="en-GB" sz="1600" dirty="0"/>
              <a:t>A catapult which has been pulled back has stored elastic energy, when you let go this is turned into kinetic energy</a:t>
            </a:r>
          </a:p>
        </p:txBody>
      </p:sp>
      <p:pic>
        <p:nvPicPr>
          <p:cNvPr id="11" name="Object 1">
            <a:extLst>
              <a:ext uri="{FF2B5EF4-FFF2-40B4-BE49-F238E27FC236}">
                <a16:creationId xmlns:a16="http://schemas.microsoft.com/office/drawing/2014/main" id="{A69CCBE1-B611-4FA7-B8F3-D80868565112}"/>
              </a:ext>
            </a:extLst>
          </p:cNvPr>
          <p:cNvPicPr>
            <a:picLocks noChangeArrowheads="1"/>
          </p:cNvPicPr>
          <p:nvPr/>
        </p:nvPicPr>
        <p:blipFill>
          <a:blip r:embed="rId5">
            <a:extLst>
              <a:ext uri="{28A0092B-C50C-407E-A947-70E740481C1C}">
                <a14:useLocalDpi xmlns:a14="http://schemas.microsoft.com/office/drawing/2010/main" val="0"/>
              </a:ext>
            </a:extLst>
          </a:blip>
          <a:srcRect t="-215" b="-301"/>
          <a:stretch>
            <a:fillRect/>
          </a:stretch>
        </p:blipFill>
        <p:spPr bwMode="auto">
          <a:xfrm>
            <a:off x="176667" y="6257778"/>
            <a:ext cx="2752337" cy="1916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Object 2">
            <a:extLst>
              <a:ext uri="{FF2B5EF4-FFF2-40B4-BE49-F238E27FC236}">
                <a16:creationId xmlns:a16="http://schemas.microsoft.com/office/drawing/2014/main" id="{8AFF32A9-EB9B-47C4-B209-51433DFB7A21}"/>
              </a:ext>
            </a:extLst>
          </p:cNvPr>
          <p:cNvPicPr>
            <a:picLocks noChangeArrowheads="1"/>
          </p:cNvPicPr>
          <p:nvPr/>
        </p:nvPicPr>
        <p:blipFill>
          <a:blip r:embed="rId6">
            <a:extLst>
              <a:ext uri="{28A0092B-C50C-407E-A947-70E740481C1C}">
                <a14:useLocalDpi xmlns:a14="http://schemas.microsoft.com/office/drawing/2010/main" val="0"/>
              </a:ext>
            </a:extLst>
          </a:blip>
          <a:srcRect t="-246" r="-64" b="-246"/>
          <a:stretch>
            <a:fillRect/>
          </a:stretch>
        </p:blipFill>
        <p:spPr bwMode="auto">
          <a:xfrm>
            <a:off x="3629024" y="6124428"/>
            <a:ext cx="3186477" cy="1954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a:extLst>
              <a:ext uri="{FF2B5EF4-FFF2-40B4-BE49-F238E27FC236}">
                <a16:creationId xmlns:a16="http://schemas.microsoft.com/office/drawing/2014/main" id="{9587C502-A9A8-48DA-BD83-16C4C423595B}"/>
              </a:ext>
            </a:extLst>
          </p:cNvPr>
          <p:cNvSpPr txBox="1"/>
          <p:nvPr/>
        </p:nvSpPr>
        <p:spPr>
          <a:xfrm>
            <a:off x="176667" y="9498567"/>
            <a:ext cx="6496050" cy="369332"/>
          </a:xfrm>
          <a:prstGeom prst="rect">
            <a:avLst/>
          </a:prstGeom>
          <a:solidFill>
            <a:srgbClr val="FFFF00"/>
          </a:solidFill>
        </p:spPr>
        <p:txBody>
          <a:bodyPr wrap="square" rtlCol="0">
            <a:spAutoFit/>
          </a:bodyPr>
          <a:lstStyle/>
          <a:p>
            <a:pPr algn="ctr"/>
            <a:r>
              <a:rPr lang="en-GB" dirty="0"/>
              <a:t>Light     heat       electrical         50J        18J            20J</a:t>
            </a:r>
          </a:p>
        </p:txBody>
      </p:sp>
      <p:pic>
        <p:nvPicPr>
          <p:cNvPr id="14" name="Picture 13">
            <a:extLst>
              <a:ext uri="{FF2B5EF4-FFF2-40B4-BE49-F238E27FC236}">
                <a16:creationId xmlns:a16="http://schemas.microsoft.com/office/drawing/2014/main" id="{5893A9DA-309A-4A8C-A7DD-D2C4D10FEC2A}"/>
              </a:ext>
            </a:extLst>
          </p:cNvPr>
          <p:cNvPicPr>
            <a:picLocks noChangeAspect="1"/>
          </p:cNvPicPr>
          <p:nvPr/>
        </p:nvPicPr>
        <p:blipFill>
          <a:blip r:embed="rId7"/>
          <a:stretch>
            <a:fillRect/>
          </a:stretch>
        </p:blipFill>
        <p:spPr>
          <a:xfrm>
            <a:off x="1626223" y="7639236"/>
            <a:ext cx="3186476" cy="1954966"/>
          </a:xfrm>
          <a:prstGeom prst="rect">
            <a:avLst/>
          </a:prstGeom>
        </p:spPr>
      </p:pic>
      <p:sp>
        <p:nvSpPr>
          <p:cNvPr id="15" name="TextBox 14">
            <a:extLst>
              <a:ext uri="{FF2B5EF4-FFF2-40B4-BE49-F238E27FC236}">
                <a16:creationId xmlns:a16="http://schemas.microsoft.com/office/drawing/2014/main" id="{581129DE-14F6-4EF9-A60C-8E2B65ADCD28}"/>
              </a:ext>
            </a:extLst>
          </p:cNvPr>
          <p:cNvSpPr txBox="1"/>
          <p:nvPr/>
        </p:nvSpPr>
        <p:spPr>
          <a:xfrm>
            <a:off x="5705474" y="6398803"/>
            <a:ext cx="871083" cy="276999"/>
          </a:xfrm>
          <a:prstGeom prst="rect">
            <a:avLst/>
          </a:prstGeom>
          <a:noFill/>
        </p:spPr>
        <p:txBody>
          <a:bodyPr wrap="square" rtlCol="0">
            <a:spAutoFit/>
          </a:bodyPr>
          <a:lstStyle/>
          <a:p>
            <a:r>
              <a:rPr lang="en-GB" sz="1200" b="1" dirty="0">
                <a:solidFill>
                  <a:srgbClr val="FF0000"/>
                </a:solidFill>
              </a:rPr>
              <a:t>L _ _ _ _ </a:t>
            </a:r>
          </a:p>
        </p:txBody>
      </p:sp>
      <p:sp>
        <p:nvSpPr>
          <p:cNvPr id="16" name="TextBox 15">
            <a:extLst>
              <a:ext uri="{FF2B5EF4-FFF2-40B4-BE49-F238E27FC236}">
                <a16:creationId xmlns:a16="http://schemas.microsoft.com/office/drawing/2014/main" id="{28ACE4DE-EE58-46C4-84A2-068B996557A6}"/>
              </a:ext>
            </a:extLst>
          </p:cNvPr>
          <p:cNvSpPr txBox="1"/>
          <p:nvPr/>
        </p:nvSpPr>
        <p:spPr>
          <a:xfrm>
            <a:off x="3629024" y="8927480"/>
            <a:ext cx="871083" cy="276999"/>
          </a:xfrm>
          <a:prstGeom prst="rect">
            <a:avLst/>
          </a:prstGeom>
          <a:noFill/>
        </p:spPr>
        <p:txBody>
          <a:bodyPr wrap="square" rtlCol="0">
            <a:spAutoFit/>
          </a:bodyPr>
          <a:lstStyle/>
          <a:p>
            <a:r>
              <a:rPr lang="en-GB" sz="1200" b="1" dirty="0">
                <a:solidFill>
                  <a:srgbClr val="FF0000"/>
                </a:solidFill>
              </a:rPr>
              <a:t>H _ _ _ </a:t>
            </a:r>
          </a:p>
        </p:txBody>
      </p:sp>
      <p:sp>
        <p:nvSpPr>
          <p:cNvPr id="17" name="TextBox 16">
            <a:extLst>
              <a:ext uri="{FF2B5EF4-FFF2-40B4-BE49-F238E27FC236}">
                <a16:creationId xmlns:a16="http://schemas.microsoft.com/office/drawing/2014/main" id="{438FD58B-E3C2-4115-9577-A8E857C400A4}"/>
              </a:ext>
            </a:extLst>
          </p:cNvPr>
          <p:cNvSpPr txBox="1"/>
          <p:nvPr/>
        </p:nvSpPr>
        <p:spPr>
          <a:xfrm>
            <a:off x="1654415" y="8373482"/>
            <a:ext cx="1343026" cy="276999"/>
          </a:xfrm>
          <a:prstGeom prst="rect">
            <a:avLst/>
          </a:prstGeom>
          <a:noFill/>
        </p:spPr>
        <p:txBody>
          <a:bodyPr wrap="square" rtlCol="0">
            <a:spAutoFit/>
          </a:bodyPr>
          <a:lstStyle/>
          <a:p>
            <a:r>
              <a:rPr lang="en-GB" sz="1200" b="1" dirty="0">
                <a:solidFill>
                  <a:srgbClr val="FF0000"/>
                </a:solidFill>
              </a:rPr>
              <a:t>e _ _ _ _ _ _ _ _ _   </a:t>
            </a:r>
          </a:p>
        </p:txBody>
      </p:sp>
    </p:spTree>
    <p:extLst>
      <p:ext uri="{BB962C8B-B14F-4D97-AF65-F5344CB8AC3E}">
        <p14:creationId xmlns:p14="http://schemas.microsoft.com/office/powerpoint/2010/main" val="2870470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DBBB0-6887-49B6-8517-D3DB8CEC4BBC}"/>
              </a:ext>
            </a:extLst>
          </p:cNvPr>
          <p:cNvSpPr>
            <a:spLocks noGrp="1"/>
          </p:cNvSpPr>
          <p:nvPr>
            <p:ph type="title"/>
          </p:nvPr>
        </p:nvSpPr>
        <p:spPr/>
        <p:txBody>
          <a:bodyPr/>
          <a:lstStyle/>
          <a:p>
            <a:endParaRPr lang="en-GB"/>
          </a:p>
        </p:txBody>
      </p:sp>
      <p:pic>
        <p:nvPicPr>
          <p:cNvPr id="3" name="Picture 2" descr="Screen Clipping">
            <a:extLst>
              <a:ext uri="{FF2B5EF4-FFF2-40B4-BE49-F238E27FC236}">
                <a16:creationId xmlns:a16="http://schemas.microsoft.com/office/drawing/2014/main" id="{021B8321-E090-45B8-AB73-9CC8386F26D4}"/>
              </a:ext>
            </a:extLst>
          </p:cNvPr>
          <p:cNvPicPr>
            <a:picLocks noChangeAspect="1"/>
          </p:cNvPicPr>
          <p:nvPr/>
        </p:nvPicPr>
        <p:blipFill rotWithShape="1">
          <a:blip r:embed="rId2">
            <a:extLst>
              <a:ext uri="{28A0092B-C50C-407E-A947-70E740481C1C}">
                <a14:useLocalDpi xmlns:a14="http://schemas.microsoft.com/office/drawing/2010/main" val="0"/>
              </a:ext>
            </a:extLst>
          </a:blip>
          <a:srcRect t="11111" b="8518"/>
          <a:stretch/>
        </p:blipFill>
        <p:spPr>
          <a:xfrm>
            <a:off x="0" y="1"/>
            <a:ext cx="6849386" cy="4133850"/>
          </a:xfrm>
          <a:prstGeom prst="rect">
            <a:avLst/>
          </a:prstGeom>
        </p:spPr>
      </p:pic>
      <p:pic>
        <p:nvPicPr>
          <p:cNvPr id="4" name="Picture 3" descr="Screen Clipping">
            <a:extLst>
              <a:ext uri="{FF2B5EF4-FFF2-40B4-BE49-F238E27FC236}">
                <a16:creationId xmlns:a16="http://schemas.microsoft.com/office/drawing/2014/main" id="{6E765FD4-B27C-455B-984D-D209D6F25A1D}"/>
              </a:ext>
            </a:extLst>
          </p:cNvPr>
          <p:cNvPicPr>
            <a:picLocks noChangeAspect="1"/>
          </p:cNvPicPr>
          <p:nvPr/>
        </p:nvPicPr>
        <p:blipFill rotWithShape="1">
          <a:blip r:embed="rId3">
            <a:extLst>
              <a:ext uri="{28A0092B-C50C-407E-A947-70E740481C1C}">
                <a14:useLocalDpi xmlns:a14="http://schemas.microsoft.com/office/drawing/2010/main" val="0"/>
              </a:ext>
            </a:extLst>
          </a:blip>
          <a:srcRect t="11481"/>
          <a:stretch/>
        </p:blipFill>
        <p:spPr>
          <a:xfrm>
            <a:off x="0" y="4825645"/>
            <a:ext cx="6849385" cy="4552950"/>
          </a:xfrm>
          <a:prstGeom prst="rect">
            <a:avLst/>
          </a:prstGeom>
        </p:spPr>
      </p:pic>
      <p:sp>
        <p:nvSpPr>
          <p:cNvPr id="5" name="TextBox 4">
            <a:extLst>
              <a:ext uri="{FF2B5EF4-FFF2-40B4-BE49-F238E27FC236}">
                <a16:creationId xmlns:a16="http://schemas.microsoft.com/office/drawing/2014/main" id="{E46FB26F-2E15-4D01-9146-3D53DB0491A0}"/>
              </a:ext>
            </a:extLst>
          </p:cNvPr>
          <p:cNvSpPr txBox="1"/>
          <p:nvPr/>
        </p:nvSpPr>
        <p:spPr>
          <a:xfrm>
            <a:off x="353335" y="4253823"/>
            <a:ext cx="6496050" cy="369332"/>
          </a:xfrm>
          <a:prstGeom prst="rect">
            <a:avLst/>
          </a:prstGeom>
          <a:solidFill>
            <a:srgbClr val="FFFF00"/>
          </a:solidFill>
        </p:spPr>
        <p:txBody>
          <a:bodyPr wrap="square" rtlCol="0">
            <a:spAutoFit/>
          </a:bodyPr>
          <a:lstStyle/>
          <a:p>
            <a:r>
              <a:rPr lang="en-GB" dirty="0"/>
              <a:t>Kinetic           sound            chemical          heat</a:t>
            </a:r>
          </a:p>
        </p:txBody>
      </p:sp>
      <p:sp>
        <p:nvSpPr>
          <p:cNvPr id="6" name="TextBox 5">
            <a:extLst>
              <a:ext uri="{FF2B5EF4-FFF2-40B4-BE49-F238E27FC236}">
                <a16:creationId xmlns:a16="http://schemas.microsoft.com/office/drawing/2014/main" id="{68D7B02C-92CF-4511-804E-0564076DFA46}"/>
              </a:ext>
            </a:extLst>
          </p:cNvPr>
          <p:cNvSpPr txBox="1"/>
          <p:nvPr/>
        </p:nvSpPr>
        <p:spPr>
          <a:xfrm>
            <a:off x="176667" y="9498567"/>
            <a:ext cx="6496050" cy="369332"/>
          </a:xfrm>
          <a:prstGeom prst="rect">
            <a:avLst/>
          </a:prstGeom>
          <a:solidFill>
            <a:srgbClr val="FFFF00"/>
          </a:solidFill>
        </p:spPr>
        <p:txBody>
          <a:bodyPr wrap="square" rtlCol="0">
            <a:spAutoFit/>
          </a:bodyPr>
          <a:lstStyle/>
          <a:p>
            <a:r>
              <a:rPr lang="en-GB" dirty="0"/>
              <a:t>Kinetic            sound          gravitational potential          heat</a:t>
            </a:r>
          </a:p>
        </p:txBody>
      </p:sp>
    </p:spTree>
    <p:extLst>
      <p:ext uri="{BB962C8B-B14F-4D97-AF65-F5344CB8AC3E}">
        <p14:creationId xmlns:p14="http://schemas.microsoft.com/office/powerpoint/2010/main" val="21799917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EA985-268A-4CC7-A6AE-B3FB281795BF}"/>
              </a:ext>
            </a:extLst>
          </p:cNvPr>
          <p:cNvSpPr>
            <a:spLocks noGrp="1"/>
          </p:cNvSpPr>
          <p:nvPr>
            <p:ph type="title"/>
          </p:nvPr>
        </p:nvSpPr>
        <p:spPr>
          <a:xfrm>
            <a:off x="44338" y="37140"/>
            <a:ext cx="2184512" cy="2435822"/>
          </a:xfrm>
        </p:spPr>
        <p:txBody>
          <a:bodyPr>
            <a:normAutofit/>
          </a:bodyPr>
          <a:lstStyle/>
          <a:p>
            <a:r>
              <a:rPr lang="en-GB" sz="2800" dirty="0"/>
              <a:t>Bouncy ball investigation</a:t>
            </a:r>
          </a:p>
        </p:txBody>
      </p:sp>
      <p:sp>
        <p:nvSpPr>
          <p:cNvPr id="8" name="TextBox 7">
            <a:extLst>
              <a:ext uri="{FF2B5EF4-FFF2-40B4-BE49-F238E27FC236}">
                <a16:creationId xmlns:a16="http://schemas.microsoft.com/office/drawing/2014/main" id="{CEE18F00-84E9-472C-9CE5-7BF68E9008BD}"/>
              </a:ext>
            </a:extLst>
          </p:cNvPr>
          <p:cNvSpPr txBox="1"/>
          <p:nvPr/>
        </p:nvSpPr>
        <p:spPr>
          <a:xfrm>
            <a:off x="128328" y="3419091"/>
            <a:ext cx="6604474" cy="1815882"/>
          </a:xfrm>
          <a:prstGeom prst="rect">
            <a:avLst/>
          </a:prstGeom>
          <a:noFill/>
        </p:spPr>
        <p:txBody>
          <a:bodyPr wrap="square" rtlCol="0">
            <a:spAutoFit/>
          </a:bodyPr>
          <a:lstStyle/>
          <a:p>
            <a:r>
              <a:rPr lang="en-GB" sz="1600" dirty="0"/>
              <a:t>When you hold a ball up it has stored </a:t>
            </a:r>
            <a:r>
              <a:rPr lang="en-GB" sz="1600" b="1" dirty="0"/>
              <a:t>gravitational potential energy </a:t>
            </a:r>
            <a:r>
              <a:rPr lang="en-GB" sz="1600" dirty="0"/>
              <a:t>because it is high up. When you drop the ball the energy is transferred to </a:t>
            </a:r>
            <a:r>
              <a:rPr lang="en-GB" sz="1600" b="1" dirty="0"/>
              <a:t>kinetic</a:t>
            </a:r>
            <a:r>
              <a:rPr lang="en-GB" sz="1600" dirty="0"/>
              <a:t> (movement energy). When it hits the floor some energy is transferred to </a:t>
            </a:r>
            <a:r>
              <a:rPr lang="en-GB" sz="1600" b="1" dirty="0"/>
              <a:t>sound</a:t>
            </a:r>
            <a:r>
              <a:rPr lang="en-GB" sz="1600" dirty="0"/>
              <a:t> and some into squashing the ball (</a:t>
            </a:r>
            <a:r>
              <a:rPr lang="en-GB" sz="1600" b="1" dirty="0"/>
              <a:t>elastic potential</a:t>
            </a:r>
            <a:r>
              <a:rPr lang="en-GB" sz="1600" dirty="0"/>
              <a:t> energy). This elastic energy transfers into </a:t>
            </a:r>
            <a:r>
              <a:rPr lang="en-GB" sz="1600" b="1" dirty="0"/>
              <a:t>kinetic</a:t>
            </a:r>
            <a:r>
              <a:rPr lang="en-GB" sz="1600" dirty="0"/>
              <a:t> energy to bounce the ball back up</a:t>
            </a:r>
          </a:p>
          <a:p>
            <a:endParaRPr lang="en-GB" sz="1600" dirty="0"/>
          </a:p>
          <a:p>
            <a:r>
              <a:rPr lang="en-GB" sz="1600" dirty="0">
                <a:solidFill>
                  <a:srgbClr val="FF0000"/>
                </a:solidFill>
              </a:rPr>
              <a:t>Add labels to the diagram below to show the energy transfers</a:t>
            </a:r>
          </a:p>
        </p:txBody>
      </p:sp>
      <p:pic>
        <p:nvPicPr>
          <p:cNvPr id="9" name="Picture 8">
            <a:extLst>
              <a:ext uri="{FF2B5EF4-FFF2-40B4-BE49-F238E27FC236}">
                <a16:creationId xmlns:a16="http://schemas.microsoft.com/office/drawing/2014/main" id="{1768FBEA-E8DC-4342-B7C6-3E6E98ADDB91}"/>
              </a:ext>
            </a:extLst>
          </p:cNvPr>
          <p:cNvPicPr>
            <a:picLocks noChangeAspect="1"/>
          </p:cNvPicPr>
          <p:nvPr/>
        </p:nvPicPr>
        <p:blipFill>
          <a:blip r:embed="rId2">
            <a:duotone>
              <a:schemeClr val="accent1">
                <a:shade val="45000"/>
                <a:satMod val="135000"/>
              </a:schemeClr>
              <a:prstClr val="white"/>
            </a:duotone>
          </a:blip>
          <a:stretch>
            <a:fillRect/>
          </a:stretch>
        </p:blipFill>
        <p:spPr>
          <a:xfrm>
            <a:off x="1232065" y="5737517"/>
            <a:ext cx="4092671" cy="3732413"/>
          </a:xfrm>
          <a:prstGeom prst="rect">
            <a:avLst/>
          </a:prstGeom>
        </p:spPr>
      </p:pic>
      <p:sp>
        <p:nvSpPr>
          <p:cNvPr id="10" name="TextBox 9">
            <a:extLst>
              <a:ext uri="{FF2B5EF4-FFF2-40B4-BE49-F238E27FC236}">
                <a16:creationId xmlns:a16="http://schemas.microsoft.com/office/drawing/2014/main" id="{45E51252-FD46-46E8-A47F-56E75D26A080}"/>
              </a:ext>
            </a:extLst>
          </p:cNvPr>
          <p:cNvSpPr txBox="1"/>
          <p:nvPr/>
        </p:nvSpPr>
        <p:spPr>
          <a:xfrm>
            <a:off x="831577" y="8648799"/>
            <a:ext cx="2196935" cy="646331"/>
          </a:xfrm>
          <a:prstGeom prst="rect">
            <a:avLst/>
          </a:prstGeom>
          <a:solidFill>
            <a:srgbClr val="92D050"/>
          </a:solidFill>
        </p:spPr>
        <p:txBody>
          <a:bodyPr wrap="square" rtlCol="0">
            <a:spAutoFit/>
          </a:bodyPr>
          <a:lstStyle/>
          <a:p>
            <a:r>
              <a:rPr lang="en-GB" dirty="0"/>
              <a:t>_ _ _ _ _ _ _ </a:t>
            </a:r>
          </a:p>
          <a:p>
            <a:r>
              <a:rPr lang="en-GB" dirty="0"/>
              <a:t>Potential energy</a:t>
            </a:r>
          </a:p>
        </p:txBody>
      </p:sp>
      <p:sp>
        <p:nvSpPr>
          <p:cNvPr id="11" name="TextBox 10">
            <a:extLst>
              <a:ext uri="{FF2B5EF4-FFF2-40B4-BE49-F238E27FC236}">
                <a16:creationId xmlns:a16="http://schemas.microsoft.com/office/drawing/2014/main" id="{330E3FAF-0AB7-44E9-BE80-ED083A27FDD5}"/>
              </a:ext>
            </a:extLst>
          </p:cNvPr>
          <p:cNvSpPr txBox="1"/>
          <p:nvPr/>
        </p:nvSpPr>
        <p:spPr>
          <a:xfrm>
            <a:off x="831577" y="7456178"/>
            <a:ext cx="2196935" cy="646331"/>
          </a:xfrm>
          <a:prstGeom prst="rect">
            <a:avLst/>
          </a:prstGeom>
          <a:solidFill>
            <a:srgbClr val="92D050"/>
          </a:solidFill>
        </p:spPr>
        <p:txBody>
          <a:bodyPr wrap="square" rtlCol="0">
            <a:spAutoFit/>
          </a:bodyPr>
          <a:lstStyle/>
          <a:p>
            <a:r>
              <a:rPr lang="en-GB" dirty="0"/>
              <a:t>_ _ _ _ _ _ _ </a:t>
            </a:r>
          </a:p>
          <a:p>
            <a:r>
              <a:rPr lang="en-GB" dirty="0"/>
              <a:t>energy</a:t>
            </a:r>
          </a:p>
        </p:txBody>
      </p:sp>
      <p:sp>
        <p:nvSpPr>
          <p:cNvPr id="12" name="TextBox 11">
            <a:extLst>
              <a:ext uri="{FF2B5EF4-FFF2-40B4-BE49-F238E27FC236}">
                <a16:creationId xmlns:a16="http://schemas.microsoft.com/office/drawing/2014/main" id="{1D790E7F-DB99-47D1-B054-CD41FA70DCB6}"/>
              </a:ext>
            </a:extLst>
          </p:cNvPr>
          <p:cNvSpPr txBox="1"/>
          <p:nvPr/>
        </p:nvSpPr>
        <p:spPr>
          <a:xfrm>
            <a:off x="84587" y="5342513"/>
            <a:ext cx="2544313" cy="646331"/>
          </a:xfrm>
          <a:prstGeom prst="rect">
            <a:avLst/>
          </a:prstGeom>
          <a:solidFill>
            <a:srgbClr val="92D050"/>
          </a:solidFill>
        </p:spPr>
        <p:txBody>
          <a:bodyPr wrap="square" rtlCol="0">
            <a:spAutoFit/>
          </a:bodyPr>
          <a:lstStyle/>
          <a:p>
            <a:r>
              <a:rPr lang="en-GB" dirty="0"/>
              <a:t>_ _ _ _ _ _ _ _ _ _ _ _ _ </a:t>
            </a:r>
          </a:p>
          <a:p>
            <a:r>
              <a:rPr lang="en-GB" dirty="0"/>
              <a:t>Potential energy</a:t>
            </a:r>
          </a:p>
        </p:txBody>
      </p:sp>
      <p:sp>
        <p:nvSpPr>
          <p:cNvPr id="14" name="TextBox 13">
            <a:extLst>
              <a:ext uri="{FF2B5EF4-FFF2-40B4-BE49-F238E27FC236}">
                <a16:creationId xmlns:a16="http://schemas.microsoft.com/office/drawing/2014/main" id="{58929312-589A-4B48-9008-62110BF2685F}"/>
              </a:ext>
            </a:extLst>
          </p:cNvPr>
          <p:cNvSpPr txBox="1"/>
          <p:nvPr/>
        </p:nvSpPr>
        <p:spPr>
          <a:xfrm>
            <a:off x="3865195" y="6915507"/>
            <a:ext cx="2196935" cy="646331"/>
          </a:xfrm>
          <a:prstGeom prst="rect">
            <a:avLst/>
          </a:prstGeom>
          <a:solidFill>
            <a:srgbClr val="92D050"/>
          </a:solidFill>
        </p:spPr>
        <p:txBody>
          <a:bodyPr wrap="square" rtlCol="0">
            <a:spAutoFit/>
          </a:bodyPr>
          <a:lstStyle/>
          <a:p>
            <a:r>
              <a:rPr lang="en-GB" dirty="0"/>
              <a:t>_ _ _ _ _ _ _ </a:t>
            </a:r>
          </a:p>
          <a:p>
            <a:r>
              <a:rPr lang="en-GB" dirty="0"/>
              <a:t>energy</a:t>
            </a:r>
          </a:p>
        </p:txBody>
      </p:sp>
      <p:sp>
        <p:nvSpPr>
          <p:cNvPr id="15" name="TextBox 14">
            <a:extLst>
              <a:ext uri="{FF2B5EF4-FFF2-40B4-BE49-F238E27FC236}">
                <a16:creationId xmlns:a16="http://schemas.microsoft.com/office/drawing/2014/main" id="{8C638AA6-4A01-4EEE-B08D-9446A10312EE}"/>
              </a:ext>
            </a:extLst>
          </p:cNvPr>
          <p:cNvSpPr txBox="1"/>
          <p:nvPr/>
        </p:nvSpPr>
        <p:spPr>
          <a:xfrm>
            <a:off x="4038263" y="8648800"/>
            <a:ext cx="2196935" cy="646331"/>
          </a:xfrm>
          <a:prstGeom prst="rect">
            <a:avLst/>
          </a:prstGeom>
          <a:solidFill>
            <a:srgbClr val="92D050"/>
          </a:solidFill>
        </p:spPr>
        <p:txBody>
          <a:bodyPr wrap="square" rtlCol="0">
            <a:spAutoFit/>
          </a:bodyPr>
          <a:lstStyle/>
          <a:p>
            <a:r>
              <a:rPr lang="en-GB" dirty="0"/>
              <a:t>_ _  _ _ .</a:t>
            </a:r>
          </a:p>
          <a:p>
            <a:r>
              <a:rPr lang="en-GB" dirty="0"/>
              <a:t>energy</a:t>
            </a:r>
          </a:p>
        </p:txBody>
      </p:sp>
      <p:pic>
        <p:nvPicPr>
          <p:cNvPr id="16" name="Picture 15">
            <a:extLst>
              <a:ext uri="{FF2B5EF4-FFF2-40B4-BE49-F238E27FC236}">
                <a16:creationId xmlns:a16="http://schemas.microsoft.com/office/drawing/2014/main" id="{FAC15BCE-6D2D-4EC8-BFC1-3499A61F98C8}"/>
              </a:ext>
            </a:extLst>
          </p:cNvPr>
          <p:cNvPicPr>
            <a:picLocks noChangeAspect="1"/>
          </p:cNvPicPr>
          <p:nvPr/>
        </p:nvPicPr>
        <p:blipFill>
          <a:blip r:embed="rId3"/>
          <a:stretch>
            <a:fillRect/>
          </a:stretch>
        </p:blipFill>
        <p:spPr>
          <a:xfrm>
            <a:off x="1970302" y="0"/>
            <a:ext cx="4762500" cy="3457575"/>
          </a:xfrm>
          <a:prstGeom prst="rect">
            <a:avLst/>
          </a:prstGeom>
        </p:spPr>
      </p:pic>
      <p:sp>
        <p:nvSpPr>
          <p:cNvPr id="17" name="TextBox 16">
            <a:extLst>
              <a:ext uri="{FF2B5EF4-FFF2-40B4-BE49-F238E27FC236}">
                <a16:creationId xmlns:a16="http://schemas.microsoft.com/office/drawing/2014/main" id="{F0D150B5-B487-4EE5-9BFE-680C9D32EDF1}"/>
              </a:ext>
            </a:extLst>
          </p:cNvPr>
          <p:cNvSpPr txBox="1"/>
          <p:nvPr/>
        </p:nvSpPr>
        <p:spPr>
          <a:xfrm>
            <a:off x="4421277" y="5475363"/>
            <a:ext cx="2544313" cy="646331"/>
          </a:xfrm>
          <a:prstGeom prst="rect">
            <a:avLst/>
          </a:prstGeom>
          <a:solidFill>
            <a:srgbClr val="92D050"/>
          </a:solidFill>
        </p:spPr>
        <p:txBody>
          <a:bodyPr wrap="square" rtlCol="0">
            <a:spAutoFit/>
          </a:bodyPr>
          <a:lstStyle/>
          <a:p>
            <a:r>
              <a:rPr lang="en-GB" dirty="0"/>
              <a:t>_ _ _ _ _ _ _ _ _ _ _ _ _ </a:t>
            </a:r>
          </a:p>
          <a:p>
            <a:r>
              <a:rPr lang="en-GB" dirty="0"/>
              <a:t>Potential energy</a:t>
            </a:r>
          </a:p>
        </p:txBody>
      </p:sp>
      <p:sp>
        <p:nvSpPr>
          <p:cNvPr id="18" name="TextBox 17">
            <a:extLst>
              <a:ext uri="{FF2B5EF4-FFF2-40B4-BE49-F238E27FC236}">
                <a16:creationId xmlns:a16="http://schemas.microsoft.com/office/drawing/2014/main" id="{78C7BD5A-258C-4494-9DAA-A13FB88A88F5}"/>
              </a:ext>
            </a:extLst>
          </p:cNvPr>
          <p:cNvSpPr txBox="1"/>
          <p:nvPr/>
        </p:nvSpPr>
        <p:spPr>
          <a:xfrm>
            <a:off x="0" y="9362752"/>
            <a:ext cx="6858000" cy="369332"/>
          </a:xfrm>
          <a:prstGeom prst="rect">
            <a:avLst/>
          </a:prstGeom>
          <a:solidFill>
            <a:srgbClr val="FFFF00"/>
          </a:solidFill>
        </p:spPr>
        <p:txBody>
          <a:bodyPr wrap="square" rtlCol="0">
            <a:spAutoFit/>
          </a:bodyPr>
          <a:lstStyle/>
          <a:p>
            <a:r>
              <a:rPr lang="en-GB" dirty="0"/>
              <a:t>Gravitational    elastic     sound    kinetic  gravitational    kinetic     </a:t>
            </a:r>
          </a:p>
        </p:txBody>
      </p:sp>
    </p:spTree>
    <p:extLst>
      <p:ext uri="{BB962C8B-B14F-4D97-AF65-F5344CB8AC3E}">
        <p14:creationId xmlns:p14="http://schemas.microsoft.com/office/powerpoint/2010/main" val="278324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3195E-EF80-416F-AC7A-9FD0FCE1FD37}"/>
              </a:ext>
            </a:extLst>
          </p:cNvPr>
          <p:cNvSpPr>
            <a:spLocks noGrp="1"/>
          </p:cNvSpPr>
          <p:nvPr>
            <p:ph type="title"/>
          </p:nvPr>
        </p:nvSpPr>
        <p:spPr/>
        <p:txBody>
          <a:bodyPr/>
          <a:lstStyle/>
          <a:p>
            <a:endParaRPr lang="en-GB"/>
          </a:p>
        </p:txBody>
      </p:sp>
      <p:sp>
        <p:nvSpPr>
          <p:cNvPr id="4" name="TextBox 3">
            <a:extLst>
              <a:ext uri="{FF2B5EF4-FFF2-40B4-BE49-F238E27FC236}">
                <a16:creationId xmlns:a16="http://schemas.microsoft.com/office/drawing/2014/main" id="{0A6A5B37-2151-4E1A-B896-86A04BF81176}"/>
              </a:ext>
            </a:extLst>
          </p:cNvPr>
          <p:cNvSpPr txBox="1"/>
          <p:nvPr/>
        </p:nvSpPr>
        <p:spPr>
          <a:xfrm>
            <a:off x="156283" y="243655"/>
            <a:ext cx="6545433" cy="3498586"/>
          </a:xfrm>
          <a:prstGeom prst="rect">
            <a:avLst/>
          </a:prstGeom>
          <a:noFill/>
        </p:spPr>
        <p:txBody>
          <a:bodyPr wrap="square" rtlCol="0">
            <a:spAutoFit/>
          </a:bodyPr>
          <a:lstStyle/>
          <a:p>
            <a:r>
              <a:rPr lang="en-GB" sz="1600" dirty="0">
                <a:latin typeface="Comic Sans MS" panose="030F0702030302020204" pitchFamily="66" charset="0"/>
              </a:rPr>
              <a:t>You are going to be testing the height the ball bounces after dropping the ball from different heights. </a:t>
            </a:r>
          </a:p>
          <a:p>
            <a:endParaRPr lang="en-GB" sz="1600" dirty="0">
              <a:latin typeface="Comic Sans MS" panose="030F0702030302020204" pitchFamily="66" charset="0"/>
            </a:endParaRPr>
          </a:p>
          <a:p>
            <a:r>
              <a:rPr lang="en-GB" sz="1600" dirty="0">
                <a:latin typeface="Comic Sans MS" panose="030F0702030302020204" pitchFamily="66" charset="0"/>
              </a:rPr>
              <a:t>Prediction: Do you think dropping a ball from different heights will change how high the ball bounces up? Use the keywords below in your prediction if you can</a:t>
            </a:r>
          </a:p>
          <a:p>
            <a:endParaRPr lang="en-GB" sz="1600" dirty="0">
              <a:latin typeface="Comic Sans MS" panose="030F0702030302020204" pitchFamily="66" charset="0"/>
            </a:endParaRPr>
          </a:p>
          <a:p>
            <a:endParaRPr lang="en-GB" sz="1600" dirty="0">
              <a:latin typeface="Comic Sans MS" panose="030F0702030302020204" pitchFamily="66" charset="0"/>
            </a:endParaRPr>
          </a:p>
          <a:p>
            <a:pPr>
              <a:lnSpc>
                <a:spcPct val="150000"/>
              </a:lnSpc>
            </a:pPr>
            <a:r>
              <a:rPr lang="en-GB" sz="1600" dirty="0">
                <a:latin typeface="Comic Sans MS" panose="030F0702030302020204" pitchFamily="66" charset="0"/>
              </a:rPr>
              <a:t>I predict that the higher you drop a ball the _________ it will bounce.</a:t>
            </a:r>
          </a:p>
          <a:p>
            <a:pPr>
              <a:lnSpc>
                <a:spcPct val="150000"/>
              </a:lnSpc>
            </a:pPr>
            <a:r>
              <a:rPr lang="en-GB" sz="1600" dirty="0">
                <a:latin typeface="Comic Sans MS" panose="030F0702030302020204" pitchFamily="66" charset="0"/>
              </a:rPr>
              <a:t>This is because there is more __________ to _____________</a:t>
            </a:r>
          </a:p>
          <a:p>
            <a:pPr>
              <a:lnSpc>
                <a:spcPct val="150000"/>
              </a:lnSpc>
            </a:pPr>
            <a:r>
              <a:rPr lang="en-GB" sz="1600" dirty="0">
                <a:latin typeface="Comic Sans MS" panose="030F0702030302020204" pitchFamily="66" charset="0"/>
              </a:rPr>
              <a:t>________________________________________________</a:t>
            </a:r>
          </a:p>
        </p:txBody>
      </p:sp>
      <p:sp>
        <p:nvSpPr>
          <p:cNvPr id="5" name="TextBox 4">
            <a:extLst>
              <a:ext uri="{FF2B5EF4-FFF2-40B4-BE49-F238E27FC236}">
                <a16:creationId xmlns:a16="http://schemas.microsoft.com/office/drawing/2014/main" id="{BA0B139F-992F-45D8-9C89-CBB829327521}"/>
              </a:ext>
            </a:extLst>
          </p:cNvPr>
          <p:cNvSpPr txBox="1"/>
          <p:nvPr/>
        </p:nvSpPr>
        <p:spPr>
          <a:xfrm>
            <a:off x="156283" y="1808282"/>
            <a:ext cx="6545433" cy="369332"/>
          </a:xfrm>
          <a:prstGeom prst="rect">
            <a:avLst/>
          </a:prstGeom>
          <a:solidFill>
            <a:srgbClr val="FFFF00"/>
          </a:solidFill>
        </p:spPr>
        <p:txBody>
          <a:bodyPr wrap="square" rtlCol="0">
            <a:spAutoFit/>
          </a:bodyPr>
          <a:lstStyle/>
          <a:p>
            <a:r>
              <a:rPr lang="en-GB" dirty="0"/>
              <a:t>Energy    kinetic    higher    lower     force    squash    elastic</a:t>
            </a:r>
          </a:p>
        </p:txBody>
      </p:sp>
      <p:pic>
        <p:nvPicPr>
          <p:cNvPr id="6" name="Picture 5">
            <a:extLst>
              <a:ext uri="{FF2B5EF4-FFF2-40B4-BE49-F238E27FC236}">
                <a16:creationId xmlns:a16="http://schemas.microsoft.com/office/drawing/2014/main" id="{0A2A225E-4BDC-43DC-81EE-52D901240661}"/>
              </a:ext>
            </a:extLst>
          </p:cNvPr>
          <p:cNvPicPr>
            <a:picLocks noChangeAspect="1"/>
          </p:cNvPicPr>
          <p:nvPr/>
        </p:nvPicPr>
        <p:blipFill>
          <a:blip r:embed="rId2"/>
          <a:stretch>
            <a:fillRect/>
          </a:stretch>
        </p:blipFill>
        <p:spPr>
          <a:xfrm>
            <a:off x="4126515" y="4006734"/>
            <a:ext cx="2259998" cy="2560570"/>
          </a:xfrm>
          <a:prstGeom prst="rect">
            <a:avLst/>
          </a:prstGeom>
        </p:spPr>
      </p:pic>
      <p:sp>
        <p:nvSpPr>
          <p:cNvPr id="7" name="Rectangle 6">
            <a:extLst>
              <a:ext uri="{FF2B5EF4-FFF2-40B4-BE49-F238E27FC236}">
                <a16:creationId xmlns:a16="http://schemas.microsoft.com/office/drawing/2014/main" id="{31797DC5-F19B-4038-A2FA-AFECDC7D382F}"/>
              </a:ext>
            </a:extLst>
          </p:cNvPr>
          <p:cNvSpPr/>
          <p:nvPr/>
        </p:nvSpPr>
        <p:spPr>
          <a:xfrm>
            <a:off x="0" y="6117142"/>
            <a:ext cx="6545433" cy="3373359"/>
          </a:xfrm>
          <a:prstGeom prst="rect">
            <a:avLst/>
          </a:prstGeom>
        </p:spPr>
        <p:txBody>
          <a:bodyPr wrap="square">
            <a:spAutoFit/>
          </a:bodyPr>
          <a:lstStyle/>
          <a:p>
            <a:pPr>
              <a:lnSpc>
                <a:spcPct val="150000"/>
              </a:lnSpc>
            </a:pPr>
            <a:r>
              <a:rPr lang="en-GB" b="1" dirty="0"/>
              <a:t>Conclusion</a:t>
            </a:r>
          </a:p>
          <a:p>
            <a:pPr>
              <a:lnSpc>
                <a:spcPct val="150000"/>
              </a:lnSpc>
            </a:pPr>
            <a:r>
              <a:rPr lang="en-GB" dirty="0"/>
              <a:t>I found out that as I dropped the ball from higher up it bounced</a:t>
            </a:r>
          </a:p>
          <a:p>
            <a:pPr>
              <a:lnSpc>
                <a:spcPct val="150000"/>
              </a:lnSpc>
            </a:pPr>
            <a:r>
              <a:rPr lang="en-GB" dirty="0"/>
              <a:t>__________</a:t>
            </a:r>
          </a:p>
          <a:p>
            <a:pPr>
              <a:lnSpc>
                <a:spcPct val="150000"/>
              </a:lnSpc>
            </a:pPr>
            <a:endParaRPr lang="en-GB" dirty="0"/>
          </a:p>
          <a:p>
            <a:pPr>
              <a:lnSpc>
                <a:spcPct val="150000"/>
              </a:lnSpc>
            </a:pPr>
            <a:r>
              <a:rPr lang="en-GB" dirty="0"/>
              <a:t>To improve this experiment I could ………………………………………………………………………………………………………………………………………………………………………………………………………………………………………………………………………………………………………………</a:t>
            </a:r>
          </a:p>
        </p:txBody>
      </p:sp>
      <p:sp>
        <p:nvSpPr>
          <p:cNvPr id="8" name="TextBox 7">
            <a:extLst>
              <a:ext uri="{FF2B5EF4-FFF2-40B4-BE49-F238E27FC236}">
                <a16:creationId xmlns:a16="http://schemas.microsoft.com/office/drawing/2014/main" id="{026D9FBD-C0E9-4E2B-92D5-85796A081CD9}"/>
              </a:ext>
            </a:extLst>
          </p:cNvPr>
          <p:cNvSpPr txBox="1"/>
          <p:nvPr/>
        </p:nvSpPr>
        <p:spPr>
          <a:xfrm>
            <a:off x="156283" y="4006734"/>
            <a:ext cx="3272717" cy="1754326"/>
          </a:xfrm>
          <a:prstGeom prst="rect">
            <a:avLst/>
          </a:prstGeom>
          <a:solidFill>
            <a:schemeClr val="accent6">
              <a:lumMod val="60000"/>
              <a:lumOff val="40000"/>
            </a:schemeClr>
          </a:solidFill>
        </p:spPr>
        <p:txBody>
          <a:bodyPr wrap="square" rtlCol="0">
            <a:spAutoFit/>
          </a:bodyPr>
          <a:lstStyle/>
          <a:p>
            <a:r>
              <a:rPr lang="en-GB" dirty="0">
                <a:solidFill>
                  <a:srgbClr val="FF0000"/>
                </a:solidFill>
              </a:rPr>
              <a:t>Practical task:</a:t>
            </a:r>
          </a:p>
          <a:p>
            <a:r>
              <a:rPr lang="en-GB" dirty="0"/>
              <a:t>Find a ball.</a:t>
            </a:r>
          </a:p>
          <a:p>
            <a:r>
              <a:rPr lang="en-GB" dirty="0"/>
              <a:t>Drop the ball from different heights and watch to see if it makes a difference to the height it bounces back up to.</a:t>
            </a:r>
          </a:p>
        </p:txBody>
      </p:sp>
      <p:sp>
        <p:nvSpPr>
          <p:cNvPr id="9" name="TextBox 8">
            <a:extLst>
              <a:ext uri="{FF2B5EF4-FFF2-40B4-BE49-F238E27FC236}">
                <a16:creationId xmlns:a16="http://schemas.microsoft.com/office/drawing/2014/main" id="{F24A7BE4-66D4-4467-8004-D798DC0B8428}"/>
              </a:ext>
            </a:extLst>
          </p:cNvPr>
          <p:cNvSpPr txBox="1"/>
          <p:nvPr/>
        </p:nvSpPr>
        <p:spPr>
          <a:xfrm>
            <a:off x="-1" y="9473082"/>
            <a:ext cx="6545433" cy="369332"/>
          </a:xfrm>
          <a:prstGeom prst="rect">
            <a:avLst/>
          </a:prstGeom>
          <a:solidFill>
            <a:srgbClr val="FFFF00"/>
          </a:solidFill>
        </p:spPr>
        <p:txBody>
          <a:bodyPr wrap="square" rtlCol="0">
            <a:spAutoFit/>
          </a:bodyPr>
          <a:lstStyle/>
          <a:p>
            <a:r>
              <a:rPr lang="en-GB" dirty="0"/>
              <a:t>camera   ruler    higher    lower     measure    repeat</a:t>
            </a:r>
          </a:p>
        </p:txBody>
      </p:sp>
    </p:spTree>
    <p:extLst>
      <p:ext uri="{BB962C8B-B14F-4D97-AF65-F5344CB8AC3E}">
        <p14:creationId xmlns:p14="http://schemas.microsoft.com/office/powerpoint/2010/main" val="239982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51E007-57DA-4513-A03E-FCC05BC2B197}"/>
              </a:ext>
            </a:extLst>
          </p:cNvPr>
          <p:cNvSpPr>
            <a:spLocks noGrp="1"/>
          </p:cNvSpPr>
          <p:nvPr>
            <p:ph idx="1"/>
          </p:nvPr>
        </p:nvSpPr>
        <p:spPr>
          <a:xfrm>
            <a:off x="147217" y="726952"/>
            <a:ext cx="6572402" cy="3203770"/>
          </a:xfrm>
        </p:spPr>
        <p:txBody>
          <a:bodyPr/>
          <a:lstStyle/>
          <a:p>
            <a:r>
              <a:rPr lang="en-GB" dirty="0"/>
              <a:t>Fossil fuels are a chemical store of energy. </a:t>
            </a:r>
          </a:p>
          <a:p>
            <a:r>
              <a:rPr lang="en-GB" dirty="0"/>
              <a:t>We can burn fossil fuels to give off heat energy.</a:t>
            </a:r>
          </a:p>
          <a:p>
            <a:r>
              <a:rPr lang="en-GB" dirty="0"/>
              <a:t>Carbon is stored in fossil fuels, when we burn them that carbon goes into the air as carbon dioxide</a:t>
            </a:r>
          </a:p>
        </p:txBody>
      </p:sp>
      <p:pic>
        <p:nvPicPr>
          <p:cNvPr id="4" name="Picture 2" descr="http://www.auroralights.org/userfiles/COALFORMATION.gif">
            <a:extLst>
              <a:ext uri="{FF2B5EF4-FFF2-40B4-BE49-F238E27FC236}">
                <a16:creationId xmlns:a16="http://schemas.microsoft.com/office/drawing/2014/main" id="{E89E2BD1-1D2C-4134-9AB1-9C256631F2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 y="2464470"/>
            <a:ext cx="6662469" cy="24885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2.bp.blogspot.com/-cdtGjsLHegE/VbjBk1qGU5I/AAAAAAAABPs/Xef6n4bKmWU/s640/oil_gas_formation.jpg">
            <a:extLst>
              <a:ext uri="{FF2B5EF4-FFF2-40B4-BE49-F238E27FC236}">
                <a16:creationId xmlns:a16="http://schemas.microsoft.com/office/drawing/2014/main" id="{7A0741CA-1FB0-4E68-91D1-99B62F4FEB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83" y="4963950"/>
            <a:ext cx="6577568" cy="297306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6E953FC7-40D4-4332-949C-B960D6AB8C80}"/>
              </a:ext>
            </a:extLst>
          </p:cNvPr>
          <p:cNvPicPr>
            <a:picLocks noChangeAspect="1"/>
          </p:cNvPicPr>
          <p:nvPr/>
        </p:nvPicPr>
        <p:blipFill>
          <a:blip r:embed="rId4"/>
          <a:stretch>
            <a:fillRect/>
          </a:stretch>
        </p:blipFill>
        <p:spPr>
          <a:xfrm>
            <a:off x="57150" y="7874687"/>
            <a:ext cx="6743700" cy="1933956"/>
          </a:xfrm>
          <a:prstGeom prst="rect">
            <a:avLst/>
          </a:prstGeom>
        </p:spPr>
      </p:pic>
      <p:sp>
        <p:nvSpPr>
          <p:cNvPr id="8" name="TextBox 7">
            <a:extLst>
              <a:ext uri="{FF2B5EF4-FFF2-40B4-BE49-F238E27FC236}">
                <a16:creationId xmlns:a16="http://schemas.microsoft.com/office/drawing/2014/main" id="{499F7111-8A86-4CAE-85C6-C75B760EE942}"/>
              </a:ext>
            </a:extLst>
          </p:cNvPr>
          <p:cNvSpPr txBox="1"/>
          <p:nvPr/>
        </p:nvSpPr>
        <p:spPr>
          <a:xfrm>
            <a:off x="1473958" y="0"/>
            <a:ext cx="2811439" cy="584775"/>
          </a:xfrm>
          <a:prstGeom prst="rect">
            <a:avLst/>
          </a:prstGeom>
          <a:noFill/>
        </p:spPr>
        <p:txBody>
          <a:bodyPr wrap="square" rtlCol="0">
            <a:spAutoFit/>
          </a:bodyPr>
          <a:lstStyle/>
          <a:p>
            <a:r>
              <a:rPr lang="en-GB" sz="3200" dirty="0"/>
              <a:t>Fossil fuels</a:t>
            </a:r>
          </a:p>
        </p:txBody>
      </p:sp>
    </p:spTree>
    <p:extLst>
      <p:ext uri="{BB962C8B-B14F-4D97-AF65-F5344CB8AC3E}">
        <p14:creationId xmlns:p14="http://schemas.microsoft.com/office/powerpoint/2010/main" val="3132266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67866-231E-4A7B-939E-1AC10C470EFB}"/>
              </a:ext>
            </a:extLst>
          </p:cNvPr>
          <p:cNvSpPr>
            <a:spLocks noGrp="1"/>
          </p:cNvSpPr>
          <p:nvPr>
            <p:ph type="title"/>
          </p:nvPr>
        </p:nvSpPr>
        <p:spPr>
          <a:xfrm>
            <a:off x="471487" y="117972"/>
            <a:ext cx="5915025" cy="687246"/>
          </a:xfrm>
        </p:spPr>
        <p:txBody>
          <a:bodyPr>
            <a:normAutofit fontScale="90000"/>
          </a:bodyPr>
          <a:lstStyle/>
          <a:p>
            <a:r>
              <a:rPr lang="en-GB" dirty="0"/>
              <a:t>Draw diagrams and fill in the gaps using the words below.</a:t>
            </a:r>
          </a:p>
        </p:txBody>
      </p:sp>
      <p:graphicFrame>
        <p:nvGraphicFramePr>
          <p:cNvPr id="4" name="Table 3">
            <a:extLst>
              <a:ext uri="{FF2B5EF4-FFF2-40B4-BE49-F238E27FC236}">
                <a16:creationId xmlns:a16="http://schemas.microsoft.com/office/drawing/2014/main" id="{CB8E68F1-F008-4788-8954-B568933EB586}"/>
              </a:ext>
            </a:extLst>
          </p:cNvPr>
          <p:cNvGraphicFramePr>
            <a:graphicFrameLocks noGrp="1"/>
          </p:cNvGraphicFramePr>
          <p:nvPr>
            <p:extLst>
              <p:ext uri="{D42A27DB-BD31-4B8C-83A1-F6EECF244321}">
                <p14:modId xmlns:p14="http://schemas.microsoft.com/office/powerpoint/2010/main" val="1998855807"/>
              </p:ext>
            </p:extLst>
          </p:nvPr>
        </p:nvGraphicFramePr>
        <p:xfrm>
          <a:off x="355143" y="1906829"/>
          <a:ext cx="5328424" cy="7134369"/>
        </p:xfrm>
        <a:graphic>
          <a:graphicData uri="http://schemas.openxmlformats.org/drawingml/2006/table">
            <a:tbl>
              <a:tblPr firstRow="1" bandRow="1">
                <a:tableStyleId>{5C22544A-7EE6-4342-B048-85BDC9FD1C3A}</a:tableStyleId>
              </a:tblPr>
              <a:tblGrid>
                <a:gridCol w="2664212">
                  <a:extLst>
                    <a:ext uri="{9D8B030D-6E8A-4147-A177-3AD203B41FA5}">
                      <a16:colId xmlns:a16="http://schemas.microsoft.com/office/drawing/2014/main" val="155649325"/>
                    </a:ext>
                  </a:extLst>
                </a:gridCol>
                <a:gridCol w="2664212">
                  <a:extLst>
                    <a:ext uri="{9D8B030D-6E8A-4147-A177-3AD203B41FA5}">
                      <a16:colId xmlns:a16="http://schemas.microsoft.com/office/drawing/2014/main" val="2761662790"/>
                    </a:ext>
                  </a:extLst>
                </a:gridCol>
              </a:tblGrid>
              <a:tr h="2378123">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b="0" dirty="0">
                          <a:solidFill>
                            <a:schemeClr val="tx1"/>
                          </a:solidFill>
                        </a:rPr>
                        <a:t>Small sea creature _ _ _ and get buried at the bottom of the _ _ _</a:t>
                      </a:r>
                    </a:p>
                    <a:p>
                      <a:endParaRPr lang="en-GB" b="0" dirty="0">
                        <a:solidFill>
                          <a:schemeClr val="tx1"/>
                        </a:solidFill>
                      </a:endParaRPr>
                    </a:p>
                    <a:p>
                      <a:r>
                        <a:rPr lang="en-GB" b="0" dirty="0">
                          <a:solidFill>
                            <a:schemeClr val="tx1"/>
                          </a:solidFill>
                        </a:rPr>
                        <a:t>They then get covered by _ _ _ _</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90859472"/>
                  </a:ext>
                </a:extLst>
              </a:tr>
              <a:tr h="2378123">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t>Over millions of _ _ _ _ _ they get buried deeper and _ _ _ _ _ _</a:t>
                      </a:r>
                    </a:p>
                    <a:p>
                      <a:endParaRPr lang="en-GB" dirty="0"/>
                    </a:p>
                    <a:p>
                      <a:r>
                        <a:rPr lang="en-GB" dirty="0"/>
                        <a:t>The _ _ _ _ and pressure turns them into _ _ _</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11763006"/>
                  </a:ext>
                </a:extLst>
              </a:tr>
              <a:tr h="2378123">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t>Humans drill down to get the _ _ _ so that they can _ _ _ _ it to make heat.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82981703"/>
                  </a:ext>
                </a:extLst>
              </a:tr>
            </a:tbl>
          </a:graphicData>
        </a:graphic>
      </p:graphicFrame>
      <p:sp>
        <p:nvSpPr>
          <p:cNvPr id="5" name="TextBox 4">
            <a:extLst>
              <a:ext uri="{FF2B5EF4-FFF2-40B4-BE49-F238E27FC236}">
                <a16:creationId xmlns:a16="http://schemas.microsoft.com/office/drawing/2014/main" id="{F8A034DF-1A21-4131-BC2D-E537DD9EEC6F}"/>
              </a:ext>
            </a:extLst>
          </p:cNvPr>
          <p:cNvSpPr txBox="1"/>
          <p:nvPr/>
        </p:nvSpPr>
        <p:spPr>
          <a:xfrm>
            <a:off x="184105" y="940525"/>
            <a:ext cx="6569392" cy="836024"/>
          </a:xfrm>
          <a:prstGeom prst="rect">
            <a:avLst/>
          </a:prstGeom>
          <a:solidFill>
            <a:srgbClr val="FFFF00"/>
          </a:solidFill>
        </p:spPr>
        <p:txBody>
          <a:bodyPr wrap="square" rtlCol="0">
            <a:spAutoFit/>
          </a:bodyPr>
          <a:lstStyle/>
          <a:p>
            <a:pPr algn="ctr"/>
            <a:r>
              <a:rPr lang="en-GB" sz="2400" dirty="0"/>
              <a:t>Burn       sand       oil        heat        years        die     sea        deeper          oil</a:t>
            </a:r>
          </a:p>
        </p:txBody>
      </p:sp>
    </p:spTree>
    <p:extLst>
      <p:ext uri="{BB962C8B-B14F-4D97-AF65-F5344CB8AC3E}">
        <p14:creationId xmlns:p14="http://schemas.microsoft.com/office/powerpoint/2010/main" val="3714003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AED8844-930D-4FC5-850C-55AAF9A53CCB}"/>
              </a:ext>
            </a:extLst>
          </p:cNvPr>
          <p:cNvSpPr txBox="1">
            <a:spLocks/>
          </p:cNvSpPr>
          <p:nvPr/>
        </p:nvSpPr>
        <p:spPr>
          <a:xfrm>
            <a:off x="58856" y="5852160"/>
            <a:ext cx="6740288" cy="3644537"/>
          </a:xfrm>
          <a:prstGeom prst="rect">
            <a:avLst/>
          </a:prstGeom>
        </p:spPr>
        <p:txBody>
          <a:bodyPr vert="horz" lIns="91440" tIns="45720" rIns="91440" bIns="45720" rtlCol="0" anchor="ctr">
            <a:normAutofit fontScale="900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marL="342900" indent="-342900">
              <a:lnSpc>
                <a:spcPct val="270000"/>
              </a:lnSpc>
              <a:buFont typeface="+mj-lt"/>
              <a:buAutoNum type="arabicPeriod"/>
            </a:pPr>
            <a:r>
              <a:rPr lang="en-GB" sz="1800" dirty="0"/>
              <a:t>Fossil fuels are called non-renewable because they will _ _ _     _ _ _</a:t>
            </a:r>
          </a:p>
          <a:p>
            <a:pPr marL="342900" indent="-342900">
              <a:lnSpc>
                <a:spcPct val="150000"/>
              </a:lnSpc>
              <a:buFont typeface="+mj-lt"/>
              <a:buAutoNum type="arabicPeriod"/>
            </a:pPr>
            <a:r>
              <a:rPr lang="en-GB" sz="1800" dirty="0"/>
              <a:t>A problem with burning fossil fuels is that is causes the _ _ _ _ _ to get     _ _ _ _ _ _</a:t>
            </a:r>
          </a:p>
          <a:p>
            <a:pPr marL="342900" indent="-342900">
              <a:lnSpc>
                <a:spcPct val="170000"/>
              </a:lnSpc>
              <a:buFont typeface="+mj-lt"/>
              <a:buAutoNum type="arabicPeriod"/>
            </a:pPr>
            <a:r>
              <a:rPr lang="en-GB" sz="1800" dirty="0"/>
              <a:t>Why are we trying to reduce use of fossil fuels? </a:t>
            </a:r>
          </a:p>
          <a:p>
            <a:pPr>
              <a:lnSpc>
                <a:spcPct val="170000"/>
              </a:lnSpc>
            </a:pPr>
            <a:r>
              <a:rPr lang="en-GB" sz="1800" dirty="0"/>
              <a:t>__________________________________________________________</a:t>
            </a:r>
          </a:p>
          <a:p>
            <a:pPr>
              <a:lnSpc>
                <a:spcPct val="170000"/>
              </a:lnSpc>
            </a:pPr>
            <a:r>
              <a:rPr lang="en-GB" sz="1800" dirty="0"/>
              <a:t>_________________________________________________________</a:t>
            </a:r>
          </a:p>
        </p:txBody>
      </p:sp>
      <p:sp>
        <p:nvSpPr>
          <p:cNvPr id="5" name="Rectangle 4">
            <a:extLst>
              <a:ext uri="{FF2B5EF4-FFF2-40B4-BE49-F238E27FC236}">
                <a16:creationId xmlns:a16="http://schemas.microsoft.com/office/drawing/2014/main" id="{E0CDDA4B-80A8-499E-AA03-C6A35A471099}"/>
              </a:ext>
            </a:extLst>
          </p:cNvPr>
          <p:cNvSpPr/>
          <p:nvPr/>
        </p:nvSpPr>
        <p:spPr>
          <a:xfrm>
            <a:off x="58856" y="166503"/>
            <a:ext cx="6740288" cy="2308324"/>
          </a:xfrm>
          <a:prstGeom prst="rect">
            <a:avLst/>
          </a:prstGeom>
        </p:spPr>
        <p:txBody>
          <a:bodyPr wrap="square">
            <a:spAutoFit/>
          </a:bodyPr>
          <a:lstStyle/>
          <a:p>
            <a:r>
              <a:rPr lang="en-GB" dirty="0">
                <a:solidFill>
                  <a:srgbClr val="231F20"/>
                </a:solidFill>
                <a:latin typeface="ReithSans"/>
              </a:rPr>
              <a:t>Much of the world’s energy is produced by burning fossil fuels such as </a:t>
            </a:r>
            <a:r>
              <a:rPr lang="en-GB" b="1" dirty="0">
                <a:solidFill>
                  <a:srgbClr val="231F20"/>
                </a:solidFill>
                <a:latin typeface="ReithSans"/>
              </a:rPr>
              <a:t>oil</a:t>
            </a:r>
            <a:r>
              <a:rPr lang="en-GB" dirty="0">
                <a:solidFill>
                  <a:srgbClr val="231F20"/>
                </a:solidFill>
                <a:latin typeface="ReithSans"/>
              </a:rPr>
              <a:t>, </a:t>
            </a:r>
            <a:r>
              <a:rPr lang="en-GB" b="1" dirty="0">
                <a:solidFill>
                  <a:srgbClr val="231F20"/>
                </a:solidFill>
                <a:latin typeface="ReithSans"/>
              </a:rPr>
              <a:t>coal</a:t>
            </a:r>
            <a:r>
              <a:rPr lang="en-GB" dirty="0">
                <a:solidFill>
                  <a:srgbClr val="231F20"/>
                </a:solidFill>
                <a:latin typeface="ReithSans"/>
              </a:rPr>
              <a:t> and </a:t>
            </a:r>
            <a:r>
              <a:rPr lang="en-GB" b="1" dirty="0">
                <a:solidFill>
                  <a:srgbClr val="231F20"/>
                </a:solidFill>
                <a:latin typeface="ReithSans"/>
              </a:rPr>
              <a:t>gas</a:t>
            </a:r>
            <a:r>
              <a:rPr lang="en-GB" dirty="0">
                <a:solidFill>
                  <a:srgbClr val="231F20"/>
                </a:solidFill>
                <a:latin typeface="ReithSans"/>
              </a:rPr>
              <a:t>. These natural resources are formed from the remains of plants and animals that died millions of years ago. They are used to power everything from planes to gas cookers.</a:t>
            </a:r>
          </a:p>
          <a:p>
            <a:r>
              <a:rPr lang="en-GB" dirty="0">
                <a:solidFill>
                  <a:srgbClr val="231F20"/>
                </a:solidFill>
                <a:latin typeface="ReithSans"/>
              </a:rPr>
              <a:t>Burning fossil fuels creates </a:t>
            </a:r>
            <a:r>
              <a:rPr lang="en-GB" b="1" dirty="0">
                <a:solidFill>
                  <a:srgbClr val="231F20"/>
                </a:solidFill>
                <a:latin typeface="ReithSans"/>
              </a:rPr>
              <a:t>carbon dioxide</a:t>
            </a:r>
            <a:r>
              <a:rPr lang="en-GB" dirty="0">
                <a:solidFill>
                  <a:srgbClr val="231F20"/>
                </a:solidFill>
                <a:latin typeface="ReithSans"/>
              </a:rPr>
              <a:t> gas, which is damaging to the environment and is making the Earth warmer than it should be. Once fossil fuels are gone they cannot be replaced, so people are now using renewable sources of energy.</a:t>
            </a:r>
            <a:endParaRPr lang="en-GB" b="0" i="0" dirty="0">
              <a:solidFill>
                <a:srgbClr val="231F20"/>
              </a:solidFill>
              <a:effectLst/>
              <a:latin typeface="ReithSans"/>
            </a:endParaRPr>
          </a:p>
        </p:txBody>
      </p:sp>
      <p:pic>
        <p:nvPicPr>
          <p:cNvPr id="6" name="Picture 5">
            <a:extLst>
              <a:ext uri="{FF2B5EF4-FFF2-40B4-BE49-F238E27FC236}">
                <a16:creationId xmlns:a16="http://schemas.microsoft.com/office/drawing/2014/main" id="{7F7AFADD-35EB-4250-879E-467ED36229E0}"/>
              </a:ext>
            </a:extLst>
          </p:cNvPr>
          <p:cNvPicPr>
            <a:picLocks noChangeAspect="1"/>
          </p:cNvPicPr>
          <p:nvPr/>
        </p:nvPicPr>
        <p:blipFill>
          <a:blip r:embed="rId2"/>
          <a:stretch>
            <a:fillRect/>
          </a:stretch>
        </p:blipFill>
        <p:spPr>
          <a:xfrm>
            <a:off x="844187" y="2928440"/>
            <a:ext cx="5169626" cy="3533924"/>
          </a:xfrm>
          <a:prstGeom prst="rect">
            <a:avLst/>
          </a:prstGeom>
        </p:spPr>
      </p:pic>
      <p:sp>
        <p:nvSpPr>
          <p:cNvPr id="7" name="TextBox 6">
            <a:extLst>
              <a:ext uri="{FF2B5EF4-FFF2-40B4-BE49-F238E27FC236}">
                <a16:creationId xmlns:a16="http://schemas.microsoft.com/office/drawing/2014/main" id="{1EA6D86B-74CA-497C-81B5-E0EC72A1FA14}"/>
              </a:ext>
            </a:extLst>
          </p:cNvPr>
          <p:cNvSpPr txBox="1"/>
          <p:nvPr/>
        </p:nvSpPr>
        <p:spPr>
          <a:xfrm>
            <a:off x="0" y="9496697"/>
            <a:ext cx="6858000" cy="369332"/>
          </a:xfrm>
          <a:prstGeom prst="rect">
            <a:avLst/>
          </a:prstGeom>
          <a:solidFill>
            <a:srgbClr val="FFFF00"/>
          </a:solidFill>
        </p:spPr>
        <p:txBody>
          <a:bodyPr wrap="square" rtlCol="0">
            <a:spAutoFit/>
          </a:bodyPr>
          <a:lstStyle/>
          <a:p>
            <a:pPr algn="ctr"/>
            <a:r>
              <a:rPr lang="en-GB" dirty="0"/>
              <a:t>Earth         run          hotter            out</a:t>
            </a:r>
          </a:p>
        </p:txBody>
      </p:sp>
    </p:spTree>
    <p:extLst>
      <p:ext uri="{BB962C8B-B14F-4D97-AF65-F5344CB8AC3E}">
        <p14:creationId xmlns:p14="http://schemas.microsoft.com/office/powerpoint/2010/main" val="1361252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467207-84AF-454F-981A-6496E08735F5}"/>
              </a:ext>
            </a:extLst>
          </p:cNvPr>
          <p:cNvSpPr>
            <a:spLocks noGrp="1"/>
          </p:cNvSpPr>
          <p:nvPr>
            <p:ph idx="1"/>
          </p:nvPr>
        </p:nvSpPr>
        <p:spPr>
          <a:xfrm>
            <a:off x="471488" y="3186874"/>
            <a:ext cx="5915025" cy="5735405"/>
          </a:xfrm>
        </p:spPr>
        <p:txBody>
          <a:bodyPr/>
          <a:lstStyle/>
          <a:p>
            <a:r>
              <a:rPr lang="en-GB" dirty="0"/>
              <a:t>The fossil fuel (coal, oil or gas) is burnt in a boiler, this transfers the chemical energy into heat energy. The heat energy heats water turning it into a gas, this gas moves making a turbine spin (kinetic energy), this turns a generator which makes electricity.</a:t>
            </a:r>
          </a:p>
          <a:p>
            <a:r>
              <a:rPr lang="en-GB" dirty="0"/>
              <a:t>Use the labels below to label the diagram</a:t>
            </a:r>
          </a:p>
          <a:p>
            <a:r>
              <a:rPr lang="en-GB" dirty="0"/>
              <a:t>Label the </a:t>
            </a:r>
          </a:p>
        </p:txBody>
      </p:sp>
      <p:sp>
        <p:nvSpPr>
          <p:cNvPr id="4" name="Rectangle 2">
            <a:extLst>
              <a:ext uri="{FF2B5EF4-FFF2-40B4-BE49-F238E27FC236}">
                <a16:creationId xmlns:a16="http://schemas.microsoft.com/office/drawing/2014/main" id="{28C0E235-104B-4091-AE68-3B0989F0B683}"/>
              </a:ext>
            </a:extLst>
          </p:cNvPr>
          <p:cNvSpPr txBox="1">
            <a:spLocks/>
          </p:cNvSpPr>
          <p:nvPr/>
        </p:nvSpPr>
        <p:spPr>
          <a:xfrm>
            <a:off x="0" y="212642"/>
            <a:ext cx="6772275" cy="11430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altLang="en-US" sz="2400" dirty="0"/>
              <a:t>Fossil fuels can be burnt to generate electricity. This happens in power stations</a:t>
            </a:r>
          </a:p>
        </p:txBody>
      </p:sp>
      <p:grpSp>
        <p:nvGrpSpPr>
          <p:cNvPr id="5" name="Group 3">
            <a:extLst>
              <a:ext uri="{FF2B5EF4-FFF2-40B4-BE49-F238E27FC236}">
                <a16:creationId xmlns:a16="http://schemas.microsoft.com/office/drawing/2014/main" id="{90C4FE04-7932-4CB0-9DC0-3E0108488E8F}"/>
              </a:ext>
            </a:extLst>
          </p:cNvPr>
          <p:cNvGrpSpPr>
            <a:grpSpLocks/>
          </p:cNvGrpSpPr>
          <p:nvPr/>
        </p:nvGrpSpPr>
        <p:grpSpPr bwMode="auto">
          <a:xfrm>
            <a:off x="0" y="1115307"/>
            <a:ext cx="6772275" cy="1428045"/>
            <a:chOff x="131" y="834"/>
            <a:chExt cx="5476" cy="1126"/>
          </a:xfrm>
        </p:grpSpPr>
        <p:pic>
          <p:nvPicPr>
            <p:cNvPr id="6" name="Picture 4" descr="Power station">
              <a:extLst>
                <a:ext uri="{FF2B5EF4-FFF2-40B4-BE49-F238E27FC236}">
                  <a16:creationId xmlns:a16="http://schemas.microsoft.com/office/drawing/2014/main" id="{6624B775-0D6B-44E0-9F1A-8AD43EDBFE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086" r="1523" b="42480"/>
            <a:stretch>
              <a:fillRect/>
            </a:stretch>
          </p:blipFill>
          <p:spPr bwMode="auto">
            <a:xfrm>
              <a:off x="131" y="834"/>
              <a:ext cx="5476" cy="1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5">
              <a:extLst>
                <a:ext uri="{FF2B5EF4-FFF2-40B4-BE49-F238E27FC236}">
                  <a16:creationId xmlns:a16="http://schemas.microsoft.com/office/drawing/2014/main" id="{2A7CDC81-0364-4214-8AC8-97AE5B5174EC}"/>
                </a:ext>
              </a:extLst>
            </p:cNvPr>
            <p:cNvSpPr>
              <a:spLocks noChangeArrowheads="1"/>
            </p:cNvSpPr>
            <p:nvPr/>
          </p:nvSpPr>
          <p:spPr bwMode="auto">
            <a:xfrm>
              <a:off x="1596" y="1483"/>
              <a:ext cx="690" cy="27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n-GB" altLang="en-US"/>
            </a:p>
          </p:txBody>
        </p:sp>
        <p:sp>
          <p:nvSpPr>
            <p:cNvPr id="8" name="Rectangle 6">
              <a:extLst>
                <a:ext uri="{FF2B5EF4-FFF2-40B4-BE49-F238E27FC236}">
                  <a16:creationId xmlns:a16="http://schemas.microsoft.com/office/drawing/2014/main" id="{1EF469F3-E75B-4C08-AAF8-CB6838081790}"/>
                </a:ext>
              </a:extLst>
            </p:cNvPr>
            <p:cNvSpPr>
              <a:spLocks noChangeArrowheads="1"/>
            </p:cNvSpPr>
            <p:nvPr/>
          </p:nvSpPr>
          <p:spPr bwMode="auto">
            <a:xfrm>
              <a:off x="1211" y="871"/>
              <a:ext cx="812" cy="1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n-GB" altLang="en-US"/>
            </a:p>
          </p:txBody>
        </p:sp>
        <p:sp>
          <p:nvSpPr>
            <p:cNvPr id="9" name="Rectangle 7">
              <a:extLst>
                <a:ext uri="{FF2B5EF4-FFF2-40B4-BE49-F238E27FC236}">
                  <a16:creationId xmlns:a16="http://schemas.microsoft.com/office/drawing/2014/main" id="{B2070339-E265-4D38-A3AB-6867355C9A2A}"/>
                </a:ext>
              </a:extLst>
            </p:cNvPr>
            <p:cNvSpPr>
              <a:spLocks noChangeArrowheads="1"/>
            </p:cNvSpPr>
            <p:nvPr/>
          </p:nvSpPr>
          <p:spPr bwMode="auto">
            <a:xfrm>
              <a:off x="3110" y="1298"/>
              <a:ext cx="690" cy="27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n-GB" altLang="en-US"/>
            </a:p>
          </p:txBody>
        </p:sp>
        <p:sp>
          <p:nvSpPr>
            <p:cNvPr id="10" name="Rectangle 8">
              <a:extLst>
                <a:ext uri="{FF2B5EF4-FFF2-40B4-BE49-F238E27FC236}">
                  <a16:creationId xmlns:a16="http://schemas.microsoft.com/office/drawing/2014/main" id="{5D30D347-60EE-4797-B332-D3481D7D3FEF}"/>
                </a:ext>
              </a:extLst>
            </p:cNvPr>
            <p:cNvSpPr>
              <a:spLocks noChangeArrowheads="1"/>
            </p:cNvSpPr>
            <p:nvPr/>
          </p:nvSpPr>
          <p:spPr bwMode="auto">
            <a:xfrm>
              <a:off x="2252" y="1365"/>
              <a:ext cx="690" cy="27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n-GB" altLang="en-US"/>
            </a:p>
          </p:txBody>
        </p:sp>
        <p:sp>
          <p:nvSpPr>
            <p:cNvPr id="11" name="Rectangle 9">
              <a:extLst>
                <a:ext uri="{FF2B5EF4-FFF2-40B4-BE49-F238E27FC236}">
                  <a16:creationId xmlns:a16="http://schemas.microsoft.com/office/drawing/2014/main" id="{03FA8D0C-95A8-4441-93F4-8325904F0D16}"/>
                </a:ext>
              </a:extLst>
            </p:cNvPr>
            <p:cNvSpPr>
              <a:spLocks noChangeArrowheads="1"/>
            </p:cNvSpPr>
            <p:nvPr/>
          </p:nvSpPr>
          <p:spPr bwMode="auto">
            <a:xfrm>
              <a:off x="3902" y="1872"/>
              <a:ext cx="690" cy="8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endParaRPr lang="en-GB" altLang="en-US"/>
            </a:p>
          </p:txBody>
        </p:sp>
      </p:grpSp>
      <p:grpSp>
        <p:nvGrpSpPr>
          <p:cNvPr id="12" name="Group 10">
            <a:extLst>
              <a:ext uri="{FF2B5EF4-FFF2-40B4-BE49-F238E27FC236}">
                <a16:creationId xmlns:a16="http://schemas.microsoft.com/office/drawing/2014/main" id="{73457DF2-DE5F-4802-AE99-9C65689970CF}"/>
              </a:ext>
            </a:extLst>
          </p:cNvPr>
          <p:cNvGrpSpPr>
            <a:grpSpLocks/>
          </p:cNvGrpSpPr>
          <p:nvPr/>
        </p:nvGrpSpPr>
        <p:grpSpPr bwMode="auto">
          <a:xfrm>
            <a:off x="1530225" y="1807523"/>
            <a:ext cx="1309687" cy="1963738"/>
            <a:chOff x="1089" y="1539"/>
            <a:chExt cx="825" cy="1237"/>
          </a:xfrm>
        </p:grpSpPr>
        <p:sp>
          <p:nvSpPr>
            <p:cNvPr id="13" name="Text Box 11">
              <a:extLst>
                <a:ext uri="{FF2B5EF4-FFF2-40B4-BE49-F238E27FC236}">
                  <a16:creationId xmlns:a16="http://schemas.microsoft.com/office/drawing/2014/main" id="{DEB8D2E9-C803-4E22-B5BB-896C45DC09D9}"/>
                </a:ext>
              </a:extLst>
            </p:cNvPr>
            <p:cNvSpPr txBox="1">
              <a:spLocks noChangeArrowheads="1"/>
            </p:cNvSpPr>
            <p:nvPr/>
          </p:nvSpPr>
          <p:spPr bwMode="auto">
            <a:xfrm>
              <a:off x="1089" y="1764"/>
              <a:ext cx="825" cy="52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spcBef>
                  <a:spcPct val="50000"/>
                </a:spcBef>
              </a:pPr>
              <a:r>
                <a:rPr lang="en-GB" altLang="en-US" sz="2400" dirty="0">
                  <a:latin typeface="Comic Sans MS" pitchFamily="66" charset="0"/>
                </a:rPr>
                <a:t>Cooling tower</a:t>
              </a:r>
            </a:p>
          </p:txBody>
        </p:sp>
        <p:sp>
          <p:nvSpPr>
            <p:cNvPr id="14" name="Line 12">
              <a:extLst>
                <a:ext uri="{FF2B5EF4-FFF2-40B4-BE49-F238E27FC236}">
                  <a16:creationId xmlns:a16="http://schemas.microsoft.com/office/drawing/2014/main" id="{9E9D4A87-BE41-452D-B563-F3D9F9BA647C}"/>
                </a:ext>
              </a:extLst>
            </p:cNvPr>
            <p:cNvSpPr>
              <a:spLocks noChangeShapeType="1"/>
            </p:cNvSpPr>
            <p:nvPr/>
          </p:nvSpPr>
          <p:spPr bwMode="auto">
            <a:xfrm flipH="1" flipV="1">
              <a:off x="1766" y="1539"/>
              <a:ext cx="28" cy="1237"/>
            </a:xfrm>
            <a:prstGeom prst="line">
              <a:avLst/>
            </a:prstGeom>
            <a:noFill/>
            <a:ln w="31750">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grpSp>
      <p:sp>
        <p:nvSpPr>
          <p:cNvPr id="15" name="Text Box 14">
            <a:extLst>
              <a:ext uri="{FF2B5EF4-FFF2-40B4-BE49-F238E27FC236}">
                <a16:creationId xmlns:a16="http://schemas.microsoft.com/office/drawing/2014/main" id="{9B4F78B6-D18B-403B-80A0-0B85ECBB463D}"/>
              </a:ext>
            </a:extLst>
          </p:cNvPr>
          <p:cNvSpPr txBox="1">
            <a:spLocks noChangeArrowheads="1"/>
          </p:cNvSpPr>
          <p:nvPr/>
        </p:nvSpPr>
        <p:spPr bwMode="auto">
          <a:xfrm>
            <a:off x="2728507" y="1730987"/>
            <a:ext cx="1935162" cy="45720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spcBef>
                <a:spcPct val="50000"/>
              </a:spcBef>
            </a:pPr>
            <a:r>
              <a:rPr lang="en-GB" altLang="en-US" sz="2400">
                <a:latin typeface="Comic Sans MS" pitchFamily="66" charset="0"/>
              </a:rPr>
              <a:t>Turbine</a:t>
            </a:r>
          </a:p>
        </p:txBody>
      </p:sp>
      <p:sp>
        <p:nvSpPr>
          <p:cNvPr id="16" name="Text Box 17">
            <a:extLst>
              <a:ext uri="{FF2B5EF4-FFF2-40B4-BE49-F238E27FC236}">
                <a16:creationId xmlns:a16="http://schemas.microsoft.com/office/drawing/2014/main" id="{3C7A4425-C823-41F3-8657-AF1AF47CD248}"/>
              </a:ext>
            </a:extLst>
          </p:cNvPr>
          <p:cNvSpPr txBox="1">
            <a:spLocks noChangeArrowheads="1"/>
          </p:cNvSpPr>
          <p:nvPr/>
        </p:nvSpPr>
        <p:spPr bwMode="auto">
          <a:xfrm>
            <a:off x="4063750" y="2560792"/>
            <a:ext cx="1935162" cy="45720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spcBef>
                <a:spcPct val="50000"/>
              </a:spcBef>
            </a:pPr>
            <a:r>
              <a:rPr lang="en-GB" altLang="en-US" sz="2400" dirty="0">
                <a:latin typeface="Comic Sans MS" pitchFamily="66" charset="0"/>
              </a:rPr>
              <a:t>Generator</a:t>
            </a:r>
          </a:p>
        </p:txBody>
      </p:sp>
      <p:sp>
        <p:nvSpPr>
          <p:cNvPr id="19" name="Line 21">
            <a:extLst>
              <a:ext uri="{FF2B5EF4-FFF2-40B4-BE49-F238E27FC236}">
                <a16:creationId xmlns:a16="http://schemas.microsoft.com/office/drawing/2014/main" id="{B0AECE31-73A3-4E60-960E-1D1D9A9CEE5A}"/>
              </a:ext>
            </a:extLst>
          </p:cNvPr>
          <p:cNvSpPr>
            <a:spLocks noChangeShapeType="1"/>
          </p:cNvSpPr>
          <p:nvPr/>
        </p:nvSpPr>
        <p:spPr bwMode="auto">
          <a:xfrm flipH="1" flipV="1">
            <a:off x="7023102" y="2990850"/>
            <a:ext cx="209550" cy="509588"/>
          </a:xfrm>
          <a:prstGeom prst="line">
            <a:avLst/>
          </a:prstGeom>
          <a:noFill/>
          <a:ln w="31750">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grpSp>
        <p:nvGrpSpPr>
          <p:cNvPr id="20" name="Group 22">
            <a:extLst>
              <a:ext uri="{FF2B5EF4-FFF2-40B4-BE49-F238E27FC236}">
                <a16:creationId xmlns:a16="http://schemas.microsoft.com/office/drawing/2014/main" id="{AE8D6260-FB73-4174-9909-DF835513308C}"/>
              </a:ext>
            </a:extLst>
          </p:cNvPr>
          <p:cNvGrpSpPr>
            <a:grpSpLocks/>
          </p:cNvGrpSpPr>
          <p:nvPr/>
        </p:nvGrpSpPr>
        <p:grpSpPr bwMode="auto">
          <a:xfrm>
            <a:off x="-319088" y="2435225"/>
            <a:ext cx="1935163" cy="1873250"/>
            <a:chOff x="16" y="1190"/>
            <a:chExt cx="1219" cy="1180"/>
          </a:xfrm>
        </p:grpSpPr>
        <p:sp>
          <p:nvSpPr>
            <p:cNvPr id="21" name="Text Box 23">
              <a:extLst>
                <a:ext uri="{FF2B5EF4-FFF2-40B4-BE49-F238E27FC236}">
                  <a16:creationId xmlns:a16="http://schemas.microsoft.com/office/drawing/2014/main" id="{6D742C7B-A493-48F3-8E3F-11C5CBD917DC}"/>
                </a:ext>
              </a:extLst>
            </p:cNvPr>
            <p:cNvSpPr txBox="1">
              <a:spLocks noChangeArrowheads="1"/>
            </p:cNvSpPr>
            <p:nvPr/>
          </p:nvSpPr>
          <p:spPr bwMode="auto">
            <a:xfrm>
              <a:off x="16" y="1190"/>
              <a:ext cx="1219" cy="28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spcBef>
                  <a:spcPct val="50000"/>
                </a:spcBef>
              </a:pPr>
              <a:r>
                <a:rPr lang="en-GB" altLang="en-US" sz="2400" dirty="0">
                  <a:latin typeface="Comic Sans MS" pitchFamily="66" charset="0"/>
                </a:rPr>
                <a:t>Boiler</a:t>
              </a:r>
            </a:p>
          </p:txBody>
        </p:sp>
        <p:sp>
          <p:nvSpPr>
            <p:cNvPr id="22" name="Line 24">
              <a:extLst>
                <a:ext uri="{FF2B5EF4-FFF2-40B4-BE49-F238E27FC236}">
                  <a16:creationId xmlns:a16="http://schemas.microsoft.com/office/drawing/2014/main" id="{3BEFDFBF-CF40-448E-AEFB-6E1CE1D73A16}"/>
                </a:ext>
              </a:extLst>
            </p:cNvPr>
            <p:cNvSpPr>
              <a:spLocks noChangeShapeType="1"/>
            </p:cNvSpPr>
            <p:nvPr/>
          </p:nvSpPr>
          <p:spPr bwMode="auto">
            <a:xfrm flipH="1" flipV="1">
              <a:off x="1001" y="1926"/>
              <a:ext cx="132" cy="444"/>
            </a:xfrm>
            <a:prstGeom prst="line">
              <a:avLst/>
            </a:prstGeom>
            <a:noFill/>
            <a:ln w="31750">
              <a:solidFill>
                <a:schemeClr val="bg2"/>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grpSp>
      <p:pic>
        <p:nvPicPr>
          <p:cNvPr id="23" name="Picture 22">
            <a:extLst>
              <a:ext uri="{FF2B5EF4-FFF2-40B4-BE49-F238E27FC236}">
                <a16:creationId xmlns:a16="http://schemas.microsoft.com/office/drawing/2014/main" id="{1C63909F-6395-4605-A5B3-632885DF3819}"/>
              </a:ext>
            </a:extLst>
          </p:cNvPr>
          <p:cNvPicPr>
            <a:picLocks noChangeAspect="1"/>
          </p:cNvPicPr>
          <p:nvPr/>
        </p:nvPicPr>
        <p:blipFill>
          <a:blip r:embed="rId3"/>
          <a:stretch>
            <a:fillRect/>
          </a:stretch>
        </p:blipFill>
        <p:spPr>
          <a:xfrm>
            <a:off x="280453" y="5444078"/>
            <a:ext cx="6084335" cy="4249280"/>
          </a:xfrm>
          <a:prstGeom prst="rect">
            <a:avLst/>
          </a:prstGeom>
        </p:spPr>
      </p:pic>
    </p:spTree>
    <p:extLst>
      <p:ext uri="{BB962C8B-B14F-4D97-AF65-F5344CB8AC3E}">
        <p14:creationId xmlns:p14="http://schemas.microsoft.com/office/powerpoint/2010/main" val="1762096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 name="myimage" descr="Stegosaurus Dinosaur Cartoon Stock Photos">
            <a:extLst>
              <a:ext uri="{FF2B5EF4-FFF2-40B4-BE49-F238E27FC236}">
                <a16:creationId xmlns:a16="http://schemas.microsoft.com/office/drawing/2014/main" id="{EFE8BE11-3CFB-4E66-BC0B-2E8145E019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1075" y="7400544"/>
            <a:ext cx="1781175" cy="1571625"/>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1" descr="http://www.greenzer.com/blog/blog_image_store/2009/08/oil-companies-campaign-against-climate-change.jpg">
            <a:extLst>
              <a:ext uri="{FF2B5EF4-FFF2-40B4-BE49-F238E27FC236}">
                <a16:creationId xmlns:a16="http://schemas.microsoft.com/office/drawing/2014/main" id="{668A95E7-F3D1-4B37-8C80-8ADBDBBD77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783950"/>
            <a:ext cx="1733550" cy="1400175"/>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11">
            <a:extLst>
              <a:ext uri="{FF2B5EF4-FFF2-40B4-BE49-F238E27FC236}">
                <a16:creationId xmlns:a16="http://schemas.microsoft.com/office/drawing/2014/main" id="{996B1EC3-F382-45FC-8179-2463A044656C}"/>
              </a:ext>
            </a:extLst>
          </p:cNvPr>
          <p:cNvSpPr txBox="1">
            <a:spLocks noChangeArrowheads="1"/>
          </p:cNvSpPr>
          <p:nvPr/>
        </p:nvSpPr>
        <p:spPr bwMode="auto">
          <a:xfrm>
            <a:off x="471487" y="168014"/>
            <a:ext cx="6100763" cy="523875"/>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5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FOSSIL                  BURIED</a:t>
            </a:r>
            <a:r>
              <a:rPr lang="en-US" altLang="en-US" sz="1100" dirty="0">
                <a:latin typeface="Comic Sans MS" panose="030F0702030302020204" pitchFamily="66"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LIGHT</a:t>
            </a:r>
            <a:r>
              <a:rPr lang="en-US" altLang="en-US" sz="1100" dirty="0">
                <a:latin typeface="Comic Sans MS" panose="030F0702030302020204" pitchFamily="66"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CHEMICAL            SAND</a:t>
            </a:r>
            <a:r>
              <a:rPr lang="en-US" altLang="en-US" sz="1100" dirty="0">
                <a:latin typeface="Comic Sans MS" panose="030F0702030302020204" pitchFamily="66"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COAL         PLANTS          GAS          ANIMALS</a:t>
            </a:r>
            <a:r>
              <a:rPr lang="en-US" altLang="en-US" sz="1100" dirty="0">
                <a:latin typeface="Comic Sans MS" panose="030F0702030302020204" pitchFamily="66" charset="0"/>
                <a:ea typeface="Calibri" panose="020F0502020204030204" pitchFamily="34" charset="0"/>
                <a:cs typeface="Times New Roman" panose="02020603050405020304" pitchFamily="18" charset="0"/>
              </a:rPr>
              <a:t>          </a:t>
            </a:r>
            <a:r>
              <a:rPr kumimoji="0" lang="en-US" altLang="en-US" sz="11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OIL          SEA</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12">
            <a:extLst>
              <a:ext uri="{FF2B5EF4-FFF2-40B4-BE49-F238E27FC236}">
                <a16:creationId xmlns:a16="http://schemas.microsoft.com/office/drawing/2014/main" id="{6638DAF5-9642-4A28-9085-3BBA2B19E1A3}"/>
              </a:ext>
            </a:extLst>
          </p:cNvPr>
          <p:cNvSpPr>
            <a:spLocks noChangeArrowheads="1"/>
          </p:cNvSpPr>
          <p:nvPr/>
        </p:nvSpPr>
        <p:spPr bwMode="auto">
          <a:xfrm>
            <a:off x="3443288" y="198120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14">
            <a:extLst>
              <a:ext uri="{FF2B5EF4-FFF2-40B4-BE49-F238E27FC236}">
                <a16:creationId xmlns:a16="http://schemas.microsoft.com/office/drawing/2014/main" id="{5F10F2C0-0988-4D29-9BD8-248F6D2C5A6E}"/>
              </a:ext>
            </a:extLst>
          </p:cNvPr>
          <p:cNvSpPr>
            <a:spLocks noChangeArrowheads="1"/>
          </p:cNvSpPr>
          <p:nvPr/>
        </p:nvSpPr>
        <p:spPr bwMode="auto">
          <a:xfrm>
            <a:off x="471487" y="721875"/>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Q1. Fill in the gaps in the following paragraph. Use the words that are given.</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2" name="Rectangle 15">
            <a:extLst>
              <a:ext uri="{FF2B5EF4-FFF2-40B4-BE49-F238E27FC236}">
                <a16:creationId xmlns:a16="http://schemas.microsoft.com/office/drawing/2014/main" id="{4A3E516A-B95F-4C7C-858D-B1ACAE14E949}"/>
              </a:ext>
            </a:extLst>
          </p:cNvPr>
          <p:cNvSpPr>
            <a:spLocks noChangeArrowheads="1"/>
          </p:cNvSpPr>
          <p:nvPr/>
        </p:nvSpPr>
        <p:spPr bwMode="auto">
          <a:xfrm>
            <a:off x="3443288" y="2895600"/>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3" name="Rectangle 16">
            <a:extLst>
              <a:ext uri="{FF2B5EF4-FFF2-40B4-BE49-F238E27FC236}">
                <a16:creationId xmlns:a16="http://schemas.microsoft.com/office/drawing/2014/main" id="{FC01FBE4-E9EE-4FEF-AC49-CA1A7BED65E7}"/>
              </a:ext>
            </a:extLst>
          </p:cNvPr>
          <p:cNvSpPr>
            <a:spLocks noChangeArrowheads="1"/>
          </p:cNvSpPr>
          <p:nvPr/>
        </p:nvSpPr>
        <p:spPr bwMode="auto">
          <a:xfrm>
            <a:off x="157036" y="1499631"/>
            <a:ext cx="6729663" cy="5863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The Sun produces a great deal of _ _ _ _ _ energy and heat energy. Some of this reaches the Earth.</a:t>
            </a: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dirty="0">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lang="en-GB" altLang="en-US" dirty="0">
                <a:latin typeface="Comic Sans MS" panose="030F0702030302020204" pitchFamily="66" charset="0"/>
                <a:ea typeface="Calibri" panose="020F0502020204030204" pitchFamily="34" charset="0"/>
                <a:cs typeface="Times New Roman" panose="02020603050405020304" pitchFamily="18" charset="0"/>
              </a:rPr>
              <a:t>_ _ _ _ _ _ </a:t>
            </a:r>
            <a:r>
              <a:rPr kumimoji="0" lang="en-GB" altLang="en-US"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can trap this energy. Some of the energy becomes locked in them, in the form of </a:t>
            </a:r>
          </a:p>
          <a:p>
            <a:pPr marL="0" marR="0" lvl="0" indent="0" algn="l" defTabSz="914400" rtl="0" eaLnBrk="0" fontAlgn="base" latinLnBrk="0" hangingPunct="0">
              <a:lnSpc>
                <a:spcPct val="150000"/>
              </a:lnSpc>
              <a:spcBef>
                <a:spcPct val="0"/>
              </a:spcBef>
              <a:spcAft>
                <a:spcPct val="0"/>
              </a:spcAft>
              <a:buClrTx/>
              <a:buSzTx/>
              <a:buFontTx/>
              <a:buNone/>
              <a:tabLst/>
            </a:pPr>
            <a:r>
              <a:rPr lang="en-GB" altLang="en-US" dirty="0">
                <a:latin typeface="Comic Sans MS" panose="030F0702030302020204" pitchFamily="66" charset="0"/>
                <a:ea typeface="Calibri" panose="020F0502020204030204" pitchFamily="34" charset="0"/>
                <a:cs typeface="Times New Roman" panose="02020603050405020304" pitchFamily="18" charset="0"/>
              </a:rPr>
              <a:t>_</a:t>
            </a:r>
            <a:r>
              <a:rPr kumimoji="0" lang="en-GB" altLang="en-US"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_ _ _ _ _ _ _ energy. Some were _ _ _ _ _ _  underground. Their energy became trapped as they were turned into </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_ _ _ _. </a:t>
            </a: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dirty="0">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lang="en-GB" altLang="en-US" dirty="0">
                <a:latin typeface="Comic Sans MS" panose="030F0702030302020204" pitchFamily="66" charset="0"/>
                <a:ea typeface="Calibri" panose="020F0502020204030204" pitchFamily="34" charset="0"/>
                <a:cs typeface="Times New Roman" panose="02020603050405020304" pitchFamily="18" charset="0"/>
              </a:rPr>
              <a:t>_</a:t>
            </a:r>
            <a:r>
              <a:rPr kumimoji="0" lang="en-GB" altLang="en-US"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_ _ _ _ _ _  that fed on the plants fell to the bottom of the  _ _ _. They were buried under _ _ _ _ over time turned into _ _ _ and _ _ _</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We call fuels formed from living things in this way</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_ _ _ _ _ _  fuels.</a:t>
            </a:r>
            <a:r>
              <a:rPr kumimoji="0" lang="en-GB" altLang="en-US" sz="1100" b="0" i="0" u="none" strike="noStrike" cap="none" normalizeH="0" baseline="0" dirty="0">
                <a:ln>
                  <a:noFill/>
                </a:ln>
                <a:solidFill>
                  <a:srgbClr val="3B3D3F"/>
                </a:solidFill>
                <a:effectLst/>
                <a:latin typeface="Verdana" panose="020B0604030504040204" pitchFamily="34" charset="0"/>
                <a:ea typeface="Calibri" panose="020F0502020204030204" pitchFamily="34" charset="0"/>
                <a:cs typeface="Times New Roman" panose="02020603050405020304" pitchFamily="18" charset="0"/>
              </a:rPr>
              <a:t> </a:t>
            </a:r>
            <a:endParaRPr kumimoji="0" lang="en-GB" altLang="en-US" sz="3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54228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67DFF3-9433-4DE3-AAF5-88411BB0237A}"/>
              </a:ext>
            </a:extLst>
          </p:cNvPr>
          <p:cNvSpPr>
            <a:spLocks noGrp="1"/>
          </p:cNvSpPr>
          <p:nvPr>
            <p:ph idx="1"/>
          </p:nvPr>
        </p:nvSpPr>
        <p:spPr>
          <a:xfrm>
            <a:off x="0" y="4904874"/>
            <a:ext cx="6414086" cy="3582243"/>
          </a:xfrm>
        </p:spPr>
        <p:txBody>
          <a:bodyPr>
            <a:normAutofit/>
          </a:bodyPr>
          <a:lstStyle/>
          <a:p>
            <a:r>
              <a:rPr lang="en-GB" sz="2000" dirty="0">
                <a:solidFill>
                  <a:srgbClr val="FF0000"/>
                </a:solidFill>
              </a:rPr>
              <a:t>Unscramble the words, then use the numbers to fill in the phrase at the bottom</a:t>
            </a:r>
          </a:p>
        </p:txBody>
      </p:sp>
      <p:pic>
        <p:nvPicPr>
          <p:cNvPr id="5" name="Picture 4">
            <a:extLst>
              <a:ext uri="{FF2B5EF4-FFF2-40B4-BE49-F238E27FC236}">
                <a16:creationId xmlns:a16="http://schemas.microsoft.com/office/drawing/2014/main" id="{DEDAA7C5-4541-4F01-9FA0-359376F4E3E3}"/>
              </a:ext>
            </a:extLst>
          </p:cNvPr>
          <p:cNvPicPr>
            <a:picLocks noChangeAspect="1"/>
          </p:cNvPicPr>
          <p:nvPr/>
        </p:nvPicPr>
        <p:blipFill rotWithShape="1">
          <a:blip r:embed="rId2"/>
          <a:srcRect l="24328" t="21812" r="26316" b="16612"/>
          <a:stretch/>
        </p:blipFill>
        <p:spPr>
          <a:xfrm>
            <a:off x="443914" y="5490182"/>
            <a:ext cx="6295524" cy="4415818"/>
          </a:xfrm>
          <a:prstGeom prst="rect">
            <a:avLst/>
          </a:prstGeom>
        </p:spPr>
      </p:pic>
      <p:pic>
        <p:nvPicPr>
          <p:cNvPr id="6" name="Picture 5">
            <a:extLst>
              <a:ext uri="{FF2B5EF4-FFF2-40B4-BE49-F238E27FC236}">
                <a16:creationId xmlns:a16="http://schemas.microsoft.com/office/drawing/2014/main" id="{569ED8C8-1890-4B30-85CD-1BB53C8187A1}"/>
              </a:ext>
            </a:extLst>
          </p:cNvPr>
          <p:cNvPicPr>
            <a:picLocks noChangeAspect="1"/>
          </p:cNvPicPr>
          <p:nvPr/>
        </p:nvPicPr>
        <p:blipFill rotWithShape="1">
          <a:blip r:embed="rId3"/>
          <a:srcRect l="24561" t="23060" r="26549" b="16195"/>
          <a:stretch/>
        </p:blipFill>
        <p:spPr>
          <a:xfrm>
            <a:off x="1" y="0"/>
            <a:ext cx="6858000" cy="4790757"/>
          </a:xfrm>
          <a:prstGeom prst="rect">
            <a:avLst/>
          </a:prstGeom>
        </p:spPr>
      </p:pic>
    </p:spTree>
    <p:extLst>
      <p:ext uri="{BB962C8B-B14F-4D97-AF65-F5344CB8AC3E}">
        <p14:creationId xmlns:p14="http://schemas.microsoft.com/office/powerpoint/2010/main" val="40413664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236</TotalTime>
  <Words>1052</Words>
  <Application>Microsoft Office PowerPoint</Application>
  <PresentationFormat>A4 Paper (210x297 mm)</PresentationFormat>
  <Paragraphs>99</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Calibri Light</vt:lpstr>
      <vt:lpstr>Comic Sans MS</vt:lpstr>
      <vt:lpstr>ReithSans</vt:lpstr>
      <vt:lpstr>Times New Roman</vt:lpstr>
      <vt:lpstr>Verdana</vt:lpstr>
      <vt:lpstr>Office Theme</vt:lpstr>
      <vt:lpstr>PowerPoint Presentation</vt:lpstr>
      <vt:lpstr>PowerPoint Presentation</vt:lpstr>
      <vt:lpstr>PowerPoint Presentation</vt:lpstr>
      <vt:lpstr>Bouncy ball investigation</vt:lpstr>
      <vt:lpstr>PowerPoint Presentation</vt:lpstr>
      <vt:lpstr>PowerPoint Presentation</vt:lpstr>
      <vt:lpstr>Draw diagrams and fill in the gaps using the words below.</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23</cp:revision>
  <dcterms:created xsi:type="dcterms:W3CDTF">2020-12-29T11:22:28Z</dcterms:created>
  <dcterms:modified xsi:type="dcterms:W3CDTF">2021-01-07T15:11:32Z</dcterms:modified>
</cp:coreProperties>
</file>