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3"/>
  </p:notesMasterIdLst>
  <p:sldIdLst>
    <p:sldId id="268" r:id="rId2"/>
    <p:sldId id="256" r:id="rId3"/>
    <p:sldId id="264" r:id="rId4"/>
    <p:sldId id="265" r:id="rId5"/>
    <p:sldId id="269" r:id="rId6"/>
    <p:sldId id="270" r:id="rId7"/>
    <p:sldId id="271" r:id="rId8"/>
    <p:sldId id="272" r:id="rId9"/>
    <p:sldId id="266" r:id="rId10"/>
    <p:sldId id="273" r:id="rId11"/>
    <p:sldId id="258" r:id="rId12"/>
  </p:sldIdLst>
  <p:sldSz cx="12971463" cy="7296150"/>
  <p:notesSz cx="6858000" cy="9144000"/>
  <p:embeddedFontLst>
    <p:embeddedFont>
      <p:font typeface="Comic Sans MS" panose="030F0702030302020204" pitchFamily="66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298" userDrawn="1">
          <p15:clr>
            <a:srgbClr val="A4A3A4"/>
          </p15:clr>
        </p15:guide>
        <p15:guide id="2" pos="40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FFCC"/>
    <a:srgbClr val="F0FDA1"/>
    <a:srgbClr val="CC6600"/>
    <a:srgbClr val="FDEA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8" y="66"/>
      </p:cViewPr>
      <p:guideLst>
        <p:guide orient="horz" pos="2298"/>
        <p:guide pos="408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1951D35-4B2C-4101-BE8A-ED6A6750F0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911586-1F0D-4FA0-9FFD-2FCB59B5D0D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533C08B-985A-417C-A5BA-52254141910D}" type="datetimeFigureOut">
              <a:rPr lang="en-GB"/>
              <a:pPr>
                <a:defRPr/>
              </a:pPr>
              <a:t>17/06/2020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63693F5-3559-44FC-9632-40FAF03903E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3AA2749-9E18-47E0-9ABA-6059CCF366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76967B-1D65-4AF8-99FE-8BFF99566C7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BEFB96-F5BC-4DC0-9272-27A66BC5DD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BF7BC2E-5C5A-4680-930F-174A61ED51C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0578409-A7FD-458F-9801-9AC6EB43FEA9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AA1260E-5826-4944-8346-9B2581B3F062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2860" y="2266950"/>
            <a:ext cx="11025744" cy="15636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5720" y="4133852"/>
            <a:ext cx="9080024" cy="1865313"/>
          </a:xfrm>
        </p:spPr>
        <p:txBody>
          <a:bodyPr/>
          <a:lstStyle>
            <a:lvl1pPr marL="0" indent="0" algn="ctr">
              <a:buNone/>
              <a:defRPr/>
            </a:lvl1pPr>
            <a:lvl2pPr marL="583707" indent="0" algn="ctr">
              <a:buNone/>
              <a:defRPr/>
            </a:lvl2pPr>
            <a:lvl3pPr marL="1167414" indent="0" algn="ctr">
              <a:buNone/>
              <a:defRPr/>
            </a:lvl3pPr>
            <a:lvl4pPr marL="1751122" indent="0" algn="ctr">
              <a:buNone/>
              <a:defRPr/>
            </a:lvl4pPr>
            <a:lvl5pPr marL="2334829" indent="0" algn="ctr">
              <a:buNone/>
              <a:defRPr/>
            </a:lvl5pPr>
            <a:lvl6pPr marL="2918536" indent="0" algn="ctr">
              <a:buNone/>
              <a:defRPr/>
            </a:lvl6pPr>
            <a:lvl7pPr marL="3502243" indent="0" algn="ctr">
              <a:buNone/>
              <a:defRPr/>
            </a:lvl7pPr>
            <a:lvl8pPr marL="4085951" indent="0" algn="ctr">
              <a:buNone/>
              <a:defRPr/>
            </a:lvl8pPr>
            <a:lvl9pPr marL="4669658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554EDF-108A-4DF2-939E-ECBEE193E6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044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F53CED-DB74-4274-BA81-4E4D0A95D34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81422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206" y="4687890"/>
            <a:ext cx="11025744" cy="1449387"/>
          </a:xfrm>
        </p:spPr>
        <p:txBody>
          <a:bodyPr anchor="t"/>
          <a:lstStyle>
            <a:lvl1pPr algn="l">
              <a:defRPr sz="5107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206" y="3092450"/>
            <a:ext cx="11025744" cy="1595438"/>
          </a:xfrm>
        </p:spPr>
        <p:txBody>
          <a:bodyPr anchor="b"/>
          <a:lstStyle>
            <a:lvl1pPr marL="0" indent="0">
              <a:buNone/>
              <a:defRPr sz="2553"/>
            </a:lvl1pPr>
            <a:lvl2pPr marL="583707" indent="0">
              <a:buNone/>
              <a:defRPr sz="2298"/>
            </a:lvl2pPr>
            <a:lvl3pPr marL="1167414" indent="0">
              <a:buNone/>
              <a:defRPr sz="2043"/>
            </a:lvl3pPr>
            <a:lvl4pPr marL="1751122" indent="0">
              <a:buNone/>
              <a:defRPr sz="1787"/>
            </a:lvl4pPr>
            <a:lvl5pPr marL="2334829" indent="0">
              <a:buNone/>
              <a:defRPr sz="1787"/>
            </a:lvl5pPr>
            <a:lvl6pPr marL="2918536" indent="0">
              <a:buNone/>
              <a:defRPr sz="1787"/>
            </a:lvl6pPr>
            <a:lvl7pPr marL="3502243" indent="0">
              <a:buNone/>
              <a:defRPr sz="1787"/>
            </a:lvl7pPr>
            <a:lvl8pPr marL="4085951" indent="0">
              <a:buNone/>
              <a:defRPr sz="1787"/>
            </a:lvl8pPr>
            <a:lvl9pPr marL="4669658" indent="0">
              <a:buNone/>
              <a:defRPr sz="178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610D3-0DFE-4FEE-9A4C-B7DB1C16F09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6476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8573" y="1701800"/>
            <a:ext cx="5707444" cy="4816475"/>
          </a:xfrm>
        </p:spPr>
        <p:txBody>
          <a:bodyPr/>
          <a:lstStyle>
            <a:lvl1pPr>
              <a:defRPr sz="3575"/>
            </a:lvl1pPr>
            <a:lvl2pPr>
              <a:defRPr sz="3064"/>
            </a:lvl2pPr>
            <a:lvl3pPr>
              <a:defRPr sz="2553"/>
            </a:lvl3pPr>
            <a:lvl4pPr>
              <a:defRPr sz="2298"/>
            </a:lvl4pPr>
            <a:lvl5pPr>
              <a:defRPr sz="2298"/>
            </a:lvl5pPr>
            <a:lvl6pPr>
              <a:defRPr sz="2298"/>
            </a:lvl6pPr>
            <a:lvl7pPr>
              <a:defRPr sz="2298"/>
            </a:lvl7pPr>
            <a:lvl8pPr>
              <a:defRPr sz="2298"/>
            </a:lvl8pPr>
            <a:lvl9pPr>
              <a:defRPr sz="229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5446" y="1701800"/>
            <a:ext cx="5707444" cy="4816475"/>
          </a:xfrm>
        </p:spPr>
        <p:txBody>
          <a:bodyPr/>
          <a:lstStyle>
            <a:lvl1pPr>
              <a:defRPr sz="3575"/>
            </a:lvl1pPr>
            <a:lvl2pPr>
              <a:defRPr sz="3064"/>
            </a:lvl2pPr>
            <a:lvl3pPr>
              <a:defRPr sz="2553"/>
            </a:lvl3pPr>
            <a:lvl4pPr>
              <a:defRPr sz="2298"/>
            </a:lvl4pPr>
            <a:lvl5pPr>
              <a:defRPr sz="2298"/>
            </a:lvl5pPr>
            <a:lvl6pPr>
              <a:defRPr sz="2298"/>
            </a:lvl6pPr>
            <a:lvl7pPr>
              <a:defRPr sz="2298"/>
            </a:lvl7pPr>
            <a:lvl8pPr>
              <a:defRPr sz="2298"/>
            </a:lvl8pPr>
            <a:lvl9pPr>
              <a:defRPr sz="229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EDEDFE-598F-485D-962E-BC3D7E2898F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6423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8574" y="1633540"/>
            <a:ext cx="5731766" cy="681037"/>
          </a:xfrm>
        </p:spPr>
        <p:txBody>
          <a:bodyPr anchor="b"/>
          <a:lstStyle>
            <a:lvl1pPr marL="0" indent="0">
              <a:buNone/>
              <a:defRPr sz="3064" b="1"/>
            </a:lvl1pPr>
            <a:lvl2pPr marL="583707" indent="0">
              <a:buNone/>
              <a:defRPr sz="2553" b="1"/>
            </a:lvl2pPr>
            <a:lvl3pPr marL="1167414" indent="0">
              <a:buNone/>
              <a:defRPr sz="2298" b="1"/>
            </a:lvl3pPr>
            <a:lvl4pPr marL="1751122" indent="0">
              <a:buNone/>
              <a:defRPr sz="2043" b="1"/>
            </a:lvl4pPr>
            <a:lvl5pPr marL="2334829" indent="0">
              <a:buNone/>
              <a:defRPr sz="2043" b="1"/>
            </a:lvl5pPr>
            <a:lvl6pPr marL="2918536" indent="0">
              <a:buNone/>
              <a:defRPr sz="2043" b="1"/>
            </a:lvl6pPr>
            <a:lvl7pPr marL="3502243" indent="0">
              <a:buNone/>
              <a:defRPr sz="2043" b="1"/>
            </a:lvl7pPr>
            <a:lvl8pPr marL="4085951" indent="0">
              <a:buNone/>
              <a:defRPr sz="2043" b="1"/>
            </a:lvl8pPr>
            <a:lvl9pPr marL="4669658" indent="0">
              <a:buNone/>
              <a:defRPr sz="204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574" y="2314575"/>
            <a:ext cx="5731766" cy="4203700"/>
          </a:xfrm>
        </p:spPr>
        <p:txBody>
          <a:bodyPr/>
          <a:lstStyle>
            <a:lvl1pPr>
              <a:defRPr sz="3064"/>
            </a:lvl1pPr>
            <a:lvl2pPr>
              <a:defRPr sz="2553"/>
            </a:lvl2pPr>
            <a:lvl3pPr>
              <a:defRPr sz="2298"/>
            </a:lvl3pPr>
            <a:lvl4pPr>
              <a:defRPr sz="2043"/>
            </a:lvl4pPr>
            <a:lvl5pPr>
              <a:defRPr sz="2043"/>
            </a:lvl5pPr>
            <a:lvl6pPr>
              <a:defRPr sz="2043"/>
            </a:lvl6pPr>
            <a:lvl7pPr>
              <a:defRPr sz="2043"/>
            </a:lvl7pPr>
            <a:lvl8pPr>
              <a:defRPr sz="2043"/>
            </a:lvl8pPr>
            <a:lvl9pPr>
              <a:defRPr sz="204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88425" y="1633540"/>
            <a:ext cx="5734467" cy="681037"/>
          </a:xfrm>
        </p:spPr>
        <p:txBody>
          <a:bodyPr anchor="b"/>
          <a:lstStyle>
            <a:lvl1pPr marL="0" indent="0">
              <a:buNone/>
              <a:defRPr sz="3064" b="1"/>
            </a:lvl1pPr>
            <a:lvl2pPr marL="583707" indent="0">
              <a:buNone/>
              <a:defRPr sz="2553" b="1"/>
            </a:lvl2pPr>
            <a:lvl3pPr marL="1167414" indent="0">
              <a:buNone/>
              <a:defRPr sz="2298" b="1"/>
            </a:lvl3pPr>
            <a:lvl4pPr marL="1751122" indent="0">
              <a:buNone/>
              <a:defRPr sz="2043" b="1"/>
            </a:lvl4pPr>
            <a:lvl5pPr marL="2334829" indent="0">
              <a:buNone/>
              <a:defRPr sz="2043" b="1"/>
            </a:lvl5pPr>
            <a:lvl6pPr marL="2918536" indent="0">
              <a:buNone/>
              <a:defRPr sz="2043" b="1"/>
            </a:lvl6pPr>
            <a:lvl7pPr marL="3502243" indent="0">
              <a:buNone/>
              <a:defRPr sz="2043" b="1"/>
            </a:lvl7pPr>
            <a:lvl8pPr marL="4085951" indent="0">
              <a:buNone/>
              <a:defRPr sz="2043" b="1"/>
            </a:lvl8pPr>
            <a:lvl9pPr marL="4669658" indent="0">
              <a:buNone/>
              <a:defRPr sz="204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88425" y="2314575"/>
            <a:ext cx="5734467" cy="4203700"/>
          </a:xfrm>
        </p:spPr>
        <p:txBody>
          <a:bodyPr/>
          <a:lstStyle>
            <a:lvl1pPr>
              <a:defRPr sz="3064"/>
            </a:lvl1pPr>
            <a:lvl2pPr>
              <a:defRPr sz="2553"/>
            </a:lvl2pPr>
            <a:lvl3pPr>
              <a:defRPr sz="2298"/>
            </a:lvl3pPr>
            <a:lvl4pPr>
              <a:defRPr sz="2043"/>
            </a:lvl4pPr>
            <a:lvl5pPr>
              <a:defRPr sz="2043"/>
            </a:lvl5pPr>
            <a:lvl6pPr>
              <a:defRPr sz="2043"/>
            </a:lvl6pPr>
            <a:lvl7pPr>
              <a:defRPr sz="2043"/>
            </a:lvl7pPr>
            <a:lvl8pPr>
              <a:defRPr sz="2043"/>
            </a:lvl8pPr>
            <a:lvl9pPr>
              <a:defRPr sz="204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A6E47-6660-4970-BF81-112A71181C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54992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191D8D-A33D-410B-8C45-934779FA9C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78001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5C0C3-B9AF-4FBA-B4B3-4C4741D4C3F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8305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575" y="290513"/>
            <a:ext cx="4267072" cy="1236662"/>
          </a:xfrm>
        </p:spPr>
        <p:txBody>
          <a:bodyPr anchor="b"/>
          <a:lstStyle>
            <a:lvl1pPr algn="l">
              <a:defRPr sz="2553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2383" y="290513"/>
            <a:ext cx="7250507" cy="6227762"/>
          </a:xfrm>
        </p:spPr>
        <p:txBody>
          <a:bodyPr/>
          <a:lstStyle>
            <a:lvl1pPr>
              <a:defRPr sz="4085"/>
            </a:lvl1pPr>
            <a:lvl2pPr>
              <a:defRPr sz="3575"/>
            </a:lvl2pPr>
            <a:lvl3pPr>
              <a:defRPr sz="3064"/>
            </a:lvl3pPr>
            <a:lvl4pPr>
              <a:defRPr sz="2553"/>
            </a:lvl4pPr>
            <a:lvl5pPr>
              <a:defRPr sz="2553"/>
            </a:lvl5pPr>
            <a:lvl6pPr>
              <a:defRPr sz="2553"/>
            </a:lvl6pPr>
            <a:lvl7pPr>
              <a:defRPr sz="2553"/>
            </a:lvl7pPr>
            <a:lvl8pPr>
              <a:defRPr sz="2553"/>
            </a:lvl8pPr>
            <a:lvl9pPr>
              <a:defRPr sz="25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8575" y="1527175"/>
            <a:ext cx="4267072" cy="4991100"/>
          </a:xfrm>
        </p:spPr>
        <p:txBody>
          <a:bodyPr/>
          <a:lstStyle>
            <a:lvl1pPr marL="0" indent="0">
              <a:buNone/>
              <a:defRPr sz="1787"/>
            </a:lvl1pPr>
            <a:lvl2pPr marL="583707" indent="0">
              <a:buNone/>
              <a:defRPr sz="1532"/>
            </a:lvl2pPr>
            <a:lvl3pPr marL="1167414" indent="0">
              <a:buNone/>
              <a:defRPr sz="1277"/>
            </a:lvl3pPr>
            <a:lvl4pPr marL="1751122" indent="0">
              <a:buNone/>
              <a:defRPr sz="1149"/>
            </a:lvl4pPr>
            <a:lvl5pPr marL="2334829" indent="0">
              <a:buNone/>
              <a:defRPr sz="1149"/>
            </a:lvl5pPr>
            <a:lvl6pPr marL="2918536" indent="0">
              <a:buNone/>
              <a:defRPr sz="1149"/>
            </a:lvl6pPr>
            <a:lvl7pPr marL="3502243" indent="0">
              <a:buNone/>
              <a:defRPr sz="1149"/>
            </a:lvl7pPr>
            <a:lvl8pPr marL="4085951" indent="0">
              <a:buNone/>
              <a:defRPr sz="1149"/>
            </a:lvl8pPr>
            <a:lvl9pPr marL="4669658" indent="0">
              <a:buNone/>
              <a:defRPr sz="114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8042E0-8EFB-44F4-87B3-BEEF35FDD41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17392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2948" y="5106988"/>
            <a:ext cx="7782878" cy="603250"/>
          </a:xfrm>
        </p:spPr>
        <p:txBody>
          <a:bodyPr anchor="b"/>
          <a:lstStyle>
            <a:lvl1pPr algn="l">
              <a:defRPr sz="2553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2948" y="652465"/>
            <a:ext cx="7782878" cy="4376737"/>
          </a:xfrm>
        </p:spPr>
        <p:txBody>
          <a:bodyPr/>
          <a:lstStyle>
            <a:lvl1pPr marL="0" indent="0">
              <a:buNone/>
              <a:defRPr sz="4085"/>
            </a:lvl1pPr>
            <a:lvl2pPr marL="583707" indent="0">
              <a:buNone/>
              <a:defRPr sz="3575"/>
            </a:lvl2pPr>
            <a:lvl3pPr marL="1167414" indent="0">
              <a:buNone/>
              <a:defRPr sz="3064"/>
            </a:lvl3pPr>
            <a:lvl4pPr marL="1751122" indent="0">
              <a:buNone/>
              <a:defRPr sz="2553"/>
            </a:lvl4pPr>
            <a:lvl5pPr marL="2334829" indent="0">
              <a:buNone/>
              <a:defRPr sz="2553"/>
            </a:lvl5pPr>
            <a:lvl6pPr marL="2918536" indent="0">
              <a:buNone/>
              <a:defRPr sz="2553"/>
            </a:lvl6pPr>
            <a:lvl7pPr marL="3502243" indent="0">
              <a:buNone/>
              <a:defRPr sz="2553"/>
            </a:lvl7pPr>
            <a:lvl8pPr marL="4085951" indent="0">
              <a:buNone/>
              <a:defRPr sz="2553"/>
            </a:lvl8pPr>
            <a:lvl9pPr marL="4669658" indent="0">
              <a:buNone/>
              <a:defRPr sz="2553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2948" y="5710238"/>
            <a:ext cx="7782878" cy="855662"/>
          </a:xfrm>
        </p:spPr>
        <p:txBody>
          <a:bodyPr/>
          <a:lstStyle>
            <a:lvl1pPr marL="0" indent="0">
              <a:buNone/>
              <a:defRPr sz="1787"/>
            </a:lvl1pPr>
            <a:lvl2pPr marL="583707" indent="0">
              <a:buNone/>
              <a:defRPr sz="1532"/>
            </a:lvl2pPr>
            <a:lvl3pPr marL="1167414" indent="0">
              <a:buNone/>
              <a:defRPr sz="1277"/>
            </a:lvl3pPr>
            <a:lvl4pPr marL="1751122" indent="0">
              <a:buNone/>
              <a:defRPr sz="1149"/>
            </a:lvl4pPr>
            <a:lvl5pPr marL="2334829" indent="0">
              <a:buNone/>
              <a:defRPr sz="1149"/>
            </a:lvl5pPr>
            <a:lvl6pPr marL="2918536" indent="0">
              <a:buNone/>
              <a:defRPr sz="1149"/>
            </a:lvl6pPr>
            <a:lvl7pPr marL="3502243" indent="0">
              <a:buNone/>
              <a:defRPr sz="1149"/>
            </a:lvl7pPr>
            <a:lvl8pPr marL="4085951" indent="0">
              <a:buNone/>
              <a:defRPr sz="1149"/>
            </a:lvl8pPr>
            <a:lvl9pPr marL="4669658" indent="0">
              <a:buNone/>
              <a:defRPr sz="114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674D5-5AEE-4339-A44F-27D3A5E658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9934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EF1FC-4A42-4AB1-8BB7-3EEA9904920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19051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04311" y="292102"/>
            <a:ext cx="2918579" cy="6226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8574" y="292102"/>
            <a:ext cx="8496308" cy="62261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/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>
            <a:extLst/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>
            <a:extLst/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523C2C-F8EE-46A8-A10D-202F46DC4D0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82616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CFDFE"/>
            </a:gs>
            <a:gs pos="33000">
              <a:srgbClr val="8AC6CD"/>
            </a:gs>
            <a:gs pos="83000">
              <a:srgbClr val="E0F1F2"/>
            </a:gs>
            <a:gs pos="100000">
              <a:srgbClr val="EBF6F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48573" y="292102"/>
            <a:ext cx="1167431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8573" y="1701800"/>
            <a:ext cx="11674317" cy="481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C10D297-1A89-4AD6-869D-0AFEC71B0FB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8574" y="6643688"/>
            <a:ext cx="3026674" cy="508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787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B92D370-0469-4DEF-A6C0-902F70B0056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31918" y="6643688"/>
            <a:ext cx="4107630" cy="508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787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4FAB3DA-C556-4AC2-997D-D2796142A70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296216" y="6643688"/>
            <a:ext cx="3026674" cy="508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787"/>
            </a:lvl1pPr>
          </a:lstStyle>
          <a:p>
            <a:pPr>
              <a:defRPr/>
            </a:pPr>
            <a:fld id="{BA62F474-B4DF-46B9-8F94-3781EF295E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Arial" charset="0"/>
          <a:cs typeface="Arial" charset="0"/>
        </a:defRPr>
      </a:lvl5pPr>
      <a:lvl6pPr marL="583707" algn="ctr" rtl="0" fontAlgn="base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Arial" charset="0"/>
          <a:cs typeface="Arial" charset="0"/>
        </a:defRPr>
      </a:lvl6pPr>
      <a:lvl7pPr marL="1167414" algn="ctr" rtl="0" fontAlgn="base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Arial" charset="0"/>
          <a:cs typeface="Arial" charset="0"/>
        </a:defRPr>
      </a:lvl7pPr>
      <a:lvl8pPr marL="1751122" algn="ctr" rtl="0" fontAlgn="base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Arial" charset="0"/>
          <a:cs typeface="Arial" charset="0"/>
        </a:defRPr>
      </a:lvl8pPr>
      <a:lvl9pPr marL="2334829" algn="ctr" rtl="0" fontAlgn="base">
        <a:spcBef>
          <a:spcPct val="0"/>
        </a:spcBef>
        <a:spcAft>
          <a:spcPct val="0"/>
        </a:spcAft>
        <a:defRPr sz="561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37780" indent="-437780" algn="l" rtl="0" eaLnBrk="0" fontAlgn="base" hangingPunct="0">
        <a:spcBef>
          <a:spcPct val="20000"/>
        </a:spcBef>
        <a:spcAft>
          <a:spcPct val="0"/>
        </a:spcAft>
        <a:buChar char="•"/>
        <a:defRPr sz="4085">
          <a:solidFill>
            <a:schemeClr val="tx1"/>
          </a:solidFill>
          <a:latin typeface="+mn-lt"/>
          <a:ea typeface="+mn-ea"/>
          <a:cs typeface="+mn-cs"/>
        </a:defRPr>
      </a:lvl1pPr>
      <a:lvl2pPr marL="948524" indent="-364817" algn="l" rtl="0" eaLnBrk="0" fontAlgn="base" hangingPunct="0">
        <a:spcBef>
          <a:spcPct val="20000"/>
        </a:spcBef>
        <a:spcAft>
          <a:spcPct val="0"/>
        </a:spcAft>
        <a:buChar char="–"/>
        <a:defRPr sz="3575">
          <a:solidFill>
            <a:schemeClr val="tx1"/>
          </a:solidFill>
          <a:latin typeface="+mn-lt"/>
          <a:cs typeface="+mn-cs"/>
        </a:defRPr>
      </a:lvl2pPr>
      <a:lvl3pPr marL="1459268" indent="-291854" algn="l" rtl="0" eaLnBrk="0" fontAlgn="base" hangingPunct="0">
        <a:spcBef>
          <a:spcPct val="20000"/>
        </a:spcBef>
        <a:spcAft>
          <a:spcPct val="0"/>
        </a:spcAft>
        <a:buChar char="•"/>
        <a:defRPr sz="3064">
          <a:solidFill>
            <a:schemeClr val="tx1"/>
          </a:solidFill>
          <a:latin typeface="+mn-lt"/>
          <a:cs typeface="+mn-cs"/>
        </a:defRPr>
      </a:lvl3pPr>
      <a:lvl4pPr marL="2042975" indent="-291854" algn="l" rtl="0" eaLnBrk="0" fontAlgn="base" hangingPunct="0">
        <a:spcBef>
          <a:spcPct val="20000"/>
        </a:spcBef>
        <a:spcAft>
          <a:spcPct val="0"/>
        </a:spcAft>
        <a:buChar char="–"/>
        <a:defRPr sz="2553">
          <a:solidFill>
            <a:schemeClr val="tx1"/>
          </a:solidFill>
          <a:latin typeface="+mn-lt"/>
          <a:cs typeface="+mn-cs"/>
        </a:defRPr>
      </a:lvl4pPr>
      <a:lvl5pPr marL="2626683" indent="-291854" algn="l" rtl="0" eaLnBrk="0" fontAlgn="base" hangingPunct="0">
        <a:spcBef>
          <a:spcPct val="20000"/>
        </a:spcBef>
        <a:spcAft>
          <a:spcPct val="0"/>
        </a:spcAft>
        <a:buChar char="»"/>
        <a:defRPr sz="2553">
          <a:solidFill>
            <a:schemeClr val="tx1"/>
          </a:solidFill>
          <a:latin typeface="+mn-lt"/>
          <a:cs typeface="+mn-cs"/>
        </a:defRPr>
      </a:lvl5pPr>
      <a:lvl6pPr marL="3210390" indent="-291854" algn="l" rtl="0" fontAlgn="base">
        <a:spcBef>
          <a:spcPct val="20000"/>
        </a:spcBef>
        <a:spcAft>
          <a:spcPct val="0"/>
        </a:spcAft>
        <a:buChar char="»"/>
        <a:defRPr sz="2553">
          <a:solidFill>
            <a:schemeClr val="tx1"/>
          </a:solidFill>
          <a:latin typeface="+mn-lt"/>
          <a:cs typeface="+mn-cs"/>
        </a:defRPr>
      </a:lvl6pPr>
      <a:lvl7pPr marL="3794097" indent="-291854" algn="l" rtl="0" fontAlgn="base">
        <a:spcBef>
          <a:spcPct val="20000"/>
        </a:spcBef>
        <a:spcAft>
          <a:spcPct val="0"/>
        </a:spcAft>
        <a:buChar char="»"/>
        <a:defRPr sz="2553">
          <a:solidFill>
            <a:schemeClr val="tx1"/>
          </a:solidFill>
          <a:latin typeface="+mn-lt"/>
          <a:cs typeface="+mn-cs"/>
        </a:defRPr>
      </a:lvl7pPr>
      <a:lvl8pPr marL="4377804" indent="-291854" algn="l" rtl="0" fontAlgn="base">
        <a:spcBef>
          <a:spcPct val="20000"/>
        </a:spcBef>
        <a:spcAft>
          <a:spcPct val="0"/>
        </a:spcAft>
        <a:buChar char="»"/>
        <a:defRPr sz="2553">
          <a:solidFill>
            <a:schemeClr val="tx1"/>
          </a:solidFill>
          <a:latin typeface="+mn-lt"/>
          <a:cs typeface="+mn-cs"/>
        </a:defRPr>
      </a:lvl8pPr>
      <a:lvl9pPr marL="4961512" indent="-291854" algn="l" rtl="0" fontAlgn="base">
        <a:spcBef>
          <a:spcPct val="20000"/>
        </a:spcBef>
        <a:spcAft>
          <a:spcPct val="0"/>
        </a:spcAft>
        <a:buChar char="»"/>
        <a:defRPr sz="2553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1pPr>
      <a:lvl2pPr marL="583707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2pPr>
      <a:lvl3pPr marL="1167414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3pPr>
      <a:lvl4pPr marL="1751122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4pPr>
      <a:lvl5pPr marL="2334829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5pPr>
      <a:lvl6pPr marL="2918536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6pPr>
      <a:lvl7pPr marL="3502243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7pPr>
      <a:lvl8pPr marL="4085951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8pPr>
      <a:lvl9pPr marL="4669658" algn="l" defTabSz="1167414" rtl="0" eaLnBrk="1" latinLnBrk="0" hangingPunct="1">
        <a:defRPr sz="22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NdLnHbLZMU" TargetMode="External"/><Relationship Id="rId2" Type="http://schemas.openxmlformats.org/officeDocument/2006/relationships/hyperlink" Target="https://www.youtube.com/watch?v=ysD4ywaOHuo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NdLnHbLZMU" TargetMode="External"/><Relationship Id="rId2" Type="http://schemas.openxmlformats.org/officeDocument/2006/relationships/hyperlink" Target="https://www.youtube.com/watch?v=ysD4ywaOHuo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4939" y="1055787"/>
            <a:ext cx="11921585" cy="1563688"/>
          </a:xfrm>
        </p:spPr>
        <p:txBody>
          <a:bodyPr/>
          <a:lstStyle/>
          <a:p>
            <a:r>
              <a:rPr lang="en-US" dirty="0" smtClean="0"/>
              <a:t>Keeping Safe: Tattoos and Piercing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7099" y="2619475"/>
            <a:ext cx="11521280" cy="4052936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en-US" sz="3000" dirty="0" smtClean="0"/>
              <a:t>There are 3 levels of task in this </a:t>
            </a:r>
            <a:r>
              <a:rPr lang="en-US" sz="3000" dirty="0" err="1" smtClean="0"/>
              <a:t>workpack</a:t>
            </a:r>
            <a:r>
              <a:rPr lang="en-US" sz="3000" dirty="0" smtClean="0"/>
              <a:t>:</a:t>
            </a:r>
          </a:p>
          <a:p>
            <a:pPr algn="l"/>
            <a:endParaRPr lang="en-US" sz="1800" dirty="0" smtClean="0"/>
          </a:p>
          <a:p>
            <a:pPr algn="l"/>
            <a:r>
              <a:rPr lang="en-GB" sz="1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Challenge: </a:t>
            </a:r>
            <a:r>
              <a:rPr lang="en-GB" sz="1800" dirty="0" smtClean="0">
                <a:latin typeface="Comic Sans MS" panose="030F0702030302020204" pitchFamily="66" charset="0"/>
              </a:rPr>
              <a:t>Venus, Atlas, </a:t>
            </a:r>
            <a:r>
              <a:rPr lang="en-GB" sz="1800" dirty="0" err="1" smtClean="0">
                <a:latin typeface="Comic Sans MS" panose="030F0702030302020204" pitchFamily="66" charset="0"/>
              </a:rPr>
              <a:t>Phobos</a:t>
            </a:r>
            <a:r>
              <a:rPr lang="en-GB" sz="1800" dirty="0" smtClean="0">
                <a:latin typeface="Comic Sans MS" panose="030F0702030302020204" pitchFamily="66" charset="0"/>
              </a:rPr>
              <a:t> and Europa have a go at completing all of these tasks</a:t>
            </a:r>
          </a:p>
          <a:p>
            <a:pPr algn="l"/>
            <a:endParaRPr lang="en-GB" sz="1800" dirty="0">
              <a:latin typeface="Comic Sans MS" panose="030F0702030302020204" pitchFamily="66" charset="0"/>
            </a:endParaRPr>
          </a:p>
          <a:p>
            <a:pPr lvl="0" algn="l"/>
            <a:r>
              <a:rPr lang="en-GB" sz="1800" b="1" dirty="0">
                <a:solidFill>
                  <a:srgbClr val="FF6600"/>
                </a:solidFill>
                <a:latin typeface="Comic Sans MS" panose="030F0702030302020204" pitchFamily="66" charset="0"/>
              </a:rPr>
              <a:t>More challenging: </a:t>
            </a:r>
            <a:r>
              <a:rPr lang="en-GB" sz="1800" dirty="0" smtClean="0">
                <a:latin typeface="Comic Sans MS" panose="030F0702030302020204" pitchFamily="66" charset="0"/>
              </a:rPr>
              <a:t>Neptune and Titan, aim to complete these tasks. If you are finding them too challenging work through the 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Challenge</a:t>
            </a:r>
            <a:r>
              <a:rPr lang="en-GB" sz="1800" dirty="0" smtClean="0">
                <a:latin typeface="Comic Sans MS" panose="030F0702030302020204" pitchFamily="66" charset="0"/>
              </a:rPr>
              <a:t> tasks</a:t>
            </a:r>
          </a:p>
          <a:p>
            <a:pPr lvl="0" algn="l"/>
            <a:endParaRPr lang="en-GB" sz="1800" dirty="0">
              <a:latin typeface="Comic Sans MS" panose="030F0702030302020204" pitchFamily="66" charset="0"/>
            </a:endParaRPr>
          </a:p>
          <a:p>
            <a:pPr lvl="0" algn="l"/>
            <a:r>
              <a:rPr lang="en-GB" sz="1800" b="1" dirty="0">
                <a:solidFill>
                  <a:srgbClr val="00B050"/>
                </a:solidFill>
                <a:latin typeface="Comic Sans MS" panose="030F0702030302020204" pitchFamily="66" charset="0"/>
              </a:rPr>
              <a:t>Mega challenge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: </a:t>
            </a:r>
            <a:r>
              <a:rPr lang="en-GB" sz="1800" dirty="0" smtClean="0">
                <a:latin typeface="Comic Sans MS" panose="030F0702030302020204" pitchFamily="66" charset="0"/>
              </a:rPr>
              <a:t>Saturn and Mercury these are for you! Again if these are too challenging work your way through the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Challenge </a:t>
            </a:r>
            <a:r>
              <a:rPr lang="en-GB" sz="1800" dirty="0" smtClean="0">
                <a:latin typeface="Comic Sans MS" panose="030F0702030302020204" pitchFamily="66" charset="0"/>
              </a:rPr>
              <a:t>and </a:t>
            </a:r>
            <a:r>
              <a:rPr lang="en-GB" sz="1800" dirty="0" smtClean="0">
                <a:solidFill>
                  <a:srgbClr val="FF6600"/>
                </a:solidFill>
                <a:latin typeface="Comic Sans MS" panose="030F0702030302020204" pitchFamily="66" charset="0"/>
              </a:rPr>
              <a:t>More Challenging </a:t>
            </a:r>
            <a:r>
              <a:rPr lang="en-GB" sz="1800" dirty="0" smtClean="0">
                <a:latin typeface="Comic Sans MS" panose="030F0702030302020204" pitchFamily="66" charset="0"/>
              </a:rPr>
              <a:t>tasks!</a:t>
            </a:r>
            <a:endParaRPr lang="en-US" sz="1800" dirty="0" smtClean="0"/>
          </a:p>
          <a:p>
            <a:pPr algn="l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533170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3"/>
          <p:cNvSpPr txBox="1">
            <a:spLocks noChangeArrowheads="1"/>
          </p:cNvSpPr>
          <p:nvPr/>
        </p:nvSpPr>
        <p:spPr bwMode="auto">
          <a:xfrm>
            <a:off x="2342319" y="24423"/>
            <a:ext cx="8286824" cy="119263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575" b="1" u="sng" dirty="0">
                <a:latin typeface="Comic Sans MS" panose="030F0702030302020204" pitchFamily="66" charset="0"/>
              </a:rPr>
              <a:t>Do we need to worry about body piercings and tattoos?</a:t>
            </a:r>
            <a:endParaRPr lang="en-GB" altLang="en-US" sz="3575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20A2D1-2CBA-4973-BBDB-3D9F254CC7C9}"/>
              </a:ext>
            </a:extLst>
          </p:cNvPr>
          <p:cNvSpPr txBox="1"/>
          <p:nvPr/>
        </p:nvSpPr>
        <p:spPr>
          <a:xfrm>
            <a:off x="4181475" y="1405336"/>
            <a:ext cx="8352928" cy="1938992"/>
          </a:xfrm>
          <a:prstGeom prst="rect">
            <a:avLst/>
          </a:prstGeom>
          <a:solidFill>
            <a:srgbClr val="F0FDA1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Molly’s 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older sisters all have tattoos.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Molly’s 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mum says she’s too young and besides, it’s illegal at 15.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Molly 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has found a tattoo studio that has booked her in and never asked her age. </a:t>
            </a:r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She has chosen a large tattoo of her boyfriend’s name. She wants it on her neck.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6A342C2-A041-487D-87F3-0877067C8815}"/>
              </a:ext>
            </a:extLst>
          </p:cNvPr>
          <p:cNvSpPr txBox="1"/>
          <p:nvPr/>
        </p:nvSpPr>
        <p:spPr>
          <a:xfrm>
            <a:off x="149027" y="4299674"/>
            <a:ext cx="3888432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Challenge: </a:t>
            </a:r>
            <a:r>
              <a:rPr lang="en-GB" dirty="0">
                <a:latin typeface="Comic Sans MS" panose="030F0702030302020204" pitchFamily="66" charset="0"/>
              </a:rPr>
              <a:t>Is </a:t>
            </a:r>
            <a:r>
              <a:rPr lang="en-GB" dirty="0" smtClean="0">
                <a:latin typeface="Comic Sans MS" panose="030F0702030302020204" pitchFamily="66" charset="0"/>
              </a:rPr>
              <a:t>Molly’s </a:t>
            </a:r>
            <a:r>
              <a:rPr lang="en-GB" dirty="0">
                <a:latin typeface="Comic Sans MS" panose="030F0702030302020204" pitchFamily="66" charset="0"/>
              </a:rPr>
              <a:t>plan a good idea? </a:t>
            </a:r>
            <a:r>
              <a:rPr lang="en-GB" dirty="0">
                <a:latin typeface="Comic Sans MS" panose="030F0702030302020204" pitchFamily="66" charset="0"/>
              </a:rPr>
              <a:t>What could go wrong?</a:t>
            </a:r>
          </a:p>
          <a:p>
            <a:pPr lvl="0"/>
            <a:r>
              <a:rPr lang="en-GB" b="1" dirty="0">
                <a:solidFill>
                  <a:srgbClr val="FF6600"/>
                </a:solidFill>
                <a:latin typeface="Comic Sans MS" panose="030F0702030302020204" pitchFamily="66" charset="0"/>
              </a:rPr>
              <a:t>More challenging: </a:t>
            </a:r>
            <a:r>
              <a:rPr lang="en-GB" dirty="0">
                <a:latin typeface="Comic Sans MS" panose="030F0702030302020204" pitchFamily="66" charset="0"/>
              </a:rPr>
              <a:t>Why is there an age restriction for getting tattoos? </a:t>
            </a:r>
            <a:r>
              <a:rPr lang="en-GB" dirty="0">
                <a:latin typeface="Comic Sans MS" panose="030F0702030302020204" pitchFamily="66" charset="0"/>
              </a:rPr>
              <a:t>Explain using </a:t>
            </a:r>
            <a:r>
              <a:rPr lang="en-GB" dirty="0" smtClean="0">
                <a:latin typeface="Comic Sans MS" panose="030F0702030302020204" pitchFamily="66" charset="0"/>
              </a:rPr>
              <a:t>Molly </a:t>
            </a:r>
            <a:r>
              <a:rPr lang="en-GB" dirty="0">
                <a:latin typeface="Comic Sans MS" panose="030F0702030302020204" pitchFamily="66" charset="0"/>
              </a:rPr>
              <a:t>as an example.</a:t>
            </a:r>
          </a:p>
          <a:p>
            <a:pPr lvl="0"/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</a:rPr>
              <a:t>Mega challenge: </a:t>
            </a:r>
            <a:r>
              <a:rPr lang="en-GB" dirty="0">
                <a:latin typeface="Comic Sans MS" panose="030F0702030302020204" pitchFamily="66" charset="0"/>
              </a:rPr>
              <a:t>Analyse why </a:t>
            </a:r>
            <a:r>
              <a:rPr lang="en-GB" dirty="0" smtClean="0">
                <a:latin typeface="Comic Sans MS" panose="030F0702030302020204" pitchFamily="66" charset="0"/>
              </a:rPr>
              <a:t>Molly </a:t>
            </a:r>
            <a:r>
              <a:rPr lang="en-GB" dirty="0">
                <a:latin typeface="Comic Sans MS" panose="030F0702030302020204" pitchFamily="66" charset="0"/>
              </a:rPr>
              <a:t>wants a tattoo. </a:t>
            </a:r>
            <a:r>
              <a:rPr lang="en-GB" dirty="0">
                <a:latin typeface="Comic Sans MS" panose="030F0702030302020204" pitchFamily="66" charset="0"/>
              </a:rPr>
              <a:t>Is this a good reason?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Explain the long and short term consequences of 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Molly’s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plan.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C1CD10-CA5F-467D-8CC8-E802F200333D}"/>
              </a:ext>
            </a:extLst>
          </p:cNvPr>
          <p:cNvSpPr txBox="1"/>
          <p:nvPr/>
        </p:nvSpPr>
        <p:spPr>
          <a:xfrm>
            <a:off x="1769670" y="875261"/>
            <a:ext cx="1656184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omic Sans MS" panose="030F0702030302020204" pitchFamily="66" charset="0"/>
              </a:rPr>
              <a:t>STARTER</a:t>
            </a:r>
            <a:r>
              <a:rPr lang="en-GB" sz="2000" dirty="0">
                <a:latin typeface="Comic Sans MS" panose="030F0702030302020204" pitchFamily="66" charset="0"/>
              </a:rPr>
              <a:t>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1A99C75-8C56-4D7F-A896-BAA6672FD0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27" y="1359144"/>
            <a:ext cx="3598714" cy="27209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97499" y="3720083"/>
            <a:ext cx="8496944" cy="34163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Answer here: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1981562" y="4159151"/>
            <a:ext cx="9008322" cy="284238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553" b="1" u="sng" dirty="0">
                <a:solidFill>
                  <a:srgbClr val="000000"/>
                </a:solidFill>
                <a:latin typeface="Comic Sans MS" panose="030F0702030302020204" pitchFamily="66" charset="0"/>
              </a:rPr>
              <a:t>Learning Outcomes:</a:t>
            </a:r>
            <a:endParaRPr lang="en-GB" altLang="en-US" sz="2553" u="sng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553" dirty="0">
                <a:solidFill>
                  <a:srgbClr val="FF0000"/>
                </a:solidFill>
                <a:latin typeface="Comic Sans MS" panose="030F0702030302020204" pitchFamily="66" charset="0"/>
              </a:rPr>
              <a:t>Correctly identify the potential problems getting tattoos and body piercings at a young age can cause.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553" dirty="0">
                <a:solidFill>
                  <a:srgbClr val="CC6600"/>
                </a:solidFill>
                <a:latin typeface="Comic Sans MS" panose="030F0702030302020204" pitchFamily="66" charset="0"/>
              </a:rPr>
              <a:t>Describe the possible long term and short term consequences of body piercings and tattoos.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553" dirty="0">
                <a:solidFill>
                  <a:srgbClr val="00B050"/>
                </a:solidFill>
                <a:latin typeface="Comic Sans MS" panose="030F0702030302020204" pitchFamily="66" charset="0"/>
              </a:rPr>
              <a:t>Explain how small decisions made in youth can have far reaching consequences in many areas of our adult lives.</a:t>
            </a:r>
          </a:p>
        </p:txBody>
      </p:sp>
      <p:sp>
        <p:nvSpPr>
          <p:cNvPr id="5123" name="Freeform 4"/>
          <p:cNvSpPr>
            <a:spLocks/>
          </p:cNvSpPr>
          <p:nvPr/>
        </p:nvSpPr>
        <p:spPr bwMode="auto">
          <a:xfrm>
            <a:off x="437059" y="1631851"/>
            <a:ext cx="12241359" cy="2376264"/>
          </a:xfrm>
          <a:custGeom>
            <a:avLst/>
            <a:gdLst>
              <a:gd name="T0" fmla="*/ 0 w 4502"/>
              <a:gd name="T1" fmla="*/ 0 h 688"/>
              <a:gd name="T2" fmla="*/ 2147483646 w 4502"/>
              <a:gd name="T3" fmla="*/ 0 h 688"/>
              <a:gd name="T4" fmla="*/ 2147483646 w 4502"/>
              <a:gd name="T5" fmla="*/ 2147483646 h 688"/>
              <a:gd name="T6" fmla="*/ 0 w 4502"/>
              <a:gd name="T7" fmla="*/ 2147483646 h 688"/>
              <a:gd name="T8" fmla="*/ 0 w 4502"/>
              <a:gd name="T9" fmla="*/ 0 h 6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502"/>
              <a:gd name="T16" fmla="*/ 0 h 688"/>
              <a:gd name="T17" fmla="*/ 4502 w 4502"/>
              <a:gd name="T18" fmla="*/ 688 h 6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502" h="688">
                <a:moveTo>
                  <a:pt x="0" y="0"/>
                </a:moveTo>
                <a:lnTo>
                  <a:pt x="4501" y="0"/>
                </a:lnTo>
                <a:lnTo>
                  <a:pt x="4501" y="687"/>
                </a:lnTo>
                <a:lnTo>
                  <a:pt x="0" y="687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38100" cap="flat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wrap="none" anchor="ctr"/>
          <a:lstStyle/>
          <a:p>
            <a:pPr eaLnBrk="1" hangingPunct="1"/>
            <a:endParaRPr lang="en-GB" altLang="en-US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5124" name="Rectangle 1"/>
          <p:cNvSpPr>
            <a:spLocks noChangeArrowheads="1"/>
          </p:cNvSpPr>
          <p:nvPr/>
        </p:nvSpPr>
        <p:spPr bwMode="auto">
          <a:xfrm>
            <a:off x="617071" y="1889760"/>
            <a:ext cx="11737304" cy="1860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298" b="1" u="sng" dirty="0">
                <a:solidFill>
                  <a:srgbClr val="7030A0"/>
                </a:solidFill>
                <a:latin typeface="Comic Sans MS" panose="030F0702030302020204" pitchFamily="66" charset="0"/>
              </a:rPr>
              <a:t>Key terms: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298" b="1" dirty="0">
                <a:latin typeface="Comic Sans MS" panose="030F0702030302020204" pitchFamily="66" charset="0"/>
              </a:rPr>
              <a:t>Self Expression – </a:t>
            </a:r>
            <a:r>
              <a:rPr lang="en-GB" altLang="en-US" sz="2298" dirty="0">
                <a:latin typeface="Comic Sans MS" panose="030F0702030302020204" pitchFamily="66" charset="0"/>
              </a:rPr>
              <a:t>A way of showing the world your true self, or showing how you would like people to think of you.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298" b="1" dirty="0">
                <a:latin typeface="Comic Sans MS" panose="030F0702030302020204" pitchFamily="66" charset="0"/>
              </a:rPr>
              <a:t>Septicaemia / Sepsis – </a:t>
            </a:r>
            <a:r>
              <a:rPr lang="en-GB" altLang="en-US" sz="2298" dirty="0">
                <a:latin typeface="Comic Sans MS" panose="030F0702030302020204" pitchFamily="66" charset="0"/>
              </a:rPr>
              <a:t>Blood infection conditions, which can be fatal. This can happen very quickly too if not treated immediately.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78C02C-0863-4068-91C7-E4AA25681F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087" y="0"/>
            <a:ext cx="8291279" cy="149974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C49763C-EA23-4A3A-8177-F187615F222A}"/>
              </a:ext>
            </a:extLst>
          </p:cNvPr>
          <p:cNvSpPr txBox="1"/>
          <p:nvPr/>
        </p:nvSpPr>
        <p:spPr>
          <a:xfrm>
            <a:off x="1843419" y="278536"/>
            <a:ext cx="9284624" cy="5324535"/>
          </a:xfrm>
          <a:prstGeom prst="rect">
            <a:avLst/>
          </a:prstGeom>
          <a:solidFill>
            <a:sysClr val="window" lastClr="FFFFFF"/>
          </a:solidFill>
        </p:spPr>
        <p:txBody>
          <a:bodyPr wrap="square" rtlCol="0">
            <a:spAutoFit/>
          </a:bodyPr>
          <a:lstStyle/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u="sng" kern="0" dirty="0">
                <a:solidFill>
                  <a:srgbClr val="7030A0"/>
                </a:solidFill>
                <a:latin typeface="Comic Sans MS" panose="030F0702030302020204" pitchFamily="66" charset="0"/>
                <a:cs typeface="+mn-cs"/>
              </a:rPr>
              <a:t>Task One: 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kern="0" dirty="0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We will now find out more 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kern="0" dirty="0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about tattoos and body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kern="0" dirty="0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p</a:t>
            </a:r>
            <a:r>
              <a:rPr lang="en-GB" sz="2800" kern="0" dirty="0" err="1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iercings</a:t>
            </a:r>
            <a:r>
              <a:rPr lang="en-GB" sz="2800" kern="0" dirty="0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 and their 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kern="0" dirty="0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potential short and long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kern="0" dirty="0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t</a:t>
            </a:r>
            <a:r>
              <a:rPr lang="en-GB" sz="2800" kern="0" dirty="0" err="1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erm</a:t>
            </a:r>
            <a:r>
              <a:rPr lang="en-GB" sz="2800" kern="0" dirty="0">
                <a:solidFill>
                  <a:srgbClr val="0070C0"/>
                </a:solidFill>
                <a:latin typeface="Comic Sans MS" panose="030F0702030302020204" pitchFamily="66" charset="0"/>
                <a:cs typeface="+mn-cs"/>
              </a:rPr>
              <a:t> consequences.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kern="0" dirty="0">
              <a:solidFill>
                <a:srgbClr val="0070C0"/>
              </a:solidFill>
              <a:latin typeface="Comic Sans MS" panose="030F0702030302020204" pitchFamily="66" charset="0"/>
              <a:cs typeface="+mn-cs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kern="0" dirty="0">
                <a:solidFill>
                  <a:srgbClr val="7030A0"/>
                </a:solidFill>
                <a:latin typeface="Comic Sans MS" panose="030F0702030302020204" pitchFamily="66" charset="0"/>
                <a:cs typeface="+mn-cs"/>
              </a:rPr>
              <a:t>POPCORN READING!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kern="0" dirty="0" smtClean="0">
                <a:solidFill>
                  <a:prstClr val="black"/>
                </a:solidFill>
                <a:latin typeface="Comic Sans MS" panose="030F0702030302020204" pitchFamily="66" charset="0"/>
                <a:cs typeface="+mn-cs"/>
              </a:rPr>
              <a:t>Read through the information 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kern="0" dirty="0" smtClean="0">
                <a:solidFill>
                  <a:prstClr val="black"/>
                </a:solidFill>
                <a:latin typeface="Comic Sans MS" panose="030F0702030302020204" pitchFamily="66" charset="0"/>
                <a:cs typeface="+mn-cs"/>
              </a:rPr>
              <a:t>sheets that follow</a:t>
            </a:r>
            <a:endParaRPr lang="en-GB" sz="2400" kern="0" dirty="0">
              <a:solidFill>
                <a:prstClr val="black"/>
              </a:solidFill>
              <a:latin typeface="Comic Sans MS" panose="030F0702030302020204" pitchFamily="66" charset="0"/>
              <a:cs typeface="+mn-cs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b="1" kern="0" dirty="0">
              <a:solidFill>
                <a:prstClr val="black"/>
              </a:solidFill>
              <a:latin typeface="Comic Sans MS" panose="030F0702030302020204" pitchFamily="66" charset="0"/>
              <a:cs typeface="+mn-cs"/>
            </a:endParaRP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kern="0" dirty="0">
                <a:solidFill>
                  <a:prstClr val="black"/>
                </a:solidFill>
                <a:latin typeface="Comic Sans MS" panose="030F0702030302020204" pitchFamily="66" charset="0"/>
                <a:cs typeface="+mn-cs"/>
              </a:rPr>
              <a:t>You will then complete the </a:t>
            </a:r>
          </a:p>
          <a:p>
            <a: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kern="0" dirty="0">
                <a:solidFill>
                  <a:prstClr val="black"/>
                </a:solidFill>
                <a:latin typeface="Comic Sans MS" panose="030F0702030302020204" pitchFamily="66" charset="0"/>
                <a:cs typeface="+mn-cs"/>
              </a:rPr>
              <a:t>next task at your </a:t>
            </a:r>
            <a:r>
              <a:rPr lang="en-GB" sz="2400" b="1" kern="0" dirty="0">
                <a:solidFill>
                  <a:srgbClr val="FF0000"/>
                </a:solidFill>
                <a:latin typeface="Comic Sans MS" panose="030F0702030302020204" pitchFamily="66" charset="0"/>
                <a:cs typeface="+mn-cs"/>
              </a:rPr>
              <a:t>challenge level.</a:t>
            </a:r>
          </a:p>
        </p:txBody>
      </p:sp>
      <p:pic>
        <p:nvPicPr>
          <p:cNvPr id="8" name="Picture 7" descr="Screen Clipping">
            <a:extLst>
              <a:ext uri="{FF2B5EF4-FFF2-40B4-BE49-F238E27FC236}">
                <a16:creationId xmlns:a16="http://schemas.microsoft.com/office/drawing/2014/main" id="{524D0382-FEF1-4FDE-AABE-A71FC2F8A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475" y="479723"/>
            <a:ext cx="4315771" cy="2781352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4877EB3D-5DD5-412F-AF67-1EFCA00B71AB}"/>
              </a:ext>
            </a:extLst>
          </p:cNvPr>
          <p:cNvSpPr/>
          <p:nvPr/>
        </p:nvSpPr>
        <p:spPr>
          <a:xfrm>
            <a:off x="5566420" y="2523275"/>
            <a:ext cx="1651802" cy="448307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kern="0">
              <a:solidFill>
                <a:prstClr val="white"/>
              </a:solidFill>
              <a:latin typeface="Calibri" panose="020F0502020204030204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137715-559A-4D93-9A85-39EE57985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4769" y="3989324"/>
            <a:ext cx="3816476" cy="3028291"/>
          </a:xfrm>
          <a:prstGeom prst="rect">
            <a:avLst/>
          </a:prstGeom>
        </p:spPr>
      </p:pic>
      <p:pic>
        <p:nvPicPr>
          <p:cNvPr id="6" name="Picture 5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DF524CAB-FAB6-4A08-9203-27072705C96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940" y="1375152"/>
            <a:ext cx="1651801" cy="2475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262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573" y="292102"/>
            <a:ext cx="11674317" cy="547661"/>
          </a:xfrm>
        </p:spPr>
        <p:txBody>
          <a:bodyPr/>
          <a:lstStyle/>
          <a:p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Tattoos </a:t>
            </a:r>
            <a:r>
              <a:rPr lang="en-US" sz="4000" b="1" dirty="0"/>
              <a:t>and Body Piercings </a:t>
            </a:r>
            <a:r>
              <a:rPr lang="en-GB" sz="4000" dirty="0"/>
              <a:t/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517" y="983779"/>
            <a:ext cx="12750428" cy="597666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US" sz="1600" dirty="0"/>
              <a:t> </a:t>
            </a:r>
            <a:r>
              <a:rPr lang="en-US" sz="1600" b="1" dirty="0" smtClean="0"/>
              <a:t>What </a:t>
            </a:r>
            <a:r>
              <a:rPr lang="en-US" sz="1600" b="1" dirty="0"/>
              <a:t>are tattoos and body piercings?</a:t>
            </a:r>
            <a:endParaRPr lang="en-GB" sz="1600" dirty="0"/>
          </a:p>
          <a:p>
            <a:endParaRPr lang="en-GB" sz="1600" dirty="0"/>
          </a:p>
          <a:p>
            <a:r>
              <a:rPr lang="en-US" sz="1600" dirty="0"/>
              <a:t>Tattoos are marks made on the body by inserting permanent ink under the skin. Tattoos can be patterns, pictures, symbols, words, or a combination of all of these. </a:t>
            </a:r>
            <a:endParaRPr lang="en-GB" sz="1600" dirty="0"/>
          </a:p>
          <a:p>
            <a:r>
              <a:rPr lang="en-US" sz="1600" dirty="0"/>
              <a:t>Body piercings are holes made in the body which then have studs, rings, bars, or other </a:t>
            </a:r>
            <a:r>
              <a:rPr lang="en-US" sz="1600" dirty="0" err="1"/>
              <a:t>jewelery</a:t>
            </a:r>
            <a:r>
              <a:rPr lang="en-US" sz="1600" dirty="0"/>
              <a:t> inserted into them.  </a:t>
            </a:r>
            <a:endParaRPr lang="en-GB" sz="1600" dirty="0"/>
          </a:p>
          <a:p>
            <a:r>
              <a:rPr lang="en-US" sz="1600" dirty="0"/>
              <a:t>Tattoos and body piercings are both examples of body modification. This is when the human body is deliberately and permanently altered. </a:t>
            </a:r>
            <a:endParaRPr lang="en-US" sz="1600" dirty="0" smtClean="0"/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US" sz="1600" b="1" dirty="0" smtClean="0"/>
              <a:t>Why </a:t>
            </a:r>
            <a:r>
              <a:rPr lang="en-US" sz="1600" b="1" dirty="0"/>
              <a:t>do people have tattoos and/or body piercings?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r>
              <a:rPr lang="en-US" sz="1600" dirty="0"/>
              <a:t>There are lots of reasons why people have tattoos, body piercings, and other forms of body modification. These include, but are not limited to: self expression; personal taste; artistic expression; to show belonging to a particular group or culture; to show religious or political beliefs; to mark a special occasion or rite of passage; to commemorate somebody or something.  </a:t>
            </a:r>
            <a:endParaRPr lang="en-GB" sz="1600" dirty="0"/>
          </a:p>
          <a:p>
            <a:endParaRPr lang="en-GB" sz="1600" dirty="0"/>
          </a:p>
          <a:p>
            <a:r>
              <a:rPr lang="en-US" sz="1600" dirty="0"/>
              <a:t>Many people consider tattoos to be works of art. In fact, the way tattoos look is a major factor in many people’s decision to have a tattoo in the first place. </a:t>
            </a:r>
            <a:endParaRPr lang="en-US" sz="1600" dirty="0" smtClean="0"/>
          </a:p>
          <a:p>
            <a:r>
              <a:rPr lang="en-US" sz="1600" dirty="0" smtClean="0"/>
              <a:t>Some </a:t>
            </a:r>
            <a:r>
              <a:rPr lang="en-US" sz="1600" dirty="0"/>
              <a:t>people get matching tattoos with other people as a way of bonding with each other. Some people get tattoos of another person as a way of showing how special that person is or was to them. </a:t>
            </a:r>
            <a:endParaRPr lang="en-US" sz="1600" dirty="0" smtClean="0"/>
          </a:p>
          <a:p>
            <a:r>
              <a:rPr lang="en-US" sz="1600" dirty="0" smtClean="0"/>
              <a:t>Another </a:t>
            </a:r>
            <a:r>
              <a:rPr lang="en-US" sz="1600" dirty="0"/>
              <a:t>reason that people get tattoos is to cover up scars, birthmarks, or other marks on the skin. </a:t>
            </a:r>
            <a:endParaRPr lang="en-US" sz="1600" dirty="0" smtClean="0"/>
          </a:p>
          <a:p>
            <a:r>
              <a:rPr lang="en-US" sz="1600" dirty="0" smtClean="0"/>
              <a:t>Tattoos </a:t>
            </a:r>
            <a:r>
              <a:rPr lang="en-US" sz="1600" dirty="0"/>
              <a:t>can be a great way of expressing your own identity, personality and values. It is thought that 14% of all Americans have at least one tattoo. In the UK, it is estimated that 20% of people are tattooed. 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980310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573" y="292102"/>
            <a:ext cx="11674317" cy="691677"/>
          </a:xfrm>
        </p:spPr>
        <p:txBody>
          <a:bodyPr/>
          <a:lstStyle/>
          <a:p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Tattoos </a:t>
            </a:r>
            <a:r>
              <a:rPr lang="en-US" sz="4000" b="1" dirty="0"/>
              <a:t>and Body Piercings </a:t>
            </a:r>
            <a:r>
              <a:rPr lang="en-GB" sz="4000" dirty="0"/>
              <a:t/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036" y="1127795"/>
            <a:ext cx="12529392" cy="597666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1600" dirty="0"/>
              <a:t> </a:t>
            </a:r>
            <a:r>
              <a:rPr lang="en-US" sz="1600" b="1" dirty="0" smtClean="0"/>
              <a:t>Are </a:t>
            </a:r>
            <a:r>
              <a:rPr lang="en-US" sz="1600" b="1" dirty="0"/>
              <a:t>there are any down sides to having a tattoo or piercing</a:t>
            </a:r>
            <a:r>
              <a:rPr lang="en-US" sz="1600" b="1" dirty="0" smtClean="0"/>
              <a:t>?</a:t>
            </a:r>
            <a:endParaRPr lang="en-GB" sz="1600" dirty="0"/>
          </a:p>
          <a:p>
            <a:pPr>
              <a:lnSpc>
                <a:spcPct val="150000"/>
              </a:lnSpc>
            </a:pPr>
            <a:r>
              <a:rPr lang="en-US" sz="1600" dirty="0"/>
              <a:t>In some cases, people with tattoos face prejudice from other people who don’t have tattoos. For example, there is a prejudiced belief that associates tattoos with thugs and criminals. 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While </a:t>
            </a:r>
            <a:r>
              <a:rPr lang="en-US" sz="1600" dirty="0"/>
              <a:t>this belief is pure prejudice, it is held by some people, and can lead to difficulties when looking for a job, for example. This doesn’t mean you shouldn’t get a tattoo, but it does mean you should be prepared for the experience of some people thinking differently of you for having a tattoo. The same goes for piercings, especially ones which are large or easily visible. </a:t>
            </a:r>
            <a:endParaRPr lang="en-GB" sz="1600" dirty="0"/>
          </a:p>
          <a:p>
            <a:pPr>
              <a:lnSpc>
                <a:spcPct val="150000"/>
              </a:lnSpc>
            </a:pPr>
            <a:r>
              <a:rPr lang="en-US" sz="1600" dirty="0"/>
              <a:t>The process of having a tattoo or piercing can be extremely painful. Tattoos can take over 7 days to heal and, like piercings, can become infected, especially if the tattoo or piercing was done with </a:t>
            </a:r>
            <a:r>
              <a:rPr lang="en-US" sz="1600" dirty="0" err="1"/>
              <a:t>unsterilised</a:t>
            </a:r>
            <a:r>
              <a:rPr lang="en-US" sz="1600" dirty="0"/>
              <a:t> equipment, or if the part of the body with the tattoo/piercing has not been looked after properly</a:t>
            </a:r>
            <a:r>
              <a:rPr lang="en-US" sz="1600" dirty="0" smtClean="0"/>
              <a:t>.</a:t>
            </a:r>
            <a:endParaRPr lang="en-GB" sz="1600" dirty="0"/>
          </a:p>
          <a:p>
            <a:pPr>
              <a:lnSpc>
                <a:spcPct val="150000"/>
              </a:lnSpc>
            </a:pPr>
            <a:r>
              <a:rPr lang="en-US" sz="1600" dirty="0"/>
              <a:t>Like all acts of permanent body modification, tattoos and piercings can lead to regrets. This is especially true for </a:t>
            </a:r>
            <a:r>
              <a:rPr lang="en-US" sz="1600" dirty="0" smtClean="0"/>
              <a:t>tattoos.</a:t>
            </a:r>
          </a:p>
          <a:p>
            <a:pPr>
              <a:lnSpc>
                <a:spcPct val="150000"/>
              </a:lnSpc>
            </a:pPr>
            <a:r>
              <a:rPr lang="en-US" sz="1600" dirty="0" smtClean="0"/>
              <a:t>Some </a:t>
            </a:r>
            <a:r>
              <a:rPr lang="en-US" sz="1600" dirty="0"/>
              <a:t>research suggests that as many as one third of people with tattoos regret at least one of their tattoos. </a:t>
            </a:r>
            <a:endParaRPr lang="en-US" sz="1600" dirty="0" smtClean="0"/>
          </a:p>
          <a:p>
            <a:pPr>
              <a:lnSpc>
                <a:spcPct val="150000"/>
              </a:lnSpc>
            </a:pPr>
            <a:r>
              <a:rPr lang="en-US" sz="1600" dirty="0" smtClean="0"/>
              <a:t>This </a:t>
            </a:r>
            <a:r>
              <a:rPr lang="en-US" sz="1600" dirty="0"/>
              <a:t>can be for a number of reasons: for example, they may no longer think the tattoo looks nice; they may no longer believe in what the tattoo stands for; the tattoo might have lost its quality and gone fuzzy with age; the tattoo might be of a person who is no longer important to them, and so on</a:t>
            </a:r>
            <a:r>
              <a:rPr lang="en-US" sz="1600" dirty="0" smtClean="0"/>
              <a:t>.</a:t>
            </a:r>
            <a:endParaRPr lang="en-GB" sz="1600" dirty="0"/>
          </a:p>
          <a:p>
            <a:pPr>
              <a:lnSpc>
                <a:spcPct val="150000"/>
              </a:lnSpc>
            </a:pPr>
            <a:r>
              <a:rPr lang="en-US" sz="1600" dirty="0"/>
              <a:t> </a:t>
            </a:r>
            <a:r>
              <a:rPr lang="en-US" sz="1600" dirty="0" smtClean="0"/>
              <a:t>Piercings </a:t>
            </a:r>
            <a:r>
              <a:rPr lang="en-US" sz="1600" dirty="0"/>
              <a:t>leave a scar if they are allowed to heal, which can lead some people to regret having them done in the first place.  </a:t>
            </a:r>
            <a:endParaRPr lang="en-GB" sz="1600" dirty="0"/>
          </a:p>
          <a:p>
            <a:pPr>
              <a:lnSpc>
                <a:spcPct val="150000"/>
              </a:lnSpc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606475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573" y="292102"/>
            <a:ext cx="11674317" cy="619669"/>
          </a:xfrm>
        </p:spPr>
        <p:txBody>
          <a:bodyPr/>
          <a:lstStyle/>
          <a:p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Tattoos </a:t>
            </a:r>
            <a:r>
              <a:rPr lang="en-US" sz="4000" b="1" dirty="0"/>
              <a:t>and Body Piercings </a:t>
            </a:r>
            <a:r>
              <a:rPr lang="en-GB" sz="4000" dirty="0"/>
              <a:t/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039" y="1343819"/>
            <a:ext cx="12457384" cy="481647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US" sz="1600" b="1" dirty="0" smtClean="0"/>
              <a:t>What </a:t>
            </a:r>
            <a:r>
              <a:rPr lang="en-US" sz="1600" b="1" dirty="0"/>
              <a:t>is the best advice for someone who wants to get a tattoo or piercing?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r>
              <a:rPr lang="en-US" sz="1600" dirty="0"/>
              <a:t>The most serious consequence of having a tattoo or piercing is infection. </a:t>
            </a:r>
            <a:r>
              <a:rPr lang="en-US" sz="1600" dirty="0" smtClean="0"/>
              <a:t>This </a:t>
            </a:r>
            <a:r>
              <a:rPr lang="en-US" sz="1600" dirty="0"/>
              <a:t>is </a:t>
            </a:r>
            <a:r>
              <a:rPr lang="en-US" sz="1600" dirty="0" err="1"/>
              <a:t>rare,but</a:t>
            </a:r>
            <a:r>
              <a:rPr lang="en-US" sz="1600" dirty="0"/>
              <a:t> does happen. </a:t>
            </a:r>
            <a:endParaRPr lang="en-US" sz="1600" dirty="0" smtClean="0"/>
          </a:p>
          <a:p>
            <a:endParaRPr lang="en-US" sz="1600" dirty="0"/>
          </a:p>
          <a:p>
            <a:r>
              <a:rPr lang="en-US" sz="1600" dirty="0" smtClean="0"/>
              <a:t>There </a:t>
            </a:r>
            <a:r>
              <a:rPr lang="en-US" sz="1600" dirty="0"/>
              <a:t>are ways of minimizing risk, however. Sepsis.com tells us to; 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r>
              <a:rPr lang="en-US" sz="1600" i="1" dirty="0"/>
              <a:t>‘Visit the studio or shop. Look for signs of proper cleaning and maintenance</a:t>
            </a:r>
            <a:r>
              <a:rPr lang="en-US" sz="1600" i="1" dirty="0" smtClean="0"/>
              <a:t>.</a:t>
            </a:r>
          </a:p>
          <a:p>
            <a:r>
              <a:rPr lang="en-US" sz="1600" i="1" dirty="0" smtClean="0"/>
              <a:t>Ask </a:t>
            </a:r>
            <a:r>
              <a:rPr lang="en-US" sz="1600" i="1" dirty="0"/>
              <a:t>questions about what type of equipment the artists use. You are looking for artists who use single, “throw away” kits. </a:t>
            </a:r>
            <a:r>
              <a:rPr lang="en-US" sz="1600" i="1" dirty="0" smtClean="0"/>
              <a:t>For </a:t>
            </a:r>
            <a:r>
              <a:rPr lang="en-US" sz="1600" i="1" dirty="0"/>
              <a:t>tattoos, these contain disposable needles and tubes, and for piercings they contain needles. </a:t>
            </a:r>
            <a:endParaRPr lang="en-US" sz="1600" i="1" dirty="0" smtClean="0"/>
          </a:p>
          <a:p>
            <a:r>
              <a:rPr lang="en-US" sz="1600" i="1" dirty="0" smtClean="0"/>
              <a:t>Does </a:t>
            </a:r>
            <a:r>
              <a:rPr lang="en-US" sz="1600" i="1" dirty="0"/>
              <a:t>the staff use an autoclave to sterilize non-disposable equipment</a:t>
            </a:r>
            <a:r>
              <a:rPr lang="en-US" sz="1600" i="1" dirty="0" smtClean="0"/>
              <a:t>?</a:t>
            </a:r>
          </a:p>
          <a:p>
            <a:r>
              <a:rPr lang="en-US" sz="1600" i="1" dirty="0" smtClean="0"/>
              <a:t> </a:t>
            </a:r>
            <a:r>
              <a:rPr lang="en-US" sz="1600" i="1" dirty="0"/>
              <a:t>Check to see where they place their used needles. The shop or studio must have a separate, clearly marked red container marked “sharps disposal.” Razors must also be disposable. </a:t>
            </a:r>
            <a:endParaRPr lang="en-US" sz="1600" i="1" dirty="0" smtClean="0"/>
          </a:p>
          <a:p>
            <a:r>
              <a:rPr lang="en-US" sz="1600" i="1" dirty="0" smtClean="0"/>
              <a:t>The </a:t>
            </a:r>
            <a:r>
              <a:rPr lang="en-US" sz="1600" i="1" dirty="0"/>
              <a:t>artist should also wash his or her hands and use a new pair of sterile disposable gloves before touching a new client or if he or she steps away and returns to continue the procedure. </a:t>
            </a:r>
            <a:endParaRPr lang="en-US" sz="1600" i="1" dirty="0" smtClean="0"/>
          </a:p>
          <a:p>
            <a:r>
              <a:rPr lang="en-US" sz="1600" i="1" dirty="0" smtClean="0"/>
              <a:t>If </a:t>
            </a:r>
            <a:r>
              <a:rPr lang="en-US" sz="1600" i="1" dirty="0"/>
              <a:t>these basic steps of infection control are not present, go to another establishment.’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247964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573" y="292102"/>
            <a:ext cx="11674317" cy="619669"/>
          </a:xfrm>
        </p:spPr>
        <p:txBody>
          <a:bodyPr/>
          <a:lstStyle/>
          <a:p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>Tattoos </a:t>
            </a:r>
            <a:r>
              <a:rPr lang="en-US" sz="4000" b="1" dirty="0"/>
              <a:t>and Body Piercings </a:t>
            </a:r>
            <a:r>
              <a:rPr lang="en-GB" sz="4000" dirty="0"/>
              <a:t/>
            </a:r>
            <a:br>
              <a:rPr lang="en-GB" sz="4000" dirty="0"/>
            </a:b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039" y="1127795"/>
            <a:ext cx="12457384" cy="576064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en-US" sz="1600" b="1" dirty="0" smtClean="0"/>
              <a:t>What </a:t>
            </a:r>
            <a:r>
              <a:rPr lang="en-US" sz="1600" b="1" dirty="0"/>
              <a:t>is the best advice for someone who wants to get a tattoo or piercing?</a:t>
            </a:r>
            <a:endParaRPr lang="en-GB" sz="1600" dirty="0"/>
          </a:p>
          <a:p>
            <a:pPr marL="0" indent="0">
              <a:buNone/>
            </a:pPr>
            <a:r>
              <a:rPr lang="en-US" sz="1600" dirty="0"/>
              <a:t> </a:t>
            </a:r>
            <a:endParaRPr lang="en-GB" sz="1600" dirty="0"/>
          </a:p>
          <a:p>
            <a:r>
              <a:rPr lang="en-US" sz="1600" dirty="0"/>
              <a:t>Make sure you go to a reputable person; do your research to find an artist whose work you like, and read their </a:t>
            </a:r>
            <a:r>
              <a:rPr lang="en-US" sz="1600" dirty="0" err="1" smtClean="0"/>
              <a:t>rMollyws</a:t>
            </a:r>
            <a:r>
              <a:rPr lang="en-US" sz="1600" dirty="0" smtClean="0"/>
              <a:t> </a:t>
            </a:r>
            <a:r>
              <a:rPr lang="en-US" sz="1600" dirty="0"/>
              <a:t>online. Make sure that the person you have chosen is not only qualified, but also working with </a:t>
            </a:r>
            <a:r>
              <a:rPr lang="en-US" sz="1600" dirty="0" err="1"/>
              <a:t>sterilised</a:t>
            </a:r>
            <a:r>
              <a:rPr lang="en-US" sz="1600" dirty="0"/>
              <a:t> and safe instruments. 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Do </a:t>
            </a:r>
            <a:r>
              <a:rPr lang="en-US" sz="1600" dirty="0"/>
              <a:t>not, under any circumstances, be tempted to tattoo or pierce yourself unless you are fully qualified and have access to professional sterile equipment. Always follow the aftercare instructions.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r>
              <a:rPr lang="en-US" sz="1600" dirty="0"/>
              <a:t>You should also be as certain as you can possibly be that you want to alter your body permanently. Tattoos cost a lot of money to remove – up to £800 per session for large tattoos. It is also a highly painful process. </a:t>
            </a:r>
            <a:endParaRPr lang="en-US" sz="1600" dirty="0" smtClean="0"/>
          </a:p>
          <a:p>
            <a:endParaRPr lang="en-US" sz="1600" dirty="0"/>
          </a:p>
          <a:p>
            <a:r>
              <a:rPr lang="en-US" sz="1600" dirty="0" smtClean="0"/>
              <a:t>Piercings </a:t>
            </a:r>
            <a:r>
              <a:rPr lang="en-US" sz="1600" dirty="0"/>
              <a:t>will heal, but they will most likely leave a scar, and some piercings will not close completely. You must be aware of the severity of what you are doing to your body. </a:t>
            </a:r>
            <a:endParaRPr lang="en-GB" sz="1600" dirty="0"/>
          </a:p>
          <a:p>
            <a:pPr marL="0" indent="0">
              <a:buNone/>
            </a:pPr>
            <a:endParaRPr lang="en-GB" sz="1600" dirty="0"/>
          </a:p>
          <a:p>
            <a:r>
              <a:rPr lang="en-US" sz="1600" dirty="0"/>
              <a:t>Be prepared to deal with the reactions of people, both positive and negative. Ultimately it is your decision to have a tattoo, so do not make your decision based on anyone else’s opinion. </a:t>
            </a:r>
            <a:endParaRPr lang="en-US" sz="1600" dirty="0" smtClean="0"/>
          </a:p>
          <a:p>
            <a:r>
              <a:rPr lang="en-US" sz="1600" dirty="0" smtClean="0"/>
              <a:t>However</a:t>
            </a:r>
            <a:r>
              <a:rPr lang="en-US" sz="1600" dirty="0"/>
              <a:t>, you must be at least 18 years of age in order to have a tattoo in the UK. You cannot have a tattoo done if you are younger than 18, even if you have parental consent</a:t>
            </a:r>
            <a:r>
              <a:rPr lang="en-US" sz="1600" dirty="0" smtClean="0"/>
              <a:t>.</a:t>
            </a:r>
          </a:p>
          <a:p>
            <a:r>
              <a:rPr lang="en-US" sz="1600" dirty="0" smtClean="0"/>
              <a:t> </a:t>
            </a:r>
            <a:r>
              <a:rPr lang="en-US" sz="1600" dirty="0"/>
              <a:t>In England and Wales, there is no legal restriction on the age for having a piercing, but many salons impose their own age limits, and it is a good idea to leave it until you are totally sure you understand what you are signing up for.     </a:t>
            </a:r>
            <a:endParaRPr lang="en-GB" sz="1600" dirty="0"/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556367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6389BCB-2C55-45EA-A1C5-F8971198CED3}"/>
              </a:ext>
            </a:extLst>
          </p:cNvPr>
          <p:cNvSpPr/>
          <p:nvPr/>
        </p:nvSpPr>
        <p:spPr>
          <a:xfrm>
            <a:off x="1805211" y="277922"/>
            <a:ext cx="9217024" cy="68634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200" b="1" u="sng" dirty="0">
                <a:solidFill>
                  <a:srgbClr val="7030A0"/>
                </a:solidFill>
                <a:latin typeface="Comic Sans MS" panose="030F0702030302020204" pitchFamily="66" charset="0"/>
                <a:ea typeface="Noto Sans CJK SC Regular"/>
                <a:cs typeface="FreeSans"/>
              </a:rPr>
              <a:t>Task Two: Tattoos and Sepsis </a:t>
            </a:r>
            <a:r>
              <a:rPr lang="en-US" sz="2200" b="1" dirty="0">
                <a:latin typeface="Comic Sans MS" panose="030F0702030302020204" pitchFamily="66" charset="0"/>
                <a:ea typeface="Noto Sans CJK SC Regular"/>
                <a:cs typeface="FreeSans"/>
              </a:rPr>
              <a:t>– watch and complete your choice of challenges on your worksheet.</a:t>
            </a: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r>
              <a:rPr lang="en-US" sz="2200" b="1" dirty="0">
                <a:latin typeface="Comic Sans MS" panose="030F0702030302020204" pitchFamily="66" charset="0"/>
                <a:ea typeface="Noto Sans CJK SC Regular"/>
                <a:cs typeface="FreeSans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2200" dirty="0">
                <a:latin typeface="Liberation Serif"/>
                <a:ea typeface="Noto Sans CJK SC Regular"/>
                <a:cs typeface="FreeSans"/>
                <a:hlinkClick r:id="rId2"/>
              </a:rPr>
              <a:t>https://www.youtube.com/watch?v=ysD4ywaOHuo</a:t>
            </a: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r>
              <a:rPr lang="en-GB" sz="2200" dirty="0">
                <a:latin typeface="Liberation Serif"/>
                <a:ea typeface="Noto Sans CJK SC Regular"/>
                <a:cs typeface="FreeSans"/>
                <a:hlinkClick r:id="rId3"/>
              </a:rPr>
              <a:t>https://www.youtube.com/watch?v=6NdLnHbLZMU</a:t>
            </a: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r>
              <a:rPr lang="en-US" sz="2200" b="1" dirty="0">
                <a:solidFill>
                  <a:srgbClr val="FF0000"/>
                </a:solidFill>
                <a:latin typeface="Comic Sans MS" panose="030F0702030302020204" pitchFamily="66" charset="0"/>
                <a:ea typeface="Noto Sans CJK SC Regular"/>
                <a:cs typeface="FreeSans"/>
              </a:rPr>
              <a:t>Challenging:</a:t>
            </a: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What happened to the girl’s foot?</a:t>
            </a: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What happened when she went to hospital?</a:t>
            </a: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What causes sepsis?</a:t>
            </a: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What can happen if you develop sepsis?</a:t>
            </a:r>
          </a:p>
          <a:p>
            <a:pPr>
              <a:spcAft>
                <a:spcPts val="0"/>
              </a:spcAft>
            </a:pPr>
            <a:r>
              <a:rPr lang="en-US" sz="2200" b="1" dirty="0">
                <a:solidFill>
                  <a:srgbClr val="C45911"/>
                </a:solidFill>
                <a:latin typeface="Comic Sans MS" panose="030F0702030302020204" pitchFamily="66" charset="0"/>
                <a:ea typeface="Noto Sans CJK SC Regular"/>
                <a:cs typeface="FreeSans"/>
              </a:rPr>
              <a:t>More Challenging:</a:t>
            </a: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How could this  situation have been avoided?</a:t>
            </a: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Explain what the girl believes should happen in the tattoo industry.</a:t>
            </a: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What are the symptoms of sepsis?</a:t>
            </a:r>
          </a:p>
          <a:p>
            <a:pPr>
              <a:spcAft>
                <a:spcPts val="0"/>
              </a:spcAft>
            </a:pPr>
            <a:r>
              <a:rPr lang="en-US" sz="2200" b="1" dirty="0">
                <a:solidFill>
                  <a:srgbClr val="00B050"/>
                </a:solidFill>
                <a:latin typeface="Comic Sans MS" panose="030F0702030302020204" pitchFamily="66" charset="0"/>
                <a:ea typeface="Noto Sans CJK SC Regular"/>
                <a:cs typeface="FreeSans"/>
              </a:rPr>
              <a:t>Mega Challenging:</a:t>
            </a: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What happens to the immune system when these infections occur?</a:t>
            </a: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Why does this make it hard for the blood to carry oxygen?</a:t>
            </a:r>
          </a:p>
          <a:p>
            <a:pPr>
              <a:spcAft>
                <a:spcPts val="0"/>
              </a:spcAft>
            </a:pPr>
            <a:r>
              <a:rPr lang="en-US" sz="2200" dirty="0">
                <a:latin typeface="Comic Sans MS" panose="030F0702030302020204" pitchFamily="66" charset="0"/>
                <a:ea typeface="Noto Sans CJK SC Regular"/>
                <a:cs typeface="FreeSans"/>
              </a:rPr>
              <a:t>‘Tattooing needs to be recognized as an art-form.’ Why does this girl think that would help the situation?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EFC1D2-AEF9-48AD-A28D-B5618AAFD9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6877" y="1055788"/>
            <a:ext cx="2619375" cy="17430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DCF617E-34D5-4525-BC78-A10D3B7A2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1135" y="2352592"/>
            <a:ext cx="1863108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0836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6389BCB-2C55-45EA-A1C5-F8971198CED3}"/>
              </a:ext>
            </a:extLst>
          </p:cNvPr>
          <p:cNvSpPr/>
          <p:nvPr/>
        </p:nvSpPr>
        <p:spPr>
          <a:xfrm>
            <a:off x="365051" y="277922"/>
            <a:ext cx="12313368" cy="68634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200" b="1" u="sng" dirty="0">
                <a:solidFill>
                  <a:srgbClr val="7030A0"/>
                </a:solidFill>
                <a:latin typeface="Comic Sans MS" panose="030F0702030302020204" pitchFamily="66" charset="0"/>
                <a:ea typeface="Noto Sans CJK SC Regular"/>
                <a:cs typeface="FreeSans"/>
              </a:rPr>
              <a:t>Task Two: Tattoos and Sepsis </a:t>
            </a:r>
            <a:r>
              <a:rPr lang="en-US" sz="2200" b="1" dirty="0">
                <a:latin typeface="Comic Sans MS" panose="030F0702030302020204" pitchFamily="66" charset="0"/>
                <a:ea typeface="Noto Sans CJK SC Regular"/>
                <a:cs typeface="FreeSans"/>
              </a:rPr>
              <a:t>– watch and complete your choice of challenges on your worksheet.</a:t>
            </a: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r>
              <a:rPr lang="en-US" sz="2200" b="1" dirty="0">
                <a:latin typeface="Comic Sans MS" panose="030F0702030302020204" pitchFamily="66" charset="0"/>
                <a:ea typeface="Noto Sans CJK SC Regular"/>
                <a:cs typeface="FreeSans"/>
              </a:rPr>
              <a:t> </a:t>
            </a:r>
          </a:p>
          <a:p>
            <a:pPr>
              <a:spcAft>
                <a:spcPts val="0"/>
              </a:spcAft>
            </a:pPr>
            <a:r>
              <a:rPr lang="en-GB" sz="2200" dirty="0">
                <a:latin typeface="Liberation Serif"/>
                <a:ea typeface="Noto Sans CJK SC Regular"/>
                <a:cs typeface="FreeSans"/>
                <a:hlinkClick r:id="rId2"/>
              </a:rPr>
              <a:t>https://www.youtube.com/watch?v=ysD4ywaOHuo</a:t>
            </a: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r>
              <a:rPr lang="en-GB" sz="2200" dirty="0">
                <a:latin typeface="Liberation Serif"/>
                <a:ea typeface="Noto Sans CJK SC Regular"/>
                <a:cs typeface="FreeSans"/>
                <a:hlinkClick r:id="rId3"/>
              </a:rPr>
              <a:t>https://www.youtube.com/watch?v=6NdLnHbLZMU</a:t>
            </a: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GB" sz="2200" dirty="0">
              <a:latin typeface="Liberation Serif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r>
              <a:rPr lang="en-US" sz="2200" dirty="0" smtClean="0">
                <a:latin typeface="Comic Sans MS" panose="030F0702030302020204" pitchFamily="66" charset="0"/>
                <a:ea typeface="Noto Sans CJK SC Regular"/>
                <a:cs typeface="FreeSans"/>
              </a:rPr>
              <a:t>Answers here:</a:t>
            </a:r>
          </a:p>
          <a:p>
            <a:pPr>
              <a:spcAft>
                <a:spcPts val="0"/>
              </a:spcAft>
            </a:pPr>
            <a:endParaRPr lang="en-US" sz="2200" dirty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 smtClean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 smtClean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 smtClean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 smtClean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 smtClean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 smtClean="0">
              <a:latin typeface="Comic Sans MS" panose="030F0702030302020204" pitchFamily="66" charset="0"/>
              <a:ea typeface="Noto Sans CJK SC Regular"/>
              <a:cs typeface="FreeSans"/>
            </a:endParaRPr>
          </a:p>
          <a:p>
            <a:pPr>
              <a:spcAft>
                <a:spcPts val="0"/>
              </a:spcAft>
            </a:pPr>
            <a:endParaRPr lang="en-US" sz="2200" dirty="0">
              <a:latin typeface="Comic Sans MS" panose="030F0702030302020204" pitchFamily="66" charset="0"/>
              <a:ea typeface="Noto Sans CJK SC Regular"/>
              <a:cs typeface="Free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EFC1D2-AEF9-48AD-A28D-B5618AAFD9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6877" y="1055788"/>
            <a:ext cx="2619375" cy="17430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DCF617E-34D5-4525-BC78-A10D3B7A2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1135" y="2352592"/>
            <a:ext cx="1863108" cy="1224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001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C01B4DFB-CA98-4AE6-8BB6-5B354FC333EB}"/>
              </a:ext>
            </a:extLst>
          </p:cNvPr>
          <p:cNvSpPr txBox="1"/>
          <p:nvPr/>
        </p:nvSpPr>
        <p:spPr>
          <a:xfrm>
            <a:off x="149027" y="2196833"/>
            <a:ext cx="6408712" cy="181588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latin typeface="Comic Sans MS" panose="030F0702030302020204" pitchFamily="66" charset="0"/>
              </a:rPr>
              <a:t>Challenge: </a:t>
            </a:r>
            <a:r>
              <a:rPr lang="en-GB" sz="1600" dirty="0">
                <a:latin typeface="Comic Sans MS" panose="030F0702030302020204" pitchFamily="66" charset="0"/>
              </a:rPr>
              <a:t>Using what you’ve learned today, construct a two paragraph reply to </a:t>
            </a:r>
            <a:r>
              <a:rPr lang="en-GB" sz="1600" dirty="0" smtClean="0">
                <a:latin typeface="Comic Sans MS" panose="030F0702030302020204" pitchFamily="66" charset="0"/>
              </a:rPr>
              <a:t>Molly.</a:t>
            </a:r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b="1" dirty="0">
                <a:solidFill>
                  <a:srgbClr val="FF6600"/>
                </a:solidFill>
                <a:latin typeface="Comic Sans MS" panose="030F0702030302020204" pitchFamily="66" charset="0"/>
              </a:rPr>
              <a:t>More challenging: </a:t>
            </a:r>
            <a:r>
              <a:rPr lang="en-GB" sz="1600" dirty="0">
                <a:latin typeface="Comic Sans MS" panose="030F0702030302020204" pitchFamily="66" charset="0"/>
              </a:rPr>
              <a:t>Reply in detail, describing two long and two short term consequences.</a:t>
            </a:r>
          </a:p>
          <a:p>
            <a:r>
              <a:rPr lang="en-GB" sz="1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Mega challenge: </a:t>
            </a:r>
            <a:r>
              <a:rPr lang="en-GB" sz="1600" dirty="0">
                <a:latin typeface="Comic Sans MS" panose="030F0702030302020204" pitchFamily="66" charset="0"/>
              </a:rPr>
              <a:t>Using all today’s key terminology, evaluate the level of risk associated with </a:t>
            </a:r>
            <a:r>
              <a:rPr lang="en-GB" sz="1600" dirty="0" smtClean="0">
                <a:latin typeface="Comic Sans MS" panose="030F0702030302020204" pitchFamily="66" charset="0"/>
              </a:rPr>
              <a:t>Molly’s </a:t>
            </a:r>
            <a:r>
              <a:rPr lang="en-GB" sz="1600" dirty="0">
                <a:latin typeface="Comic Sans MS" panose="030F0702030302020204" pitchFamily="66" charset="0"/>
              </a:rPr>
              <a:t>tattoo, focusing both the long and short term.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10D73-92D9-4EE9-B5F7-7078F942BCDA}"/>
              </a:ext>
            </a:extLst>
          </p:cNvPr>
          <p:cNvSpPr txBox="1"/>
          <p:nvPr/>
        </p:nvSpPr>
        <p:spPr>
          <a:xfrm>
            <a:off x="149027" y="815664"/>
            <a:ext cx="6336705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Let’s return to </a:t>
            </a:r>
            <a:r>
              <a:rPr lang="en-GB" sz="24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Molly.</a:t>
            </a:r>
            <a:endParaRPr lang="en-GB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Her appointment’s tomorrow.</a:t>
            </a:r>
          </a:p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She’s just sent you a message;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3B6F97B-B381-4523-82C2-873F1A89AF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8999"/>
          <a:stretch/>
        </p:blipFill>
        <p:spPr>
          <a:xfrm>
            <a:off x="6917779" y="383140"/>
            <a:ext cx="3860648" cy="27109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B9D75F4-984E-47A0-804B-67FDF80245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10626" y="3333260"/>
            <a:ext cx="2468779" cy="186616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237005-F351-45A4-BA9D-F89DAE5516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3766" y="2961467"/>
            <a:ext cx="2468779" cy="2481248"/>
          </a:xfrm>
          <a:prstGeom prst="rect">
            <a:avLst/>
          </a:prstGeom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BBF855E1-794C-4521-A477-E70C088A3CDD}"/>
              </a:ext>
            </a:extLst>
          </p:cNvPr>
          <p:cNvSpPr/>
          <p:nvPr/>
        </p:nvSpPr>
        <p:spPr>
          <a:xfrm>
            <a:off x="6197699" y="1019850"/>
            <a:ext cx="849447" cy="395978"/>
          </a:xfrm>
          <a:prstGeom prst="rightArrow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kern="0">
              <a:solidFill>
                <a:prstClr val="white"/>
              </a:solidFill>
              <a:latin typeface="Calibri" panose="020F0502020204030204"/>
              <a:cs typeface="+mn-c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3F15AFE-8F8B-4054-B22E-D129C856E512}"/>
              </a:ext>
            </a:extLst>
          </p:cNvPr>
          <p:cNvSpPr txBox="1"/>
          <p:nvPr/>
        </p:nvSpPr>
        <p:spPr>
          <a:xfrm>
            <a:off x="1874215" y="113813"/>
            <a:ext cx="1659189" cy="538654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Plenary: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31D6589-B3BC-4A6F-BC8C-F080AF902A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7146" y="5274267"/>
            <a:ext cx="5663642" cy="18661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9027" y="4512171"/>
            <a:ext cx="6336705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Answer here: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3349</TotalTime>
  <Words>1784</Words>
  <Application>Microsoft Office PowerPoint</Application>
  <PresentationFormat>Custom</PresentationFormat>
  <Paragraphs>146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Comic Sans MS</vt:lpstr>
      <vt:lpstr>Noto Sans CJK SC Regular</vt:lpstr>
      <vt:lpstr>FreeSans</vt:lpstr>
      <vt:lpstr>Arial</vt:lpstr>
      <vt:lpstr>Calibri</vt:lpstr>
      <vt:lpstr>Liberation Serif</vt:lpstr>
      <vt:lpstr>Default Design</vt:lpstr>
      <vt:lpstr>Keeping Safe: Tattoos and Piercing</vt:lpstr>
      <vt:lpstr>PowerPoint Presentation</vt:lpstr>
      <vt:lpstr>PowerPoint Presentation</vt:lpstr>
      <vt:lpstr>PowerPoint Presentation</vt:lpstr>
      <vt:lpstr> Tattoos and Body Piercings  </vt:lpstr>
      <vt:lpstr> Tattoos and Body Piercings  </vt:lpstr>
      <vt:lpstr> Tattoos and Body Piercings  </vt:lpstr>
      <vt:lpstr> Tattoos and Body Piercings  </vt:lpstr>
      <vt:lpstr>PowerPoint Presentation</vt:lpstr>
      <vt:lpstr>PowerPoint Presentation</vt:lpstr>
      <vt:lpstr>PowerPoint Presentation</vt:lpstr>
    </vt:vector>
  </TitlesOfParts>
  <Company>Merck &amp; Co.,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Emily Cotterill</dc:creator>
  <cp:keywords>pshe resources</cp:keywords>
  <cp:lastModifiedBy>Clare Robinson</cp:lastModifiedBy>
  <cp:revision>348</cp:revision>
  <dcterms:created xsi:type="dcterms:W3CDTF">2012-06-25T08:27:51Z</dcterms:created>
  <dcterms:modified xsi:type="dcterms:W3CDTF">2020-06-17T13:06:06Z</dcterms:modified>
</cp:coreProperties>
</file>