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98" r:id="rId2"/>
    <p:sldId id="293" r:id="rId3"/>
    <p:sldId id="296" r:id="rId4"/>
    <p:sldId id="297" r:id="rId5"/>
    <p:sldId id="284" r:id="rId6"/>
    <p:sldId id="290" r:id="rId7"/>
    <p:sldId id="295" r:id="rId8"/>
    <p:sldId id="294" r:id="rId9"/>
    <p:sldId id="291" r:id="rId10"/>
    <p:sldId id="292" r:id="rId11"/>
    <p:sldId id="275" r:id="rId12"/>
  </p:sldIdLst>
  <p:sldSz cx="6858000" cy="9144000" type="screen4x3"/>
  <p:notesSz cx="6797675" cy="9926638"/>
  <p:defaultTextStyle>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2316" y="9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fontAlgn="auto">
              <a:spcBef>
                <a:spcPts val="0"/>
              </a:spcBef>
              <a:spcAft>
                <a:spcPts val="0"/>
              </a:spcAft>
              <a:defRPr sz="1200" smtClean="0">
                <a:latin typeface="+mn-lt"/>
                <a:cs typeface="+mn-cs"/>
              </a:defRPr>
            </a:lvl1pPr>
          </a:lstStyle>
          <a:p>
            <a:pPr>
              <a:defRPr/>
            </a:pPr>
            <a:r>
              <a:rPr lang="en-GB"/>
              <a:t>Date ...........................................</a:t>
            </a:r>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2FE1B85-3009-4E83-B616-80BC68FBCE24}" type="datetimeFigureOut">
              <a:rPr lang="en-GB"/>
              <a:pPr>
                <a:defRPr/>
              </a:pPr>
              <a:t>08/02/2021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fontAlgn="auto">
              <a:spcBef>
                <a:spcPts val="0"/>
              </a:spcBef>
              <a:spcAft>
                <a:spcPts val="0"/>
              </a:spcAft>
              <a:defRPr sz="1200" smtClean="0">
                <a:latin typeface="+mn-lt"/>
                <a:cs typeface="+mn-cs"/>
              </a:defRPr>
            </a:lvl1pPr>
          </a:lstStyle>
          <a:p>
            <a:pPr>
              <a:defRPr/>
            </a:pPr>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6F645F4E-914C-44D1-B0FD-E9E649F133BE}" type="slidenum">
              <a:rPr lang="en-GB"/>
              <a:pPr>
                <a:defRPr/>
              </a:pPr>
              <a:t>‹#›</a:t>
            </a:fld>
            <a:endParaRPr lang="en-GB"/>
          </a:p>
        </p:txBody>
      </p:sp>
    </p:spTree>
    <p:extLst>
      <p:ext uri="{BB962C8B-B14F-4D97-AF65-F5344CB8AC3E}">
        <p14:creationId xmlns:p14="http://schemas.microsoft.com/office/powerpoint/2010/main" val="3319088206"/>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fontAlgn="auto">
              <a:spcBef>
                <a:spcPts val="0"/>
              </a:spcBef>
              <a:spcAft>
                <a:spcPts val="0"/>
              </a:spcAft>
              <a:defRPr sz="1200" smtClean="0">
                <a:latin typeface="+mn-lt"/>
                <a:cs typeface="+mn-cs"/>
              </a:defRPr>
            </a:lvl1pPr>
          </a:lstStyle>
          <a:p>
            <a:pPr>
              <a:defRPr/>
            </a:pPr>
            <a:r>
              <a:rPr lang="en-GB"/>
              <a:t>Date ...........................................</a:t>
            </a:r>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FDE02B3A-96D3-442F-A8D1-3BAE8F771EB6}" type="datetimeFigureOut">
              <a:rPr lang="en-GB"/>
              <a:pPr>
                <a:defRPr/>
              </a:pPr>
              <a:t>08/02/2021</a:t>
            </a:fld>
            <a:endParaRPr lang="en-GB"/>
          </a:p>
        </p:txBody>
      </p:sp>
      <p:sp>
        <p:nvSpPr>
          <p:cNvPr id="4" name="Slide Image Placeholder 3"/>
          <p:cNvSpPr>
            <a:spLocks noGrp="1" noRot="1" noChangeAspect="1"/>
          </p:cNvSpPr>
          <p:nvPr>
            <p:ph type="sldImg" idx="2"/>
          </p:nvPr>
        </p:nvSpPr>
        <p:spPr>
          <a:xfrm>
            <a:off x="2003425" y="744538"/>
            <a:ext cx="27908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768" y="4715153"/>
            <a:ext cx="5438140" cy="4466987"/>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fontAlgn="auto">
              <a:spcBef>
                <a:spcPts val="0"/>
              </a:spcBef>
              <a:spcAft>
                <a:spcPts val="0"/>
              </a:spcAft>
              <a:defRPr sz="1200" smtClean="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03A2BF6-B86B-4BF2-9695-FA303E828E15}" type="slidenum">
              <a:rPr lang="en-GB"/>
              <a:pPr>
                <a:defRPr/>
              </a:pPr>
              <a:t>‹#›</a:t>
            </a:fld>
            <a:endParaRPr lang="en-GB"/>
          </a:p>
        </p:txBody>
      </p:sp>
    </p:spTree>
    <p:extLst>
      <p:ext uri="{BB962C8B-B14F-4D97-AF65-F5344CB8AC3E}">
        <p14:creationId xmlns:p14="http://schemas.microsoft.com/office/powerpoint/2010/main" val="3550478190"/>
      </p:ext>
    </p:extLst>
  </p:cSld>
  <p:clrMap bg1="lt1" tx1="dk1" bg2="lt2" tx2="dk2" accent1="accent1" accent2="accent2" accent3="accent3" accent4="accent4" accent5="accent5" accent6="accent6" hlink="hlink" folHlink="folHlink"/>
  <p:hf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pPr>
              <a:defRPr/>
            </a:pPr>
            <a:r>
              <a:rPr lang="en-GB"/>
              <a:t>Date ...........................................</a:t>
            </a:r>
          </a:p>
        </p:txBody>
      </p:sp>
      <p:sp>
        <p:nvSpPr>
          <p:cNvPr id="5" name="Slide Number Placeholder 4"/>
          <p:cNvSpPr>
            <a:spLocks noGrp="1"/>
          </p:cNvSpPr>
          <p:nvPr>
            <p:ph type="sldNum" sz="quarter" idx="5"/>
          </p:nvPr>
        </p:nvSpPr>
        <p:spPr/>
        <p:txBody>
          <a:bodyPr/>
          <a:lstStyle/>
          <a:p>
            <a:pPr>
              <a:defRPr/>
            </a:pPr>
            <a:fld id="{B03A2BF6-B86B-4BF2-9695-FA303E828E15}" type="slidenum">
              <a:rPr lang="en-GB" smtClean="0"/>
              <a:pPr>
                <a:defRPr/>
              </a:pPr>
              <a:t>2</a:t>
            </a:fld>
            <a:endParaRPr lang="en-GB"/>
          </a:p>
        </p:txBody>
      </p:sp>
    </p:spTree>
    <p:extLst>
      <p:ext uri="{BB962C8B-B14F-4D97-AF65-F5344CB8AC3E}">
        <p14:creationId xmlns:p14="http://schemas.microsoft.com/office/powerpoint/2010/main" val="82118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4C7C74F8-ABA3-4707-9797-DD408AF9049A}" type="datetimeFigureOut">
              <a:rPr lang="en-GB"/>
              <a:pPr>
                <a:defRPr/>
              </a:pPr>
              <a:t>08/02/2021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3DCB2A5-D8AF-4F9B-B739-85C932281261}" type="slidenum">
              <a:rPr lang="en-GB"/>
              <a:pPr>
                <a:defRPr/>
              </a:pPr>
              <a:t>‹#›</a:t>
            </a:fld>
            <a:endParaRPr lang="en-GB"/>
          </a:p>
        </p:txBody>
      </p:sp>
    </p:spTree>
    <p:extLst>
      <p:ext uri="{BB962C8B-B14F-4D97-AF65-F5344CB8AC3E}">
        <p14:creationId xmlns:p14="http://schemas.microsoft.com/office/powerpoint/2010/main" val="849653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55351613-D65D-47B0-A6B1-16F67B4423D8}" type="datetimeFigureOut">
              <a:rPr lang="en-GB"/>
              <a:pPr>
                <a:defRPr/>
              </a:pPr>
              <a:t>08/02/2021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5DCB53F-7CC1-4399-BC1B-D7224D258D40}" type="slidenum">
              <a:rPr lang="en-GB"/>
              <a:pPr>
                <a:defRPr/>
              </a:pPr>
              <a:t>‹#›</a:t>
            </a:fld>
            <a:endParaRPr lang="en-GB"/>
          </a:p>
        </p:txBody>
      </p:sp>
    </p:spTree>
    <p:extLst>
      <p:ext uri="{BB962C8B-B14F-4D97-AF65-F5344CB8AC3E}">
        <p14:creationId xmlns:p14="http://schemas.microsoft.com/office/powerpoint/2010/main" val="468692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BCD4FF2D-9FB7-4852-B1B7-CEA8B01CE274}" type="datetimeFigureOut">
              <a:rPr lang="en-GB"/>
              <a:pPr>
                <a:defRPr/>
              </a:pPr>
              <a:t>08/02/2021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8BF70A0-1901-4179-A283-E4125C13FE8A}" type="slidenum">
              <a:rPr lang="en-GB"/>
              <a:pPr>
                <a:defRPr/>
              </a:pPr>
              <a:t>‹#›</a:t>
            </a:fld>
            <a:endParaRPr lang="en-GB"/>
          </a:p>
        </p:txBody>
      </p:sp>
    </p:spTree>
    <p:extLst>
      <p:ext uri="{BB962C8B-B14F-4D97-AF65-F5344CB8AC3E}">
        <p14:creationId xmlns:p14="http://schemas.microsoft.com/office/powerpoint/2010/main" val="731377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DCE54FC-4FC7-4556-8FE7-B56A25AA2A30}" type="datetimeFigureOut">
              <a:rPr lang="en-GB"/>
              <a:pPr>
                <a:defRPr/>
              </a:pPr>
              <a:t>08/02/2021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1FDE50D-E140-4B51-B02C-FAF405A9D98C}" type="slidenum">
              <a:rPr lang="en-GB"/>
              <a:pPr>
                <a:defRPr/>
              </a:pPr>
              <a:t>‹#›</a:t>
            </a:fld>
            <a:endParaRPr lang="en-GB"/>
          </a:p>
        </p:txBody>
      </p:sp>
    </p:spTree>
    <p:extLst>
      <p:ext uri="{BB962C8B-B14F-4D97-AF65-F5344CB8AC3E}">
        <p14:creationId xmlns:p14="http://schemas.microsoft.com/office/powerpoint/2010/main" val="5166092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3F43BD2-CC5E-4A02-9D60-62A0665D623A}" type="datetimeFigureOut">
              <a:rPr lang="en-GB"/>
              <a:pPr>
                <a:defRPr/>
              </a:pPr>
              <a:t>08/02/2021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776FAF63-630C-4022-BE28-2C0C8A4D1492}" type="slidenum">
              <a:rPr lang="en-GB"/>
              <a:pPr>
                <a:defRPr/>
              </a:pPr>
              <a:t>‹#›</a:t>
            </a:fld>
            <a:endParaRPr lang="en-GB"/>
          </a:p>
        </p:txBody>
      </p:sp>
    </p:spTree>
    <p:extLst>
      <p:ext uri="{BB962C8B-B14F-4D97-AF65-F5344CB8AC3E}">
        <p14:creationId xmlns:p14="http://schemas.microsoft.com/office/powerpoint/2010/main" val="3075592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0E26660B-1110-4796-B927-1C2D9808AB87}" type="datetimeFigureOut">
              <a:rPr lang="en-GB"/>
              <a:pPr>
                <a:defRPr/>
              </a:pPr>
              <a:t>08/02/2021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7BE7504A-88A3-4887-84CE-38FF2E992847}" type="slidenum">
              <a:rPr lang="en-GB"/>
              <a:pPr>
                <a:defRPr/>
              </a:pPr>
              <a:t>‹#›</a:t>
            </a:fld>
            <a:endParaRPr lang="en-GB"/>
          </a:p>
        </p:txBody>
      </p:sp>
    </p:spTree>
    <p:extLst>
      <p:ext uri="{BB962C8B-B14F-4D97-AF65-F5344CB8AC3E}">
        <p14:creationId xmlns:p14="http://schemas.microsoft.com/office/powerpoint/2010/main" val="1330955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F429ACD-B410-447B-8087-10AD6D90211A}" type="datetimeFigureOut">
              <a:rPr lang="en-GB"/>
              <a:pPr>
                <a:defRPr/>
              </a:pPr>
              <a:t>08/02/2021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4BF823B-B1DF-4780-A8A7-B158C06D7BE6}" type="slidenum">
              <a:rPr lang="en-GB"/>
              <a:pPr>
                <a:defRPr/>
              </a:pPr>
              <a:t>‹#›</a:t>
            </a:fld>
            <a:endParaRPr lang="en-GB"/>
          </a:p>
        </p:txBody>
      </p:sp>
    </p:spTree>
    <p:extLst>
      <p:ext uri="{BB962C8B-B14F-4D97-AF65-F5344CB8AC3E}">
        <p14:creationId xmlns:p14="http://schemas.microsoft.com/office/powerpoint/2010/main" val="4206283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522C255-5231-41DB-8E1E-54D962A4FFB2}" type="datetimeFigureOut">
              <a:rPr lang="en-GB"/>
              <a:pPr>
                <a:defRPr/>
              </a:pPr>
              <a:t>08/02/2021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A84C29B2-4F89-4DB5-8A43-83D2F94F40EB}" type="slidenum">
              <a:rPr lang="en-GB"/>
              <a:pPr>
                <a:defRPr/>
              </a:pPr>
              <a:t>‹#›</a:t>
            </a:fld>
            <a:endParaRPr lang="en-GB"/>
          </a:p>
        </p:txBody>
      </p:sp>
    </p:spTree>
    <p:extLst>
      <p:ext uri="{BB962C8B-B14F-4D97-AF65-F5344CB8AC3E}">
        <p14:creationId xmlns:p14="http://schemas.microsoft.com/office/powerpoint/2010/main" val="3452978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FD3AB41-918C-48A6-A38D-B4FB17B22A23}" type="datetimeFigureOut">
              <a:rPr lang="en-GB"/>
              <a:pPr>
                <a:defRPr/>
              </a:pPr>
              <a:t>08/02/2021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866F5CE-C714-4213-88ED-621A7DBF5EF4}" type="slidenum">
              <a:rPr lang="en-GB"/>
              <a:pPr>
                <a:defRPr/>
              </a:pPr>
              <a:t>‹#›</a:t>
            </a:fld>
            <a:endParaRPr lang="en-GB"/>
          </a:p>
        </p:txBody>
      </p:sp>
    </p:spTree>
    <p:extLst>
      <p:ext uri="{BB962C8B-B14F-4D97-AF65-F5344CB8AC3E}">
        <p14:creationId xmlns:p14="http://schemas.microsoft.com/office/powerpoint/2010/main" val="181574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98A7852-3812-449A-8EA0-DA08C97F5F54}" type="datetimeFigureOut">
              <a:rPr lang="en-GB"/>
              <a:pPr>
                <a:defRPr/>
              </a:pPr>
              <a:t>08/02/2021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D7E96F4-8458-4A0D-9FBE-2CCCC2880546}" type="slidenum">
              <a:rPr lang="en-GB"/>
              <a:pPr>
                <a:defRPr/>
              </a:pPr>
              <a:t>‹#›</a:t>
            </a:fld>
            <a:endParaRPr lang="en-GB"/>
          </a:p>
        </p:txBody>
      </p:sp>
    </p:spTree>
    <p:extLst>
      <p:ext uri="{BB962C8B-B14F-4D97-AF65-F5344CB8AC3E}">
        <p14:creationId xmlns:p14="http://schemas.microsoft.com/office/powerpoint/2010/main" val="3849532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F2C1846E-F9D2-4647-B02D-0714BBEF3355}" type="datetimeFigureOut">
              <a:rPr lang="en-GB"/>
              <a:pPr>
                <a:defRPr/>
              </a:pPr>
              <a:t>08/02/2021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CE21B3A-2CB7-4B58-A84F-A6E385B4B275}" type="slidenum">
              <a:rPr lang="en-GB"/>
              <a:pPr>
                <a:defRPr/>
              </a:pPr>
              <a:t>‹#›</a:t>
            </a:fld>
            <a:endParaRPr lang="en-GB"/>
          </a:p>
        </p:txBody>
      </p:sp>
    </p:spTree>
    <p:extLst>
      <p:ext uri="{BB962C8B-B14F-4D97-AF65-F5344CB8AC3E}">
        <p14:creationId xmlns:p14="http://schemas.microsoft.com/office/powerpoint/2010/main" val="4004346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42900" y="366713"/>
            <a:ext cx="6172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342900" y="2133600"/>
            <a:ext cx="6172200" cy="603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342900" y="8475663"/>
            <a:ext cx="1600200" cy="48577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8EBEB51-3425-4DE7-9BC4-7F76A4585F64}" type="datetimeFigureOut">
              <a:rPr lang="en-GB"/>
              <a:pPr>
                <a:defRPr/>
              </a:pPr>
              <a:t>08/02/2021</a:t>
            </a:fld>
            <a:endParaRPr lang="en-GB"/>
          </a:p>
        </p:txBody>
      </p:sp>
      <p:sp>
        <p:nvSpPr>
          <p:cNvPr id="5" name="Footer Placeholder 4"/>
          <p:cNvSpPr>
            <a:spLocks noGrp="1"/>
          </p:cNvSpPr>
          <p:nvPr>
            <p:ph type="ftr" sz="quarter" idx="3"/>
          </p:nvPr>
        </p:nvSpPr>
        <p:spPr>
          <a:xfrm>
            <a:off x="2343150" y="8475663"/>
            <a:ext cx="2171700" cy="48577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4914900" y="8475663"/>
            <a:ext cx="1600200" cy="48577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3141633-4B91-4E1A-A517-7B5C2AD3275C}"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uk/bitesize/guides/zqskv9q/revision/1"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4DABB19-A874-4597-9347-711F3A88AE4D}"/>
              </a:ext>
            </a:extLst>
          </p:cNvPr>
          <p:cNvPicPr>
            <a:picLocks noChangeAspect="1"/>
          </p:cNvPicPr>
          <p:nvPr/>
        </p:nvPicPr>
        <p:blipFill>
          <a:blip r:embed="rId2"/>
          <a:stretch>
            <a:fillRect/>
          </a:stretch>
        </p:blipFill>
        <p:spPr>
          <a:xfrm>
            <a:off x="2524252" y="5151790"/>
            <a:ext cx="4338312" cy="3369493"/>
          </a:xfrm>
          <a:prstGeom prst="rect">
            <a:avLst/>
          </a:prstGeom>
        </p:spPr>
      </p:pic>
      <p:sp>
        <p:nvSpPr>
          <p:cNvPr id="4" name="TextBox 3">
            <a:extLst>
              <a:ext uri="{FF2B5EF4-FFF2-40B4-BE49-F238E27FC236}">
                <a16:creationId xmlns:a16="http://schemas.microsoft.com/office/drawing/2014/main" id="{8337F3DF-68D7-4457-B746-2A97E96F2640}"/>
              </a:ext>
            </a:extLst>
          </p:cNvPr>
          <p:cNvSpPr txBox="1"/>
          <p:nvPr/>
        </p:nvSpPr>
        <p:spPr>
          <a:xfrm>
            <a:off x="26792" y="5777369"/>
            <a:ext cx="2464124" cy="2862322"/>
          </a:xfrm>
          <a:prstGeom prst="rect">
            <a:avLst/>
          </a:prstGeom>
          <a:noFill/>
        </p:spPr>
        <p:txBody>
          <a:bodyPr wrap="square" rtlCol="0">
            <a:spAutoFit/>
          </a:bodyPr>
          <a:lstStyle/>
          <a:p>
            <a:pPr marL="285750" indent="-285750">
              <a:buFont typeface="Arial" panose="020B0604020202020204" pitchFamily="34" charset="0"/>
              <a:buChar char="•"/>
            </a:pPr>
            <a:r>
              <a:rPr lang="en-GB" dirty="0"/>
              <a:t>What energy type do plants use from the sun?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What energy transfers occur in a human?</a:t>
            </a:r>
          </a:p>
        </p:txBody>
      </p:sp>
      <p:sp>
        <p:nvSpPr>
          <p:cNvPr id="5" name="TextBox 4">
            <a:extLst>
              <a:ext uri="{FF2B5EF4-FFF2-40B4-BE49-F238E27FC236}">
                <a16:creationId xmlns:a16="http://schemas.microsoft.com/office/drawing/2014/main" id="{258C10F8-93B6-4BEC-A94F-56E20F91B3B2}"/>
              </a:ext>
            </a:extLst>
          </p:cNvPr>
          <p:cNvSpPr txBox="1"/>
          <p:nvPr/>
        </p:nvSpPr>
        <p:spPr>
          <a:xfrm>
            <a:off x="263769" y="838488"/>
            <a:ext cx="6207369" cy="1200329"/>
          </a:xfrm>
          <a:prstGeom prst="rect">
            <a:avLst/>
          </a:prstGeom>
          <a:solidFill>
            <a:srgbClr val="FFFF00"/>
          </a:solidFill>
        </p:spPr>
        <p:txBody>
          <a:bodyPr wrap="square" rtlCol="0">
            <a:spAutoFit/>
          </a:bodyPr>
          <a:lstStyle/>
          <a:p>
            <a:r>
              <a:rPr lang="en-GB" b="1" dirty="0"/>
              <a:t>If you prefer to work online please visit SENECA learning and sign up using the class code:  ow0q7tt10a</a:t>
            </a:r>
          </a:p>
          <a:p>
            <a:r>
              <a:rPr lang="en-GB" b="1" dirty="0"/>
              <a:t>If you want help with the topic please email me or go to:</a:t>
            </a:r>
          </a:p>
          <a:p>
            <a:r>
              <a:rPr lang="en-GB" b="1" dirty="0">
                <a:hlinkClick r:id="rId3"/>
              </a:rPr>
              <a:t>https://www.bbc.co.uk/bitesize/guides/zqskv9q/revision/1</a:t>
            </a:r>
            <a:endParaRPr lang="en-GB" b="1" dirty="0"/>
          </a:p>
        </p:txBody>
      </p:sp>
      <p:sp>
        <p:nvSpPr>
          <p:cNvPr id="6" name="Rectangle 5">
            <a:extLst>
              <a:ext uri="{FF2B5EF4-FFF2-40B4-BE49-F238E27FC236}">
                <a16:creationId xmlns:a16="http://schemas.microsoft.com/office/drawing/2014/main" id="{09A1339B-08F2-4648-8AA1-9F777BCCC341}"/>
              </a:ext>
            </a:extLst>
          </p:cNvPr>
          <p:cNvSpPr/>
          <p:nvPr/>
        </p:nvSpPr>
        <p:spPr>
          <a:xfrm>
            <a:off x="960500" y="228804"/>
            <a:ext cx="4813911" cy="767084"/>
          </a:xfrm>
          <a:prstGeom prst="rect">
            <a:avLst/>
          </a:prstGeom>
          <a:noFill/>
        </p:spPr>
        <p:txBody>
          <a:bodyPr wrap="none" lIns="84406" tIns="42203" rIns="84406" bIns="42203">
            <a:spAutoFit/>
          </a:bodyPr>
          <a:lstStyle/>
          <a:p>
            <a:pPr algn="ctr"/>
            <a:r>
              <a:rPr lang="en-US" sz="443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Ecosystems</a:t>
            </a:r>
          </a:p>
        </p:txBody>
      </p:sp>
      <p:sp>
        <p:nvSpPr>
          <p:cNvPr id="7" name="TextBox 6">
            <a:extLst>
              <a:ext uri="{FF2B5EF4-FFF2-40B4-BE49-F238E27FC236}">
                <a16:creationId xmlns:a16="http://schemas.microsoft.com/office/drawing/2014/main" id="{7935035B-8311-40F6-B8A6-20AA8FF3899C}"/>
              </a:ext>
            </a:extLst>
          </p:cNvPr>
          <p:cNvSpPr txBox="1"/>
          <p:nvPr/>
        </p:nvSpPr>
        <p:spPr>
          <a:xfrm>
            <a:off x="4626500" y="6657"/>
            <a:ext cx="2204708" cy="369332"/>
          </a:xfrm>
          <a:prstGeom prst="rect">
            <a:avLst/>
          </a:prstGeom>
          <a:noFill/>
        </p:spPr>
        <p:txBody>
          <a:bodyPr wrap="square" rtlCol="0">
            <a:spAutoFit/>
          </a:bodyPr>
          <a:lstStyle/>
          <a:p>
            <a:r>
              <a:rPr lang="en-GB" dirty="0"/>
              <a:t>Name___________</a:t>
            </a:r>
          </a:p>
        </p:txBody>
      </p:sp>
      <p:pic>
        <p:nvPicPr>
          <p:cNvPr id="9" name="Picture 8">
            <a:extLst>
              <a:ext uri="{FF2B5EF4-FFF2-40B4-BE49-F238E27FC236}">
                <a16:creationId xmlns:a16="http://schemas.microsoft.com/office/drawing/2014/main" id="{88D55AA0-48B8-4BDD-86B9-11ECD838F4B9}"/>
              </a:ext>
            </a:extLst>
          </p:cNvPr>
          <p:cNvPicPr>
            <a:picLocks noChangeAspect="1"/>
          </p:cNvPicPr>
          <p:nvPr/>
        </p:nvPicPr>
        <p:blipFill>
          <a:blip r:embed="rId4"/>
          <a:stretch>
            <a:fillRect/>
          </a:stretch>
        </p:blipFill>
        <p:spPr>
          <a:xfrm>
            <a:off x="4553013" y="2123801"/>
            <a:ext cx="2084541" cy="1441938"/>
          </a:xfrm>
          <a:prstGeom prst="rect">
            <a:avLst/>
          </a:prstGeom>
        </p:spPr>
      </p:pic>
      <p:sp>
        <p:nvSpPr>
          <p:cNvPr id="10" name="Rectangle 9">
            <a:extLst>
              <a:ext uri="{FF2B5EF4-FFF2-40B4-BE49-F238E27FC236}">
                <a16:creationId xmlns:a16="http://schemas.microsoft.com/office/drawing/2014/main" id="{5614723C-1686-4824-8C3B-EB81F0B3AC3B}"/>
              </a:ext>
            </a:extLst>
          </p:cNvPr>
          <p:cNvSpPr/>
          <p:nvPr/>
        </p:nvSpPr>
        <p:spPr>
          <a:xfrm>
            <a:off x="307016" y="2141470"/>
            <a:ext cx="1732876" cy="852363"/>
          </a:xfrm>
          <a:prstGeom prst="rect">
            <a:avLst/>
          </a:prstGeom>
          <a:noFill/>
        </p:spPr>
        <p:txBody>
          <a:bodyPr wrap="none" lIns="84406" tIns="42203" rIns="84406" bIns="42203">
            <a:spAutoFit/>
          </a:bodyPr>
          <a:lstStyle/>
          <a:p>
            <a:pPr algn="ctr"/>
            <a:r>
              <a:rPr lang="en-GB" sz="4985"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11" name="TextBox 10">
            <a:extLst>
              <a:ext uri="{FF2B5EF4-FFF2-40B4-BE49-F238E27FC236}">
                <a16:creationId xmlns:a16="http://schemas.microsoft.com/office/drawing/2014/main" id="{78B3EC00-56F5-4A0A-B7FC-4479A4CB8356}"/>
              </a:ext>
            </a:extLst>
          </p:cNvPr>
          <p:cNvSpPr txBox="1"/>
          <p:nvPr/>
        </p:nvSpPr>
        <p:spPr>
          <a:xfrm>
            <a:off x="26792" y="3006516"/>
            <a:ext cx="4307177" cy="2862322"/>
          </a:xfrm>
          <a:prstGeom prst="rect">
            <a:avLst/>
          </a:prstGeom>
          <a:noFill/>
        </p:spPr>
        <p:txBody>
          <a:bodyPr wrap="square" rtlCol="0">
            <a:spAutoFit/>
          </a:bodyPr>
          <a:lstStyle/>
          <a:p>
            <a:pPr marL="263776" indent="-263776">
              <a:buFont typeface="Arial" panose="020B0604020202020204" pitchFamily="34" charset="0"/>
              <a:buChar char="•"/>
            </a:pPr>
            <a:r>
              <a:rPr lang="en-GB" dirty="0"/>
              <a:t>What is meant by conduction?</a:t>
            </a:r>
          </a:p>
          <a:p>
            <a:pPr marL="263776" indent="-263776">
              <a:buFont typeface="Arial" panose="020B0604020202020204" pitchFamily="34" charset="0"/>
              <a:buChar char="•"/>
            </a:pPr>
            <a:endParaRPr lang="en-GB" dirty="0"/>
          </a:p>
          <a:p>
            <a:pPr marL="263776" indent="-263776">
              <a:buFont typeface="Arial" panose="020B0604020202020204" pitchFamily="34" charset="0"/>
              <a:buChar char="•"/>
            </a:pPr>
            <a:r>
              <a:rPr lang="en-GB" dirty="0"/>
              <a:t>What is the equation to calculate resistance in a circuit?</a:t>
            </a:r>
          </a:p>
          <a:p>
            <a:pPr marL="263776" indent="-263776">
              <a:buFont typeface="Arial" panose="020B0604020202020204" pitchFamily="34" charset="0"/>
              <a:buChar char="•"/>
            </a:pPr>
            <a:endParaRPr lang="en-GB" dirty="0"/>
          </a:p>
          <a:p>
            <a:pPr marL="263776" indent="-263776">
              <a:buFont typeface="Arial" panose="020B0604020202020204" pitchFamily="34" charset="0"/>
              <a:buChar char="•"/>
            </a:pPr>
            <a:r>
              <a:rPr lang="en-GB" dirty="0"/>
              <a:t>If something is travelling at a constant speed are the forces balanced or unbalanced?</a:t>
            </a:r>
          </a:p>
          <a:p>
            <a:endParaRPr lang="en-GB" dirty="0"/>
          </a:p>
          <a:p>
            <a:endParaRPr lang="en-GB" dirty="0"/>
          </a:p>
        </p:txBody>
      </p:sp>
    </p:spTree>
    <p:extLst>
      <p:ext uri="{BB962C8B-B14F-4D97-AF65-F5344CB8AC3E}">
        <p14:creationId xmlns:p14="http://schemas.microsoft.com/office/powerpoint/2010/main" val="2855411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91959B-B291-4251-A4A8-76FB18A9B737}"/>
              </a:ext>
            </a:extLst>
          </p:cNvPr>
          <p:cNvSpPr>
            <a:spLocks noGrp="1"/>
          </p:cNvSpPr>
          <p:nvPr>
            <p:ph type="title"/>
          </p:nvPr>
        </p:nvSpPr>
        <p:spPr>
          <a:xfrm>
            <a:off x="335395" y="107504"/>
            <a:ext cx="6172200" cy="609599"/>
          </a:xfrm>
        </p:spPr>
        <p:txBody>
          <a:bodyPr/>
          <a:lstStyle/>
          <a:p>
            <a:r>
              <a:rPr lang="en-GB" dirty="0"/>
              <a:t>Food chains</a:t>
            </a:r>
          </a:p>
        </p:txBody>
      </p:sp>
      <p:pic>
        <p:nvPicPr>
          <p:cNvPr id="4" name="Picture 4" descr="http://www.thunderboltkids.co.za/Grade5/01-life-and-living/images/5.20.png">
            <a:extLst>
              <a:ext uri="{FF2B5EF4-FFF2-40B4-BE49-F238E27FC236}">
                <a16:creationId xmlns:a16="http://schemas.microsoft.com/office/drawing/2014/main" id="{C9537555-BBEC-4B51-ADE0-7AD34279BD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113" y="617905"/>
            <a:ext cx="6147691" cy="19365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8C1BA56-C658-49F0-BC3D-772F85CC38C6}"/>
              </a:ext>
            </a:extLst>
          </p:cNvPr>
          <p:cNvSpPr txBox="1"/>
          <p:nvPr/>
        </p:nvSpPr>
        <p:spPr>
          <a:xfrm>
            <a:off x="306905" y="2744307"/>
            <a:ext cx="1049187" cy="369332"/>
          </a:xfrm>
          <a:prstGeom prst="rect">
            <a:avLst/>
          </a:prstGeom>
          <a:solidFill>
            <a:srgbClr val="92D050"/>
          </a:solidFill>
        </p:spPr>
        <p:txBody>
          <a:bodyPr wrap="square" rtlCol="0">
            <a:spAutoFit/>
          </a:bodyPr>
          <a:lstStyle/>
          <a:p>
            <a:r>
              <a:rPr lang="en-GB" dirty="0"/>
              <a:t>producer</a:t>
            </a:r>
          </a:p>
        </p:txBody>
      </p:sp>
      <p:sp>
        <p:nvSpPr>
          <p:cNvPr id="6" name="TextBox 5">
            <a:extLst>
              <a:ext uri="{FF2B5EF4-FFF2-40B4-BE49-F238E27FC236}">
                <a16:creationId xmlns:a16="http://schemas.microsoft.com/office/drawing/2014/main" id="{3B31354E-A6A7-414F-A799-F89D226209E8}"/>
              </a:ext>
            </a:extLst>
          </p:cNvPr>
          <p:cNvSpPr txBox="1"/>
          <p:nvPr/>
        </p:nvSpPr>
        <p:spPr>
          <a:xfrm>
            <a:off x="1772815" y="2654146"/>
            <a:ext cx="1152128" cy="646331"/>
          </a:xfrm>
          <a:prstGeom prst="rect">
            <a:avLst/>
          </a:prstGeom>
          <a:solidFill>
            <a:srgbClr val="FFC000"/>
          </a:solidFill>
        </p:spPr>
        <p:txBody>
          <a:bodyPr wrap="square" rtlCol="0">
            <a:spAutoFit/>
          </a:bodyPr>
          <a:lstStyle/>
          <a:p>
            <a:r>
              <a:rPr lang="en-GB" dirty="0"/>
              <a:t>Primary consumer</a:t>
            </a:r>
          </a:p>
        </p:txBody>
      </p:sp>
      <p:sp>
        <p:nvSpPr>
          <p:cNvPr id="7" name="TextBox 6">
            <a:extLst>
              <a:ext uri="{FF2B5EF4-FFF2-40B4-BE49-F238E27FC236}">
                <a16:creationId xmlns:a16="http://schemas.microsoft.com/office/drawing/2014/main" id="{D3EE6CCF-B78D-4780-AECD-5C2A2DA33668}"/>
              </a:ext>
            </a:extLst>
          </p:cNvPr>
          <p:cNvSpPr txBox="1"/>
          <p:nvPr/>
        </p:nvSpPr>
        <p:spPr>
          <a:xfrm>
            <a:off x="3462958" y="2662957"/>
            <a:ext cx="1262186" cy="646331"/>
          </a:xfrm>
          <a:prstGeom prst="rect">
            <a:avLst/>
          </a:prstGeom>
          <a:solidFill>
            <a:srgbClr val="FFC000"/>
          </a:solidFill>
        </p:spPr>
        <p:txBody>
          <a:bodyPr wrap="square" rtlCol="0">
            <a:spAutoFit/>
          </a:bodyPr>
          <a:lstStyle/>
          <a:p>
            <a:r>
              <a:rPr lang="en-GB" dirty="0"/>
              <a:t>Secondary consumer</a:t>
            </a:r>
          </a:p>
        </p:txBody>
      </p:sp>
      <p:sp>
        <p:nvSpPr>
          <p:cNvPr id="8" name="TextBox 7">
            <a:extLst>
              <a:ext uri="{FF2B5EF4-FFF2-40B4-BE49-F238E27FC236}">
                <a16:creationId xmlns:a16="http://schemas.microsoft.com/office/drawing/2014/main" id="{94399D48-6816-4818-9FC2-BA118CC655AB}"/>
              </a:ext>
            </a:extLst>
          </p:cNvPr>
          <p:cNvSpPr txBox="1"/>
          <p:nvPr/>
        </p:nvSpPr>
        <p:spPr>
          <a:xfrm>
            <a:off x="5252914" y="2662956"/>
            <a:ext cx="1262186" cy="646331"/>
          </a:xfrm>
          <a:prstGeom prst="rect">
            <a:avLst/>
          </a:prstGeom>
          <a:solidFill>
            <a:srgbClr val="FFC000"/>
          </a:solidFill>
        </p:spPr>
        <p:txBody>
          <a:bodyPr wrap="square" rtlCol="0">
            <a:spAutoFit/>
          </a:bodyPr>
          <a:lstStyle/>
          <a:p>
            <a:r>
              <a:rPr lang="en-GB" dirty="0"/>
              <a:t>tertiary consumer</a:t>
            </a:r>
          </a:p>
        </p:txBody>
      </p:sp>
      <p:sp>
        <p:nvSpPr>
          <p:cNvPr id="9" name="TextBox 8">
            <a:extLst>
              <a:ext uri="{FF2B5EF4-FFF2-40B4-BE49-F238E27FC236}">
                <a16:creationId xmlns:a16="http://schemas.microsoft.com/office/drawing/2014/main" id="{17A411B4-8B0A-4F54-ACA5-CAE6605804D5}"/>
              </a:ext>
            </a:extLst>
          </p:cNvPr>
          <p:cNvSpPr txBox="1"/>
          <p:nvPr/>
        </p:nvSpPr>
        <p:spPr>
          <a:xfrm>
            <a:off x="5262651" y="3478870"/>
            <a:ext cx="1298181" cy="646331"/>
          </a:xfrm>
          <a:prstGeom prst="rect">
            <a:avLst/>
          </a:prstGeom>
          <a:solidFill>
            <a:schemeClr val="accent6">
              <a:lumMod val="40000"/>
              <a:lumOff val="60000"/>
            </a:schemeClr>
          </a:solidFill>
        </p:spPr>
        <p:txBody>
          <a:bodyPr wrap="square" rtlCol="0">
            <a:spAutoFit/>
          </a:bodyPr>
          <a:lstStyle/>
          <a:p>
            <a:r>
              <a:rPr lang="en-GB" dirty="0"/>
              <a:t>Top predator</a:t>
            </a:r>
          </a:p>
        </p:txBody>
      </p:sp>
      <p:sp>
        <p:nvSpPr>
          <p:cNvPr id="10" name="TextBox 9">
            <a:extLst>
              <a:ext uri="{FF2B5EF4-FFF2-40B4-BE49-F238E27FC236}">
                <a16:creationId xmlns:a16="http://schemas.microsoft.com/office/drawing/2014/main" id="{F1923952-1DA9-42DD-8BAE-84E9E92436E0}"/>
              </a:ext>
            </a:extLst>
          </p:cNvPr>
          <p:cNvSpPr txBox="1"/>
          <p:nvPr/>
        </p:nvSpPr>
        <p:spPr>
          <a:xfrm>
            <a:off x="3421495" y="3417817"/>
            <a:ext cx="1519673" cy="923330"/>
          </a:xfrm>
          <a:prstGeom prst="rect">
            <a:avLst/>
          </a:prstGeom>
          <a:solidFill>
            <a:schemeClr val="accent6">
              <a:lumMod val="40000"/>
              <a:lumOff val="60000"/>
            </a:schemeClr>
          </a:solidFill>
        </p:spPr>
        <p:txBody>
          <a:bodyPr wrap="square" rtlCol="0">
            <a:spAutoFit/>
          </a:bodyPr>
          <a:lstStyle/>
          <a:p>
            <a:r>
              <a:rPr lang="en-GB" dirty="0"/>
              <a:t>Predator of grasshopper, prey of owl</a:t>
            </a:r>
          </a:p>
        </p:txBody>
      </p:sp>
      <p:sp>
        <p:nvSpPr>
          <p:cNvPr id="11" name="TextBox 10">
            <a:extLst>
              <a:ext uri="{FF2B5EF4-FFF2-40B4-BE49-F238E27FC236}">
                <a16:creationId xmlns:a16="http://schemas.microsoft.com/office/drawing/2014/main" id="{FABE3813-A3D8-4014-80D9-3325165CBD61}"/>
              </a:ext>
            </a:extLst>
          </p:cNvPr>
          <p:cNvSpPr txBox="1"/>
          <p:nvPr/>
        </p:nvSpPr>
        <p:spPr>
          <a:xfrm>
            <a:off x="1589043" y="3400195"/>
            <a:ext cx="1519673" cy="369332"/>
          </a:xfrm>
          <a:prstGeom prst="rect">
            <a:avLst/>
          </a:prstGeom>
          <a:solidFill>
            <a:schemeClr val="accent6">
              <a:lumMod val="40000"/>
              <a:lumOff val="60000"/>
            </a:schemeClr>
          </a:solidFill>
        </p:spPr>
        <p:txBody>
          <a:bodyPr wrap="square" rtlCol="0">
            <a:spAutoFit/>
          </a:bodyPr>
          <a:lstStyle/>
          <a:p>
            <a:r>
              <a:rPr lang="en-GB" dirty="0"/>
              <a:t>prey of mouse</a:t>
            </a:r>
          </a:p>
        </p:txBody>
      </p:sp>
      <p:graphicFrame>
        <p:nvGraphicFramePr>
          <p:cNvPr id="14" name="Table 13">
            <a:extLst>
              <a:ext uri="{FF2B5EF4-FFF2-40B4-BE49-F238E27FC236}">
                <a16:creationId xmlns:a16="http://schemas.microsoft.com/office/drawing/2014/main" id="{F2CE0295-5755-4FA6-A499-3BC01ED22E06}"/>
              </a:ext>
            </a:extLst>
          </p:cNvPr>
          <p:cNvGraphicFramePr>
            <a:graphicFrameLocks noGrp="1"/>
          </p:cNvGraphicFramePr>
          <p:nvPr>
            <p:extLst>
              <p:ext uri="{D42A27DB-BD31-4B8C-83A1-F6EECF244321}">
                <p14:modId xmlns:p14="http://schemas.microsoft.com/office/powerpoint/2010/main" val="4146081831"/>
              </p:ext>
            </p:extLst>
          </p:nvPr>
        </p:nvGraphicFramePr>
        <p:xfrm>
          <a:off x="317383" y="4531875"/>
          <a:ext cx="6476968" cy="4495800"/>
        </p:xfrm>
        <a:graphic>
          <a:graphicData uri="http://schemas.openxmlformats.org/drawingml/2006/table">
            <a:tbl>
              <a:tblPr firstRow="1" bandRow="1">
                <a:tableStyleId>{2D5ABB26-0587-4C30-8999-92F81FD0307C}</a:tableStyleId>
              </a:tblPr>
              <a:tblGrid>
                <a:gridCol w="1796448">
                  <a:extLst>
                    <a:ext uri="{9D8B030D-6E8A-4147-A177-3AD203B41FA5}">
                      <a16:colId xmlns:a16="http://schemas.microsoft.com/office/drawing/2014/main" val="20000"/>
                    </a:ext>
                  </a:extLst>
                </a:gridCol>
                <a:gridCol w="4680520">
                  <a:extLst>
                    <a:ext uri="{9D8B030D-6E8A-4147-A177-3AD203B41FA5}">
                      <a16:colId xmlns:a16="http://schemas.microsoft.com/office/drawing/2014/main" val="20001"/>
                    </a:ext>
                  </a:extLst>
                </a:gridCol>
              </a:tblGrid>
              <a:tr h="370840">
                <a:tc>
                  <a:txBody>
                    <a:bodyPr/>
                    <a:lstStyle/>
                    <a:p>
                      <a:r>
                        <a:rPr lang="en-GB" sz="1600" dirty="0"/>
                        <a:t>Community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A group of organisms which live in an area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1600" dirty="0"/>
                        <a:t>Consumer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An organism which feeds on another organism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1600" dirty="0"/>
                        <a:t>Ecosystem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The living (biotic) and non-living (abiotic) things in an area (animals, plants, rocks, 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sz="1600" dirty="0"/>
                        <a:t>Environment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The non-living factors in an area such as the 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840">
                <a:tc>
                  <a:txBody>
                    <a:bodyPr/>
                    <a:lstStyle/>
                    <a:p>
                      <a:r>
                        <a:rPr lang="en-GB" sz="1600" dirty="0"/>
                        <a:t>Habitat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The place where organisms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840">
                <a:tc>
                  <a:txBody>
                    <a:bodyPr/>
                    <a:lstStyle/>
                    <a:p>
                      <a:r>
                        <a:rPr lang="en-GB" sz="1600" dirty="0"/>
                        <a:t>Organism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A living</a:t>
                      </a:r>
                      <a:r>
                        <a:rPr lang="en-GB" sz="1600" baseline="0" dirty="0"/>
                        <a:t> thing such as a plant or animal</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70840">
                <a:tc>
                  <a:txBody>
                    <a:bodyPr/>
                    <a:lstStyle/>
                    <a:p>
                      <a:r>
                        <a:rPr lang="en-GB" sz="1600" dirty="0"/>
                        <a:t>producer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A plant which produces food for organisms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62061659"/>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t>Primary consumer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An organism which eats</a:t>
                      </a:r>
                      <a:r>
                        <a:rPr lang="en-GB" sz="1600" baseline="0" dirty="0"/>
                        <a:t> a producer</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70840">
                <a:tc>
                  <a:txBody>
                    <a:bodyPr/>
                    <a:lstStyle/>
                    <a:p>
                      <a:r>
                        <a:rPr lang="en-GB" sz="1600" dirty="0"/>
                        <a:t>Secondary consumer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An organism which is third in the food chain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t>Predator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An</a:t>
                      </a:r>
                      <a:r>
                        <a:rPr lang="en-GB" sz="1600" baseline="0" dirty="0"/>
                        <a:t> animal which eats </a:t>
                      </a:r>
                      <a:r>
                        <a:rPr lang="en-GB" sz="1600" baseline="0"/>
                        <a:t>other animals</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98692546"/>
                  </a:ext>
                </a:extLst>
              </a:tr>
              <a:tr h="370840">
                <a:tc>
                  <a:txBody>
                    <a:bodyPr/>
                    <a:lstStyle/>
                    <a:p>
                      <a:r>
                        <a:rPr lang="en-GB" sz="1600" dirty="0"/>
                        <a:t>prey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a:t>Something which is killed by a</a:t>
                      </a:r>
                      <a:r>
                        <a:rPr lang="en-GB" sz="1600" baseline="0" dirty="0"/>
                        <a:t> predator</a:t>
                      </a: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4869965"/>
                  </a:ext>
                </a:extLst>
              </a:tr>
            </a:tbl>
          </a:graphicData>
        </a:graphic>
      </p:graphicFrame>
    </p:spTree>
    <p:extLst>
      <p:ext uri="{BB962C8B-B14F-4D97-AF65-F5344CB8AC3E}">
        <p14:creationId xmlns:p14="http://schemas.microsoft.com/office/powerpoint/2010/main" val="3778847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44C01-ED94-4905-A34A-91B8593375F1}"/>
              </a:ext>
            </a:extLst>
          </p:cNvPr>
          <p:cNvSpPr>
            <a:spLocks noGrp="1"/>
          </p:cNvSpPr>
          <p:nvPr>
            <p:ph type="title"/>
          </p:nvPr>
        </p:nvSpPr>
        <p:spPr>
          <a:xfrm>
            <a:off x="333789" y="49720"/>
            <a:ext cx="6172200" cy="742839"/>
          </a:xfrm>
        </p:spPr>
        <p:txBody>
          <a:bodyPr/>
          <a:lstStyle/>
          <a:p>
            <a:r>
              <a:rPr lang="en-GB" dirty="0"/>
              <a:t>Food webs</a:t>
            </a:r>
          </a:p>
        </p:txBody>
      </p:sp>
      <p:sp>
        <p:nvSpPr>
          <p:cNvPr id="5" name="Text Placeholder 16">
            <a:extLst>
              <a:ext uri="{FF2B5EF4-FFF2-40B4-BE49-F238E27FC236}">
                <a16:creationId xmlns:a16="http://schemas.microsoft.com/office/drawing/2014/main" id="{E64E82D3-F5A8-4DEB-842F-21764EBD1899}"/>
              </a:ext>
            </a:extLst>
          </p:cNvPr>
          <p:cNvSpPr txBox="1">
            <a:spLocks/>
          </p:cNvSpPr>
          <p:nvPr/>
        </p:nvSpPr>
        <p:spPr>
          <a:xfrm>
            <a:off x="3472642" y="3619878"/>
            <a:ext cx="3391837" cy="5565082"/>
          </a:xfrm>
          <a:prstGeom prst="rect">
            <a:avLst/>
          </a:prstGeom>
        </p:spPr>
        <p:txBody>
          <a:bodyPr vert="horz" lIns="91440" tIns="45720" rIns="91440" bIns="45720" rtlCol="0">
            <a:normAutofit/>
          </a:bodyPr>
          <a:lstStyle>
            <a:lvl1pPr marL="0" indent="0" algn="l" defTabSz="914400" rtl="0" eaLnBrk="1" latinLnBrk="0" hangingPunct="1">
              <a:lnSpc>
                <a:spcPct val="114000"/>
              </a:lnSpc>
              <a:spcBef>
                <a:spcPct val="20000"/>
              </a:spcBef>
              <a:buFont typeface="+mj-lt"/>
              <a:buNone/>
              <a:defRPr sz="1800" kern="1200">
                <a:solidFill>
                  <a:schemeClr val="tx2">
                    <a:lumMod val="50000"/>
                  </a:schemeClr>
                </a:solidFill>
                <a:latin typeface="Verdana" panose="020B0604030504040204" pitchFamily="34" charset="0"/>
                <a:ea typeface="Verdana" panose="020B0604030504040204" pitchFamily="34" charset="0"/>
                <a:cs typeface="Verdana" panose="020B0604030504040204" pitchFamily="34" charset="0"/>
              </a:defRPr>
            </a:lvl1pPr>
            <a:lvl2pPr marL="971550" indent="-514350" algn="l" defTabSz="914400" rtl="0" eaLnBrk="1" latinLnBrk="0" hangingPunct="1">
              <a:spcBef>
                <a:spcPct val="20000"/>
              </a:spcBef>
              <a:buFont typeface="Arial" panose="020B0604020202020204" pitchFamily="34" charset="0"/>
              <a:buChar char="•"/>
              <a:defRPr sz="1800" kern="1200">
                <a:solidFill>
                  <a:schemeClr val="tx2">
                    <a:lumMod val="50000"/>
                  </a:schemeClr>
                </a:solidFill>
                <a:latin typeface="Verdana" panose="020B0604030504040204" pitchFamily="34" charset="0"/>
                <a:ea typeface="Verdana" panose="020B0604030504040204" pitchFamily="34" charset="0"/>
                <a:cs typeface="Verdana" panose="020B0604030504040204" pitchFamily="34" charset="0"/>
              </a:defRPr>
            </a:lvl2pPr>
            <a:lvl3pPr marL="1485900" indent="-571500" algn="l" defTabSz="914400" rtl="0" eaLnBrk="1" latinLnBrk="0" hangingPunct="1">
              <a:spcBef>
                <a:spcPct val="20000"/>
              </a:spcBef>
              <a:buFont typeface="Courier New" panose="02070309020205020404" pitchFamily="49" charset="0"/>
              <a:buChar char="-"/>
              <a:defRPr sz="1800" kern="1200">
                <a:solidFill>
                  <a:schemeClr val="tx2">
                    <a:lumMod val="50000"/>
                  </a:schemeClr>
                </a:solidFill>
                <a:latin typeface="Verdana" panose="020B0604030504040204" pitchFamily="34" charset="0"/>
                <a:ea typeface="Verdana" panose="020B0604030504040204" pitchFamily="34" charset="0"/>
                <a:cs typeface="Verdana" panose="020B0604030504040204" pitchFamily="34" charset="0"/>
              </a:defRPr>
            </a:lvl3pPr>
            <a:lvl4pPr marL="1974850" indent="-539750" algn="l" defTabSz="914400" rtl="0" eaLnBrk="1" latinLnBrk="0" hangingPunct="1">
              <a:spcBef>
                <a:spcPct val="20000"/>
              </a:spcBef>
              <a:buFont typeface="Wingdings" panose="05000000000000000000" pitchFamily="2" charset="2"/>
              <a:buChar char="§"/>
              <a:defRPr sz="1800" kern="1200">
                <a:solidFill>
                  <a:schemeClr val="tx2">
                    <a:lumMod val="50000"/>
                  </a:schemeClr>
                </a:solidFill>
                <a:latin typeface="Verdana" panose="020B0604030504040204" pitchFamily="34" charset="0"/>
                <a:ea typeface="Verdana" panose="020B0604030504040204" pitchFamily="34" charset="0"/>
                <a:cs typeface="Verdana" panose="020B0604030504040204" pitchFamily="34" charset="0"/>
              </a:defRPr>
            </a:lvl4pPr>
            <a:lvl5pPr marL="2514600" indent="-539750" algn="l" defTabSz="914400" rtl="0" eaLnBrk="1" latinLnBrk="0" hangingPunct="1">
              <a:spcBef>
                <a:spcPct val="20000"/>
              </a:spcBef>
              <a:buFont typeface="Courier New" panose="02070309020205020404" pitchFamily="49" charset="0"/>
              <a:buChar char="o"/>
              <a:defRPr sz="1800" kern="1200">
                <a:solidFill>
                  <a:schemeClr val="tx2">
                    <a:lumMod val="50000"/>
                  </a:schemeClr>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defRPr/>
            </a:pPr>
            <a:endParaRPr lang="en-GB" b="1" dirty="0"/>
          </a:p>
          <a:p>
            <a:pPr marL="342900" lvl="0" indent="-342900">
              <a:buFont typeface="+mj-lt"/>
              <a:buAutoNum type="arabicPeriod"/>
              <a:defRPr/>
            </a:pPr>
            <a:r>
              <a:rPr lang="en-GB" dirty="0"/>
              <a:t>How many food chains are shown in the food web diagram?</a:t>
            </a:r>
          </a:p>
          <a:p>
            <a:pPr marL="342900" lvl="0" indent="-342900">
              <a:buFont typeface="+mj-lt"/>
              <a:buAutoNum type="arabicPeriod"/>
              <a:defRPr/>
            </a:pPr>
            <a:endParaRPr lang="en-GB" dirty="0"/>
          </a:p>
          <a:p>
            <a:pPr marL="342900" lvl="0" indent="-342900">
              <a:buFont typeface="+mj-lt"/>
              <a:buAutoNum type="arabicPeriod"/>
              <a:defRPr/>
            </a:pPr>
            <a:r>
              <a:rPr lang="en-GB" dirty="0"/>
              <a:t>How many producers are there in the food web?</a:t>
            </a:r>
          </a:p>
          <a:p>
            <a:pPr marL="342900" lvl="0" indent="-342900">
              <a:buFont typeface="+mj-lt"/>
              <a:buAutoNum type="arabicPeriod"/>
              <a:defRPr/>
            </a:pPr>
            <a:endParaRPr lang="en-GB" dirty="0"/>
          </a:p>
          <a:p>
            <a:pPr marL="342900" lvl="0" indent="-342900">
              <a:buFont typeface="+mj-lt"/>
              <a:buAutoNum type="arabicPeriod"/>
              <a:defRPr/>
            </a:pPr>
            <a:r>
              <a:rPr lang="en-GB" dirty="0"/>
              <a:t>How many consumers are there in the food web?</a:t>
            </a:r>
          </a:p>
          <a:p>
            <a:pPr marL="342900" lvl="0" indent="-342900">
              <a:buFont typeface="+mj-lt"/>
              <a:buAutoNum type="arabicPeriod"/>
              <a:defRPr/>
            </a:pPr>
            <a:endParaRPr lang="en-GB" dirty="0"/>
          </a:p>
          <a:p>
            <a:pPr marL="342900" indent="-342900">
              <a:buFont typeface="+mj-lt"/>
              <a:buAutoNum type="arabicPeriod"/>
              <a:defRPr/>
            </a:pPr>
            <a:r>
              <a:rPr lang="en-GB" dirty="0"/>
              <a:t>Which organisms are in competition for the same food?</a:t>
            </a:r>
          </a:p>
          <a:p>
            <a:pPr marL="342900" lvl="0" indent="-342900">
              <a:buFont typeface="+mj-lt"/>
              <a:buAutoNum type="arabicPeriod"/>
              <a:defRPr/>
            </a:pPr>
            <a:endParaRPr lang="en-GB" dirty="0"/>
          </a:p>
        </p:txBody>
      </p:sp>
      <p:grpSp>
        <p:nvGrpSpPr>
          <p:cNvPr id="6" name="Group 5">
            <a:extLst>
              <a:ext uri="{FF2B5EF4-FFF2-40B4-BE49-F238E27FC236}">
                <a16:creationId xmlns:a16="http://schemas.microsoft.com/office/drawing/2014/main" id="{3CDEB97A-2377-4ACF-8797-24795E5A2E50}"/>
              </a:ext>
            </a:extLst>
          </p:cNvPr>
          <p:cNvGrpSpPr>
            <a:grpSpLocks noChangeAspect="1"/>
          </p:cNvGrpSpPr>
          <p:nvPr/>
        </p:nvGrpSpPr>
        <p:grpSpPr>
          <a:xfrm>
            <a:off x="208132" y="4572000"/>
            <a:ext cx="3319317" cy="3528392"/>
            <a:chOff x="2495232" y="1221423"/>
            <a:chExt cx="4153535" cy="4415157"/>
          </a:xfrm>
        </p:grpSpPr>
        <p:grpSp>
          <p:nvGrpSpPr>
            <p:cNvPr id="7" name="Group 6">
              <a:extLst>
                <a:ext uri="{FF2B5EF4-FFF2-40B4-BE49-F238E27FC236}">
                  <a16:creationId xmlns:a16="http://schemas.microsoft.com/office/drawing/2014/main" id="{0B3B69C9-3A99-4201-8FA6-099C882EA005}"/>
                </a:ext>
              </a:extLst>
            </p:cNvPr>
            <p:cNvGrpSpPr/>
            <p:nvPr/>
          </p:nvGrpSpPr>
          <p:grpSpPr>
            <a:xfrm>
              <a:off x="3845242" y="1221423"/>
              <a:ext cx="1011555" cy="1177292"/>
              <a:chOff x="0" y="0"/>
              <a:chExt cx="1127760" cy="1312545"/>
            </a:xfrm>
          </p:grpSpPr>
          <p:sp>
            <p:nvSpPr>
              <p:cNvPr id="34" name="Text Box 13">
                <a:extLst>
                  <a:ext uri="{FF2B5EF4-FFF2-40B4-BE49-F238E27FC236}">
                    <a16:creationId xmlns:a16="http://schemas.microsoft.com/office/drawing/2014/main" id="{0CB77103-B1E9-4DA1-A414-D02943F949A3}"/>
                  </a:ext>
                </a:extLst>
              </p:cNvPr>
              <p:cNvSpPr txBox="1"/>
              <p:nvPr/>
            </p:nvSpPr>
            <p:spPr>
              <a:xfrm>
                <a:off x="228600" y="1036320"/>
                <a:ext cx="895350" cy="27622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200" dirty="0">
                    <a:effectLst/>
                    <a:latin typeface="Verdana" panose="020B0604030504040204" pitchFamily="34" charset="0"/>
                    <a:ea typeface="Verdana" panose="020B0604030504040204" pitchFamily="34" charset="0"/>
                    <a:cs typeface="Arial" panose="020B0604020202020204" pitchFamily="34" charset="0"/>
                  </a:rPr>
                  <a:t>cat</a:t>
                </a:r>
              </a:p>
            </p:txBody>
          </p:sp>
          <p:pic>
            <p:nvPicPr>
              <p:cNvPr id="35" name="Picture 34">
                <a:extLst>
                  <a:ext uri="{FF2B5EF4-FFF2-40B4-BE49-F238E27FC236}">
                    <a16:creationId xmlns:a16="http://schemas.microsoft.com/office/drawing/2014/main" id="{54E814F2-D70B-4027-A09F-52994C168F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127760" cy="1036320"/>
              </a:xfrm>
              <a:prstGeom prst="rect">
                <a:avLst/>
              </a:prstGeom>
            </p:spPr>
          </p:pic>
        </p:grpSp>
        <p:grpSp>
          <p:nvGrpSpPr>
            <p:cNvPr id="8" name="Group 7">
              <a:extLst>
                <a:ext uri="{FF2B5EF4-FFF2-40B4-BE49-F238E27FC236}">
                  <a16:creationId xmlns:a16="http://schemas.microsoft.com/office/drawing/2014/main" id="{19C44124-8E7D-4611-A4DD-12DAC470B8EF}"/>
                </a:ext>
              </a:extLst>
            </p:cNvPr>
            <p:cNvGrpSpPr/>
            <p:nvPr/>
          </p:nvGrpSpPr>
          <p:grpSpPr>
            <a:xfrm>
              <a:off x="5195887" y="2537778"/>
              <a:ext cx="803275" cy="1013462"/>
              <a:chOff x="0" y="0"/>
              <a:chExt cx="895350" cy="1129665"/>
            </a:xfrm>
          </p:grpSpPr>
          <p:sp>
            <p:nvSpPr>
              <p:cNvPr id="32" name="Text Box 10">
                <a:extLst>
                  <a:ext uri="{FF2B5EF4-FFF2-40B4-BE49-F238E27FC236}">
                    <a16:creationId xmlns:a16="http://schemas.microsoft.com/office/drawing/2014/main" id="{CE6AA53F-0715-4984-857E-4A6B0D0D66CA}"/>
                  </a:ext>
                </a:extLst>
              </p:cNvPr>
              <p:cNvSpPr txBox="1"/>
              <p:nvPr/>
            </p:nvSpPr>
            <p:spPr>
              <a:xfrm>
                <a:off x="0" y="853440"/>
                <a:ext cx="895350" cy="27622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200">
                    <a:effectLst/>
                    <a:latin typeface="Verdana" panose="020B0604030504040204" pitchFamily="34" charset="0"/>
                    <a:ea typeface="Verdana" panose="020B0604030504040204" pitchFamily="34" charset="0"/>
                    <a:cs typeface="Arial" panose="020B0604020202020204" pitchFamily="34" charset="0"/>
                  </a:rPr>
                  <a:t>thrush</a:t>
                </a:r>
              </a:p>
            </p:txBody>
          </p:sp>
          <p:pic>
            <p:nvPicPr>
              <p:cNvPr id="33" name="Picture 32">
                <a:extLst>
                  <a:ext uri="{FF2B5EF4-FFF2-40B4-BE49-F238E27FC236}">
                    <a16:creationId xmlns:a16="http://schemas.microsoft.com/office/drawing/2014/main" id="{1CCF0239-BC0D-4BE9-82EA-208BD722EE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460" y="0"/>
                <a:ext cx="342900" cy="822960"/>
              </a:xfrm>
              <a:prstGeom prst="rect">
                <a:avLst/>
              </a:prstGeom>
            </p:spPr>
          </p:pic>
        </p:grpSp>
        <p:grpSp>
          <p:nvGrpSpPr>
            <p:cNvPr id="9" name="Group 8">
              <a:extLst>
                <a:ext uri="{FF2B5EF4-FFF2-40B4-BE49-F238E27FC236}">
                  <a16:creationId xmlns:a16="http://schemas.microsoft.com/office/drawing/2014/main" id="{37887C77-E23B-4BF1-8D1B-BEA98BDE0162}"/>
                </a:ext>
              </a:extLst>
            </p:cNvPr>
            <p:cNvGrpSpPr/>
            <p:nvPr/>
          </p:nvGrpSpPr>
          <p:grpSpPr>
            <a:xfrm>
              <a:off x="3024822" y="2879408"/>
              <a:ext cx="803275" cy="664846"/>
              <a:chOff x="0" y="0"/>
              <a:chExt cx="895350" cy="741045"/>
            </a:xfrm>
          </p:grpSpPr>
          <p:pic>
            <p:nvPicPr>
              <p:cNvPr id="30" name="Picture 29">
                <a:extLst>
                  <a:ext uri="{FF2B5EF4-FFF2-40B4-BE49-F238E27FC236}">
                    <a16:creationId xmlns:a16="http://schemas.microsoft.com/office/drawing/2014/main" id="{602C7AE0-96BF-416E-83EA-AF03C20D8C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340" y="0"/>
                <a:ext cx="792480" cy="480060"/>
              </a:xfrm>
              <a:prstGeom prst="rect">
                <a:avLst/>
              </a:prstGeom>
            </p:spPr>
          </p:pic>
          <p:sp>
            <p:nvSpPr>
              <p:cNvPr id="31" name="Text Box 18">
                <a:extLst>
                  <a:ext uri="{FF2B5EF4-FFF2-40B4-BE49-F238E27FC236}">
                    <a16:creationId xmlns:a16="http://schemas.microsoft.com/office/drawing/2014/main" id="{5533D326-CFC0-4955-9007-1304DCFF1601}"/>
                  </a:ext>
                </a:extLst>
              </p:cNvPr>
              <p:cNvSpPr txBox="1"/>
              <p:nvPr/>
            </p:nvSpPr>
            <p:spPr>
              <a:xfrm>
                <a:off x="0" y="464820"/>
                <a:ext cx="895350" cy="27622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spcAft>
                    <a:spcPts val="0"/>
                  </a:spcAft>
                </a:pPr>
                <a:r>
                  <a:rPr lang="en-GB" sz="1200">
                    <a:effectLst/>
                    <a:latin typeface="Verdana" panose="020B0604030504040204" pitchFamily="34" charset="0"/>
                    <a:ea typeface="Verdana" panose="020B0604030504040204" pitchFamily="34" charset="0"/>
                    <a:cs typeface="Arial" panose="020B0604020202020204" pitchFamily="34" charset="0"/>
                  </a:rPr>
                  <a:t>chaffinch</a:t>
                </a:r>
              </a:p>
            </p:txBody>
          </p:sp>
        </p:grpSp>
        <p:grpSp>
          <p:nvGrpSpPr>
            <p:cNvPr id="10" name="Group 9">
              <a:extLst>
                <a:ext uri="{FF2B5EF4-FFF2-40B4-BE49-F238E27FC236}">
                  <a16:creationId xmlns:a16="http://schemas.microsoft.com/office/drawing/2014/main" id="{7D650F90-1C03-4BC7-BFFB-DEF0ABE8671F}"/>
                </a:ext>
              </a:extLst>
            </p:cNvPr>
            <p:cNvGrpSpPr/>
            <p:nvPr/>
          </p:nvGrpSpPr>
          <p:grpSpPr>
            <a:xfrm>
              <a:off x="5845492" y="3862388"/>
              <a:ext cx="803275" cy="589280"/>
              <a:chOff x="0" y="0"/>
              <a:chExt cx="895350" cy="657225"/>
            </a:xfrm>
          </p:grpSpPr>
          <p:pic>
            <p:nvPicPr>
              <p:cNvPr id="28" name="Picture 27">
                <a:extLst>
                  <a:ext uri="{FF2B5EF4-FFF2-40B4-BE49-F238E27FC236}">
                    <a16:creationId xmlns:a16="http://schemas.microsoft.com/office/drawing/2014/main" id="{DB02B985-7792-4B47-A6F1-47DA935434D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8120" y="0"/>
                <a:ext cx="495300" cy="327660"/>
              </a:xfrm>
              <a:prstGeom prst="rect">
                <a:avLst/>
              </a:prstGeom>
            </p:spPr>
          </p:pic>
          <p:sp>
            <p:nvSpPr>
              <p:cNvPr id="29" name="Text Box 17">
                <a:extLst>
                  <a:ext uri="{FF2B5EF4-FFF2-40B4-BE49-F238E27FC236}">
                    <a16:creationId xmlns:a16="http://schemas.microsoft.com/office/drawing/2014/main" id="{03C0B06B-E499-4245-AA95-87FC57C7B513}"/>
                  </a:ext>
                </a:extLst>
              </p:cNvPr>
              <p:cNvSpPr txBox="1"/>
              <p:nvPr/>
            </p:nvSpPr>
            <p:spPr>
              <a:xfrm>
                <a:off x="0" y="381000"/>
                <a:ext cx="895350" cy="276225"/>
              </a:xfrm>
              <a:prstGeom prst="rect">
                <a:avLst/>
              </a:prstGeom>
              <a:solidFill>
                <a:schemeClr val="lt1"/>
              </a:solidFill>
              <a:ln w="6350">
                <a:noFill/>
              </a:ln>
            </p:spPr>
            <p:txBody>
              <a:bodyPr rot="0" spcFirstLastPara="0" vert="horz" wrap="square" lIns="91440" tIns="0" rIns="91440" bIns="0" numCol="1" spcCol="0" rtlCol="0" fromWordArt="0" anchor="t" anchorCtr="0" forceAA="0" compatLnSpc="1">
                <a:prstTxWarp prst="textNoShape">
                  <a:avLst/>
                </a:prstTxWarp>
                <a:noAutofit/>
              </a:bodyPr>
              <a:lstStyle/>
              <a:p>
                <a:pPr algn="ctr">
                  <a:spcAft>
                    <a:spcPts val="0"/>
                  </a:spcAft>
                </a:pPr>
                <a:r>
                  <a:rPr lang="en-GB" sz="1200">
                    <a:effectLst/>
                    <a:latin typeface="Verdana" panose="020B0604030504040204" pitchFamily="34" charset="0"/>
                    <a:ea typeface="Verdana" panose="020B0604030504040204" pitchFamily="34" charset="0"/>
                    <a:cs typeface="Arial" panose="020B0604020202020204" pitchFamily="34" charset="0"/>
                  </a:rPr>
                  <a:t>bee</a:t>
                </a:r>
              </a:p>
            </p:txBody>
          </p:sp>
        </p:grpSp>
        <p:grpSp>
          <p:nvGrpSpPr>
            <p:cNvPr id="11" name="Group 10">
              <a:extLst>
                <a:ext uri="{FF2B5EF4-FFF2-40B4-BE49-F238E27FC236}">
                  <a16:creationId xmlns:a16="http://schemas.microsoft.com/office/drawing/2014/main" id="{99191E75-F0BA-48DB-A09C-C3D3B5DA009F}"/>
                </a:ext>
              </a:extLst>
            </p:cNvPr>
            <p:cNvGrpSpPr/>
            <p:nvPr/>
          </p:nvGrpSpPr>
          <p:grpSpPr>
            <a:xfrm>
              <a:off x="2495232" y="4050348"/>
              <a:ext cx="803276" cy="405131"/>
              <a:chOff x="0" y="0"/>
              <a:chExt cx="895350" cy="451485"/>
            </a:xfrm>
          </p:grpSpPr>
          <p:pic>
            <p:nvPicPr>
              <p:cNvPr id="26" name="Picture 25">
                <a:extLst>
                  <a:ext uri="{FF2B5EF4-FFF2-40B4-BE49-F238E27FC236}">
                    <a16:creationId xmlns:a16="http://schemas.microsoft.com/office/drawing/2014/main" id="{64573D5B-24A2-4001-BC95-F26FEC0C1A1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175260" y="0"/>
                <a:ext cx="510540" cy="129540"/>
              </a:xfrm>
              <a:prstGeom prst="rect">
                <a:avLst/>
              </a:prstGeom>
            </p:spPr>
          </p:pic>
          <p:sp>
            <p:nvSpPr>
              <p:cNvPr id="27" name="Text Box 12">
                <a:extLst>
                  <a:ext uri="{FF2B5EF4-FFF2-40B4-BE49-F238E27FC236}">
                    <a16:creationId xmlns:a16="http://schemas.microsoft.com/office/drawing/2014/main" id="{CB313A38-6749-470A-B24D-4DC9BAF9B22F}"/>
                  </a:ext>
                </a:extLst>
              </p:cNvPr>
              <p:cNvSpPr txBox="1"/>
              <p:nvPr/>
            </p:nvSpPr>
            <p:spPr>
              <a:xfrm>
                <a:off x="0" y="175260"/>
                <a:ext cx="895350" cy="276225"/>
              </a:xfrm>
              <a:prstGeom prst="rect">
                <a:avLst/>
              </a:prstGeom>
              <a:solidFill>
                <a:schemeClr val="lt1"/>
              </a:solidFill>
              <a:ln w="6350">
                <a:noFill/>
              </a:ln>
            </p:spPr>
            <p:txBody>
              <a:bodyPr rot="0" spcFirstLastPara="0" vert="horz" wrap="square" lIns="91440" tIns="0" rIns="91440" bIns="0" numCol="1" spcCol="0" rtlCol="0" fromWordArt="0" anchor="t" anchorCtr="0" forceAA="0" compatLnSpc="1">
                <a:prstTxWarp prst="textNoShape">
                  <a:avLst/>
                </a:prstTxWarp>
                <a:noAutofit/>
              </a:bodyPr>
              <a:lstStyle/>
              <a:p>
                <a:pPr algn="ctr">
                  <a:spcAft>
                    <a:spcPts val="0"/>
                  </a:spcAft>
                </a:pPr>
                <a:r>
                  <a:rPr lang="en-GB" sz="1200">
                    <a:effectLst/>
                    <a:latin typeface="Verdana" panose="020B0604030504040204" pitchFamily="34" charset="0"/>
                    <a:ea typeface="Verdana" panose="020B0604030504040204" pitchFamily="34" charset="0"/>
                    <a:cs typeface="Arial" panose="020B0604020202020204" pitchFamily="34" charset="0"/>
                  </a:rPr>
                  <a:t>caterpillar</a:t>
                </a:r>
              </a:p>
            </p:txBody>
          </p:sp>
        </p:grpSp>
        <p:cxnSp>
          <p:nvCxnSpPr>
            <p:cNvPr id="12" name="Straight Arrow Connector 11">
              <a:extLst>
                <a:ext uri="{FF2B5EF4-FFF2-40B4-BE49-F238E27FC236}">
                  <a16:creationId xmlns:a16="http://schemas.microsoft.com/office/drawing/2014/main" id="{810B017E-A61E-446A-8492-3E0119450693}"/>
                </a:ext>
              </a:extLst>
            </p:cNvPr>
            <p:cNvCxnSpPr/>
            <p:nvPr/>
          </p:nvCxnSpPr>
          <p:spPr>
            <a:xfrm flipH="1" flipV="1">
              <a:off x="5845492" y="3511868"/>
              <a:ext cx="361950" cy="26606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A1BB458-1EAC-42B8-A62C-60CB577522B0}"/>
                </a:ext>
              </a:extLst>
            </p:cNvPr>
            <p:cNvCxnSpPr/>
            <p:nvPr/>
          </p:nvCxnSpPr>
          <p:spPr>
            <a:xfrm flipV="1">
              <a:off x="3144837" y="3546158"/>
              <a:ext cx="2153920" cy="46291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EC9EE512-4952-4F1B-83A7-1C129C093E13}"/>
                </a:ext>
              </a:extLst>
            </p:cNvPr>
            <p:cNvCxnSpPr/>
            <p:nvPr/>
          </p:nvCxnSpPr>
          <p:spPr>
            <a:xfrm flipV="1">
              <a:off x="3452177" y="2323783"/>
              <a:ext cx="594360" cy="56070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0DB09255-2E77-4EE4-8231-F195066BFD48}"/>
                </a:ext>
              </a:extLst>
            </p:cNvPr>
            <p:cNvCxnSpPr/>
            <p:nvPr/>
          </p:nvCxnSpPr>
          <p:spPr>
            <a:xfrm flipH="1" flipV="1">
              <a:off x="4854257" y="2212658"/>
              <a:ext cx="478155" cy="36893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74892CD7-15A1-4AE9-BD94-634E9638311C}"/>
                </a:ext>
              </a:extLst>
            </p:cNvPr>
            <p:cNvCxnSpPr/>
            <p:nvPr/>
          </p:nvCxnSpPr>
          <p:spPr>
            <a:xfrm flipV="1">
              <a:off x="2982277" y="3511868"/>
              <a:ext cx="163830" cy="50355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D45C2203-925E-46E7-8328-BE97776F4AF4}"/>
                </a:ext>
              </a:extLst>
            </p:cNvPr>
            <p:cNvCxnSpPr/>
            <p:nvPr/>
          </p:nvCxnSpPr>
          <p:spPr>
            <a:xfrm flipV="1">
              <a:off x="5734367" y="4358323"/>
              <a:ext cx="340360" cy="2254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414841DD-6D40-452C-96E1-718B703DBEB1}"/>
                </a:ext>
              </a:extLst>
            </p:cNvPr>
            <p:cNvGrpSpPr/>
            <p:nvPr/>
          </p:nvGrpSpPr>
          <p:grpSpPr>
            <a:xfrm>
              <a:off x="5195887" y="4623118"/>
              <a:ext cx="803275" cy="1013462"/>
              <a:chOff x="0" y="0"/>
              <a:chExt cx="895350" cy="1129665"/>
            </a:xfrm>
          </p:grpSpPr>
          <p:sp>
            <p:nvSpPr>
              <p:cNvPr id="24" name="Text Box 11">
                <a:extLst>
                  <a:ext uri="{FF2B5EF4-FFF2-40B4-BE49-F238E27FC236}">
                    <a16:creationId xmlns:a16="http://schemas.microsoft.com/office/drawing/2014/main" id="{381094FC-5735-4669-AD5D-38F49BE4260E}"/>
                  </a:ext>
                </a:extLst>
              </p:cNvPr>
              <p:cNvSpPr txBox="1"/>
              <p:nvPr/>
            </p:nvSpPr>
            <p:spPr>
              <a:xfrm>
                <a:off x="0" y="853440"/>
                <a:ext cx="895350" cy="276225"/>
              </a:xfrm>
              <a:prstGeom prst="rect">
                <a:avLst/>
              </a:prstGeom>
              <a:solidFill>
                <a:schemeClr val="lt1"/>
              </a:solidFill>
              <a:ln w="6350">
                <a:noFill/>
              </a:ln>
            </p:spPr>
            <p:txBody>
              <a:bodyPr rot="0" spcFirstLastPara="0" vert="horz" wrap="square" lIns="91440" tIns="0" rIns="91440" bIns="0" numCol="1" spcCol="0" rtlCol="0" fromWordArt="0" anchor="t" anchorCtr="0" forceAA="0" compatLnSpc="1">
                <a:prstTxWarp prst="textNoShape">
                  <a:avLst/>
                </a:prstTxWarp>
                <a:noAutofit/>
              </a:bodyPr>
              <a:lstStyle/>
              <a:p>
                <a:pPr algn="ctr">
                  <a:spcAft>
                    <a:spcPts val="0"/>
                  </a:spcAft>
                </a:pPr>
                <a:r>
                  <a:rPr lang="en-GB" sz="1200">
                    <a:effectLst/>
                    <a:latin typeface="Verdana" panose="020B0604030504040204" pitchFamily="34" charset="0"/>
                    <a:ea typeface="Verdana" panose="020B0604030504040204" pitchFamily="34" charset="0"/>
                    <a:cs typeface="Arial" panose="020B0604020202020204" pitchFamily="34" charset="0"/>
                  </a:rPr>
                  <a:t>lavender</a:t>
                </a:r>
              </a:p>
            </p:txBody>
          </p:sp>
          <p:pic>
            <p:nvPicPr>
              <p:cNvPr id="25" name="Picture 24">
                <a:extLst>
                  <a:ext uri="{FF2B5EF4-FFF2-40B4-BE49-F238E27FC236}">
                    <a16:creationId xmlns:a16="http://schemas.microsoft.com/office/drawing/2014/main" id="{31C5A2CC-816D-4185-9D61-751401C4BA3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9080" y="0"/>
                <a:ext cx="419100" cy="838200"/>
              </a:xfrm>
              <a:prstGeom prst="rect">
                <a:avLst/>
              </a:prstGeom>
            </p:spPr>
          </p:pic>
        </p:grpSp>
        <p:cxnSp>
          <p:nvCxnSpPr>
            <p:cNvPr id="19" name="Straight Arrow Connector 18">
              <a:extLst>
                <a:ext uri="{FF2B5EF4-FFF2-40B4-BE49-F238E27FC236}">
                  <a16:creationId xmlns:a16="http://schemas.microsoft.com/office/drawing/2014/main" id="{C0D2AA57-7373-4815-88EC-9BB78A0AB6D6}"/>
                </a:ext>
              </a:extLst>
            </p:cNvPr>
            <p:cNvCxnSpPr/>
            <p:nvPr/>
          </p:nvCxnSpPr>
          <p:spPr>
            <a:xfrm flipH="1" flipV="1">
              <a:off x="3144837" y="4511993"/>
              <a:ext cx="396240" cy="33845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3EC59AD7-74B8-4E82-967C-A4DBEF01359E}"/>
                </a:ext>
              </a:extLst>
            </p:cNvPr>
            <p:cNvGrpSpPr/>
            <p:nvPr/>
          </p:nvGrpSpPr>
          <p:grpSpPr>
            <a:xfrm>
              <a:off x="3144837" y="4887913"/>
              <a:ext cx="803276" cy="746761"/>
              <a:chOff x="0" y="0"/>
              <a:chExt cx="895350" cy="832485"/>
            </a:xfrm>
          </p:grpSpPr>
          <p:pic>
            <p:nvPicPr>
              <p:cNvPr id="22" name="Picture 21">
                <a:extLst>
                  <a:ext uri="{FF2B5EF4-FFF2-40B4-BE49-F238E27FC236}">
                    <a16:creationId xmlns:a16="http://schemas.microsoft.com/office/drawing/2014/main" id="{02119F4D-8BA2-4246-9B05-8A664ADE01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0980" y="0"/>
                <a:ext cx="510540" cy="472440"/>
              </a:xfrm>
              <a:prstGeom prst="rect">
                <a:avLst/>
              </a:prstGeom>
            </p:spPr>
          </p:pic>
          <p:sp>
            <p:nvSpPr>
              <p:cNvPr id="23" name="Text Box 7">
                <a:extLst>
                  <a:ext uri="{FF2B5EF4-FFF2-40B4-BE49-F238E27FC236}">
                    <a16:creationId xmlns:a16="http://schemas.microsoft.com/office/drawing/2014/main" id="{DEAA22B4-D488-4279-B21D-5A5D81BE1364}"/>
                  </a:ext>
                </a:extLst>
              </p:cNvPr>
              <p:cNvSpPr txBox="1"/>
              <p:nvPr/>
            </p:nvSpPr>
            <p:spPr>
              <a:xfrm>
                <a:off x="0" y="556260"/>
                <a:ext cx="895350" cy="276225"/>
              </a:xfrm>
              <a:prstGeom prst="rect">
                <a:avLst/>
              </a:prstGeom>
              <a:solidFill>
                <a:schemeClr val="lt1"/>
              </a:solidFill>
              <a:ln w="6350">
                <a:noFill/>
              </a:ln>
            </p:spPr>
            <p:txBody>
              <a:bodyPr rot="0" spcFirstLastPara="0" vert="horz" wrap="square" lIns="91440" tIns="0" rIns="91440" bIns="0" numCol="1" spcCol="0" rtlCol="0" fromWordArt="0" anchor="t" anchorCtr="0" forceAA="0" compatLnSpc="1">
                <a:prstTxWarp prst="textNoShape">
                  <a:avLst/>
                </a:prstTxWarp>
                <a:noAutofit/>
              </a:bodyPr>
              <a:lstStyle/>
              <a:p>
                <a:pPr algn="ctr">
                  <a:spcAft>
                    <a:spcPts val="0"/>
                  </a:spcAft>
                </a:pPr>
                <a:r>
                  <a:rPr lang="en-GB" sz="1200">
                    <a:effectLst/>
                    <a:latin typeface="Verdana" panose="020B0604030504040204" pitchFamily="34" charset="0"/>
                    <a:ea typeface="Verdana" panose="020B0604030504040204" pitchFamily="34" charset="0"/>
                    <a:cs typeface="Arial" panose="020B0604020202020204" pitchFamily="34" charset="0"/>
                  </a:rPr>
                  <a:t>cabbage</a:t>
                </a:r>
              </a:p>
            </p:txBody>
          </p:sp>
        </p:grpSp>
        <p:cxnSp>
          <p:nvCxnSpPr>
            <p:cNvPr id="21" name="Straight Arrow Connector 20">
              <a:extLst>
                <a:ext uri="{FF2B5EF4-FFF2-40B4-BE49-F238E27FC236}">
                  <a16:creationId xmlns:a16="http://schemas.microsoft.com/office/drawing/2014/main" id="{13FA8C29-7175-4419-B02F-40C3697A75A4}"/>
                </a:ext>
              </a:extLst>
            </p:cNvPr>
            <p:cNvCxnSpPr/>
            <p:nvPr/>
          </p:nvCxnSpPr>
          <p:spPr>
            <a:xfrm flipH="1" flipV="1">
              <a:off x="3247072" y="4264343"/>
              <a:ext cx="2250440" cy="36195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pic>
        <p:nvPicPr>
          <p:cNvPr id="36" name="Picture 2">
            <a:extLst>
              <a:ext uri="{FF2B5EF4-FFF2-40B4-BE49-F238E27FC236}">
                <a16:creationId xmlns:a16="http://schemas.microsoft.com/office/drawing/2014/main" id="{B1219C73-0AF6-468E-93E0-1807BB74F246}"/>
              </a:ext>
            </a:extLst>
          </p:cNvPr>
          <p:cNvPicPr>
            <a:picLocks noChangeAspect="1" noChangeArrowheads="1"/>
          </p:cNvPicPr>
          <p:nvPr/>
        </p:nvPicPr>
        <p:blipFill>
          <a:blip r:embed="rId9" cstate="print"/>
          <a:srcRect l="23093" t="27380" r="18678" b="27975"/>
          <a:stretch>
            <a:fillRect/>
          </a:stretch>
        </p:blipFill>
        <p:spPr bwMode="auto">
          <a:xfrm>
            <a:off x="29411" y="1069920"/>
            <a:ext cx="4617874" cy="1990146"/>
          </a:xfrm>
          <a:prstGeom prst="rect">
            <a:avLst/>
          </a:prstGeom>
          <a:noFill/>
          <a:ln w="9525">
            <a:noFill/>
            <a:miter lim="800000"/>
            <a:headEnd/>
            <a:tailEnd/>
          </a:ln>
          <a:effectLst/>
        </p:spPr>
      </p:pic>
      <p:sp>
        <p:nvSpPr>
          <p:cNvPr id="37" name="TextBox 36">
            <a:extLst>
              <a:ext uri="{FF2B5EF4-FFF2-40B4-BE49-F238E27FC236}">
                <a16:creationId xmlns:a16="http://schemas.microsoft.com/office/drawing/2014/main" id="{9AF2F87E-950D-401D-9C71-A47586ADA7B8}"/>
              </a:ext>
            </a:extLst>
          </p:cNvPr>
          <p:cNvSpPr txBox="1"/>
          <p:nvPr/>
        </p:nvSpPr>
        <p:spPr>
          <a:xfrm>
            <a:off x="4365104" y="899592"/>
            <a:ext cx="2448105" cy="2308324"/>
          </a:xfrm>
          <a:prstGeom prst="rect">
            <a:avLst/>
          </a:prstGeom>
          <a:solidFill>
            <a:srgbClr val="92D050"/>
          </a:solidFill>
        </p:spPr>
        <p:txBody>
          <a:bodyPr wrap="square" rtlCol="0">
            <a:spAutoFit/>
          </a:bodyPr>
          <a:lstStyle/>
          <a:p>
            <a:r>
              <a:rPr lang="en-GB" dirty="0"/>
              <a:t>A food web shows all of the animals which eat a specific thing. For example 3 organisms eat the banana plants. In this food chain there are 6 consumers and 1 producer</a:t>
            </a:r>
          </a:p>
        </p:txBody>
      </p:sp>
      <p:sp>
        <p:nvSpPr>
          <p:cNvPr id="38" name="TextBox 37">
            <a:extLst>
              <a:ext uri="{FF2B5EF4-FFF2-40B4-BE49-F238E27FC236}">
                <a16:creationId xmlns:a16="http://schemas.microsoft.com/office/drawing/2014/main" id="{D2723E4F-9B2C-4194-B478-FBF7DF3AB783}"/>
              </a:ext>
            </a:extLst>
          </p:cNvPr>
          <p:cNvSpPr txBox="1"/>
          <p:nvPr/>
        </p:nvSpPr>
        <p:spPr>
          <a:xfrm>
            <a:off x="160337" y="3492013"/>
            <a:ext cx="6345652" cy="461665"/>
          </a:xfrm>
          <a:prstGeom prst="rect">
            <a:avLst/>
          </a:prstGeom>
          <a:solidFill>
            <a:srgbClr val="92D050"/>
          </a:solidFill>
        </p:spPr>
        <p:txBody>
          <a:bodyPr wrap="square" rtlCol="0">
            <a:spAutoFit/>
          </a:bodyPr>
          <a:lstStyle/>
          <a:p>
            <a:r>
              <a:rPr lang="en-GB" sz="2400" dirty="0"/>
              <a:t>Answer the questions about this food web</a:t>
            </a:r>
          </a:p>
        </p:txBody>
      </p:sp>
    </p:spTree>
    <p:extLst>
      <p:ext uri="{BB962C8B-B14F-4D97-AF65-F5344CB8AC3E}">
        <p14:creationId xmlns:p14="http://schemas.microsoft.com/office/powerpoint/2010/main" val="271562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0D8ED-4E98-4870-BF57-E32FB51CF8F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36C9C29-54D5-4E4E-AE9C-A7D776266B8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E1EB9F9-DE45-43EC-9360-D262D41763B5}"/>
              </a:ext>
            </a:extLst>
          </p:cNvPr>
          <p:cNvPicPr>
            <a:picLocks noChangeAspect="1"/>
          </p:cNvPicPr>
          <p:nvPr/>
        </p:nvPicPr>
        <p:blipFill>
          <a:blip r:embed="rId2"/>
          <a:stretch>
            <a:fillRect/>
          </a:stretch>
        </p:blipFill>
        <p:spPr>
          <a:xfrm>
            <a:off x="0" y="4000499"/>
            <a:ext cx="6858000" cy="5143501"/>
          </a:xfrm>
          <a:prstGeom prst="rect">
            <a:avLst/>
          </a:prstGeom>
        </p:spPr>
      </p:pic>
      <p:pic>
        <p:nvPicPr>
          <p:cNvPr id="5" name="Picture 4">
            <a:extLst>
              <a:ext uri="{FF2B5EF4-FFF2-40B4-BE49-F238E27FC236}">
                <a16:creationId xmlns:a16="http://schemas.microsoft.com/office/drawing/2014/main" id="{E795EC36-8F99-45FB-9169-9AC90AA060D0}"/>
              </a:ext>
            </a:extLst>
          </p:cNvPr>
          <p:cNvPicPr>
            <a:picLocks noChangeAspect="1"/>
          </p:cNvPicPr>
          <p:nvPr/>
        </p:nvPicPr>
        <p:blipFill rotWithShape="1">
          <a:blip r:embed="rId3"/>
          <a:srcRect t="8423"/>
          <a:stretch/>
        </p:blipFill>
        <p:spPr>
          <a:xfrm>
            <a:off x="21704" y="-19473"/>
            <a:ext cx="6493396" cy="4459822"/>
          </a:xfrm>
          <a:prstGeom prst="rect">
            <a:avLst/>
          </a:prstGeom>
        </p:spPr>
      </p:pic>
    </p:spTree>
    <p:extLst>
      <p:ext uri="{BB962C8B-B14F-4D97-AF65-F5344CB8AC3E}">
        <p14:creationId xmlns:p14="http://schemas.microsoft.com/office/powerpoint/2010/main" val="2607088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l="22218" t="18738" r="23611" b="8147"/>
          <a:stretch>
            <a:fillRect/>
          </a:stretch>
        </p:blipFill>
        <p:spPr bwMode="auto">
          <a:xfrm>
            <a:off x="538956" y="25574"/>
            <a:ext cx="5545137" cy="42084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l="23477" t="23215" r="23157" b="12637"/>
          <a:stretch>
            <a:fillRect/>
          </a:stretch>
        </p:blipFill>
        <p:spPr bwMode="auto">
          <a:xfrm>
            <a:off x="35818" y="4234036"/>
            <a:ext cx="6623050" cy="4476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DCE268B0-83A6-4C1C-A0F0-5FEE08F726D9}"/>
              </a:ext>
            </a:extLst>
          </p:cNvPr>
          <p:cNvSpPr txBox="1"/>
          <p:nvPr/>
        </p:nvSpPr>
        <p:spPr>
          <a:xfrm>
            <a:off x="35818" y="8244408"/>
            <a:ext cx="6858000" cy="646331"/>
          </a:xfrm>
          <a:prstGeom prst="rect">
            <a:avLst/>
          </a:prstGeom>
          <a:solidFill>
            <a:srgbClr val="92D050"/>
          </a:solidFill>
        </p:spPr>
        <p:txBody>
          <a:bodyPr wrap="square" rtlCol="0">
            <a:spAutoFit/>
          </a:bodyPr>
          <a:lstStyle/>
          <a:p>
            <a:r>
              <a:rPr lang="en-GB" dirty="0"/>
              <a:t>Label the food web with the following words: producer, primary consumer, secondary consumer, predator, prey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227345-D331-461E-91CF-57425BA85708}"/>
              </a:ext>
            </a:extLst>
          </p:cNvPr>
          <p:cNvPicPr>
            <a:picLocks noChangeAspect="1"/>
          </p:cNvPicPr>
          <p:nvPr/>
        </p:nvPicPr>
        <p:blipFill rotWithShape="1">
          <a:blip r:embed="rId2"/>
          <a:srcRect l="38450" t="28167" r="18500" b="8914"/>
          <a:stretch/>
        </p:blipFill>
        <p:spPr>
          <a:xfrm>
            <a:off x="0" y="179512"/>
            <a:ext cx="6309320" cy="5184575"/>
          </a:xfrm>
          <a:prstGeom prst="rect">
            <a:avLst/>
          </a:prstGeom>
        </p:spPr>
      </p:pic>
      <p:pic>
        <p:nvPicPr>
          <p:cNvPr id="3" name="Picture 2">
            <a:extLst>
              <a:ext uri="{FF2B5EF4-FFF2-40B4-BE49-F238E27FC236}">
                <a16:creationId xmlns:a16="http://schemas.microsoft.com/office/drawing/2014/main" id="{2EF524D5-2B24-400B-96D8-12D72D8FDD08}"/>
              </a:ext>
            </a:extLst>
          </p:cNvPr>
          <p:cNvPicPr>
            <a:picLocks noChangeAspect="1"/>
          </p:cNvPicPr>
          <p:nvPr/>
        </p:nvPicPr>
        <p:blipFill rotWithShape="1">
          <a:blip r:embed="rId3"/>
          <a:srcRect l="38450" t="57470" r="17450" b="14516"/>
          <a:stretch/>
        </p:blipFill>
        <p:spPr>
          <a:xfrm>
            <a:off x="332656" y="5364087"/>
            <a:ext cx="5256584" cy="1877353"/>
          </a:xfrm>
          <a:prstGeom prst="rect">
            <a:avLst/>
          </a:prstGeom>
        </p:spPr>
      </p:pic>
      <p:pic>
        <p:nvPicPr>
          <p:cNvPr id="4" name="Picture 3">
            <a:extLst>
              <a:ext uri="{FF2B5EF4-FFF2-40B4-BE49-F238E27FC236}">
                <a16:creationId xmlns:a16="http://schemas.microsoft.com/office/drawing/2014/main" id="{E97F9DC3-4A9A-4EF7-B2E6-28A55E12DDB1}"/>
              </a:ext>
            </a:extLst>
          </p:cNvPr>
          <p:cNvPicPr>
            <a:picLocks noChangeAspect="1"/>
          </p:cNvPicPr>
          <p:nvPr/>
        </p:nvPicPr>
        <p:blipFill rotWithShape="1">
          <a:blip r:embed="rId4"/>
          <a:srcRect l="39500" t="48733" r="19550" b="25518"/>
          <a:stretch/>
        </p:blipFill>
        <p:spPr>
          <a:xfrm>
            <a:off x="548679" y="7092280"/>
            <a:ext cx="4838933" cy="1710706"/>
          </a:xfrm>
          <a:prstGeom prst="rect">
            <a:avLst/>
          </a:prstGeom>
        </p:spPr>
      </p:pic>
    </p:spTree>
    <p:extLst>
      <p:ext uri="{BB962C8B-B14F-4D97-AF65-F5344CB8AC3E}">
        <p14:creationId xmlns:p14="http://schemas.microsoft.com/office/powerpoint/2010/main" val="2904040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E7278D-EAAA-4BDF-A99E-56AB5021F539}"/>
              </a:ext>
            </a:extLst>
          </p:cNvPr>
          <p:cNvSpPr txBox="1"/>
          <p:nvPr/>
        </p:nvSpPr>
        <p:spPr>
          <a:xfrm>
            <a:off x="451114" y="94333"/>
            <a:ext cx="2952328" cy="369332"/>
          </a:xfrm>
          <a:prstGeom prst="rect">
            <a:avLst/>
          </a:prstGeom>
          <a:noFill/>
        </p:spPr>
        <p:txBody>
          <a:bodyPr wrap="square" rtlCol="0">
            <a:spAutoFit/>
          </a:bodyPr>
          <a:lstStyle/>
          <a:p>
            <a:r>
              <a:rPr lang="en-GB" dirty="0"/>
              <a:t>Predator prey relationships</a:t>
            </a:r>
          </a:p>
        </p:txBody>
      </p:sp>
      <p:sp>
        <p:nvSpPr>
          <p:cNvPr id="3" name="Rectangle 2">
            <a:extLst>
              <a:ext uri="{FF2B5EF4-FFF2-40B4-BE49-F238E27FC236}">
                <a16:creationId xmlns:a16="http://schemas.microsoft.com/office/drawing/2014/main" id="{B3320314-9829-4934-B59A-7F0E2A44BCCB}"/>
              </a:ext>
            </a:extLst>
          </p:cNvPr>
          <p:cNvSpPr>
            <a:spLocks noChangeArrowheads="1"/>
          </p:cNvSpPr>
          <p:nvPr/>
        </p:nvSpPr>
        <p:spPr bwMode="auto">
          <a:xfrm>
            <a:off x="73530" y="3524632"/>
            <a:ext cx="6686600" cy="1046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tabLst>
                <a:tab pos="711200" algn="l"/>
              </a:tabLst>
              <a:defRPr>
                <a:solidFill>
                  <a:schemeClr val="tx1"/>
                </a:solidFill>
                <a:latin typeface="Arial" panose="020B0604020202020204" pitchFamily="34" charset="0"/>
              </a:defRPr>
            </a:lvl1pPr>
            <a:lvl2pPr eaLnBrk="0" hangingPunct="0">
              <a:tabLst>
                <a:tab pos="711200" algn="l"/>
              </a:tabLst>
              <a:defRPr>
                <a:solidFill>
                  <a:schemeClr val="tx1"/>
                </a:solidFill>
                <a:latin typeface="Arial" panose="020B0604020202020204" pitchFamily="34" charset="0"/>
              </a:defRPr>
            </a:lvl2pPr>
            <a:lvl3pPr eaLnBrk="0" hangingPunct="0">
              <a:tabLst>
                <a:tab pos="711200" algn="l"/>
              </a:tabLst>
              <a:defRPr>
                <a:solidFill>
                  <a:schemeClr val="tx1"/>
                </a:solidFill>
                <a:latin typeface="Arial" panose="020B0604020202020204" pitchFamily="34" charset="0"/>
              </a:defRPr>
            </a:lvl3pPr>
            <a:lvl4pPr eaLnBrk="0" hangingPunct="0">
              <a:tabLst>
                <a:tab pos="711200" algn="l"/>
              </a:tabLst>
              <a:defRPr>
                <a:solidFill>
                  <a:schemeClr val="tx1"/>
                </a:solidFill>
                <a:latin typeface="Arial" panose="020B0604020202020204" pitchFamily="34" charset="0"/>
              </a:defRPr>
            </a:lvl4pPr>
            <a:lvl5pPr eaLnBrk="0" hangingPunct="0">
              <a:tabLst>
                <a:tab pos="711200" algn="l"/>
              </a:tabLst>
              <a:defRPr>
                <a:solidFill>
                  <a:schemeClr val="tx1"/>
                </a:solidFill>
                <a:latin typeface="Arial" panose="020B0604020202020204" pitchFamily="34" charset="0"/>
              </a:defRPr>
            </a:lvl5pPr>
            <a:lvl6pPr eaLnBrk="0" fontAlgn="base" hangingPunct="0">
              <a:spcBef>
                <a:spcPct val="0"/>
              </a:spcBef>
              <a:spcAft>
                <a:spcPct val="0"/>
              </a:spcAft>
              <a:tabLst>
                <a:tab pos="711200" algn="l"/>
              </a:tabLst>
              <a:defRPr>
                <a:solidFill>
                  <a:schemeClr val="tx1"/>
                </a:solidFill>
                <a:latin typeface="Arial" panose="020B0604020202020204" pitchFamily="34" charset="0"/>
              </a:defRPr>
            </a:lvl6pPr>
            <a:lvl7pPr eaLnBrk="0" fontAlgn="base" hangingPunct="0">
              <a:spcBef>
                <a:spcPct val="0"/>
              </a:spcBef>
              <a:spcAft>
                <a:spcPct val="0"/>
              </a:spcAft>
              <a:tabLst>
                <a:tab pos="711200" algn="l"/>
              </a:tabLst>
              <a:defRPr>
                <a:solidFill>
                  <a:schemeClr val="tx1"/>
                </a:solidFill>
                <a:latin typeface="Arial" panose="020B0604020202020204" pitchFamily="34" charset="0"/>
              </a:defRPr>
            </a:lvl7pPr>
            <a:lvl8pPr eaLnBrk="0" fontAlgn="base" hangingPunct="0">
              <a:spcBef>
                <a:spcPct val="0"/>
              </a:spcBef>
              <a:spcAft>
                <a:spcPct val="0"/>
              </a:spcAft>
              <a:tabLst>
                <a:tab pos="711200" algn="l"/>
              </a:tabLst>
              <a:defRPr>
                <a:solidFill>
                  <a:schemeClr val="tx1"/>
                </a:solidFill>
                <a:latin typeface="Arial" panose="020B0604020202020204" pitchFamily="34" charset="0"/>
              </a:defRPr>
            </a:lvl8pPr>
            <a:lvl9pPr eaLnBrk="0" fontAlgn="base" hangingPunct="0">
              <a:spcBef>
                <a:spcPct val="0"/>
              </a:spcBef>
              <a:spcAft>
                <a:spcPct val="0"/>
              </a:spcAft>
              <a:tabLst>
                <a:tab pos="711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711200" algn="l"/>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Look at this graph. It has </a:t>
            </a:r>
            <a:r>
              <a:rPr kumimoji="0" lang="en-GB" altLang="en-US" sz="1400" b="0" i="1"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two</a:t>
            </a:r>
            <a:r>
              <a:rPr kumimoji="0" lang="en-GB" altLang="en-US" sz="1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 vertical axes, one for the rabbits and one for the foxes. It shows how the populations of foxes and rabbits have changed in one area. Each population was measured at the middle of every year</a:t>
            </a:r>
            <a:r>
              <a:rPr kumimoji="0" lang="en-GB" altLang="en-US" sz="16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711200" algn="l"/>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1025" name="Picture 1">
            <a:extLst>
              <a:ext uri="{FF2B5EF4-FFF2-40B4-BE49-F238E27FC236}">
                <a16:creationId xmlns:a16="http://schemas.microsoft.com/office/drawing/2014/main" id="{916A9F14-9D09-4B30-AE19-B487B209A8E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7023" y="4487638"/>
            <a:ext cx="5591175" cy="28003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CEBD9E3-4281-47BD-82D0-4F2E02070DA2}"/>
              </a:ext>
            </a:extLst>
          </p:cNvPr>
          <p:cNvSpPr>
            <a:spLocks noChangeArrowheads="1"/>
          </p:cNvSpPr>
          <p:nvPr/>
        </p:nvSpPr>
        <p:spPr bwMode="auto">
          <a:xfrm>
            <a:off x="53448" y="7193453"/>
            <a:ext cx="5689378" cy="1671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hangingPunct="0">
              <a:tabLst>
                <a:tab pos="2159000" algn="l"/>
                <a:tab pos="2514600" algn="l"/>
              </a:tabLst>
              <a:defRPr>
                <a:solidFill>
                  <a:schemeClr val="tx1"/>
                </a:solidFill>
                <a:latin typeface="Arial" panose="020B0604020202020204" pitchFamily="34" charset="0"/>
              </a:defRPr>
            </a:lvl1pPr>
            <a:lvl2pPr eaLnBrk="0" hangingPunct="0">
              <a:tabLst>
                <a:tab pos="2159000" algn="l"/>
                <a:tab pos="2514600" algn="l"/>
              </a:tabLst>
              <a:defRPr>
                <a:solidFill>
                  <a:schemeClr val="tx1"/>
                </a:solidFill>
                <a:latin typeface="Arial" panose="020B0604020202020204" pitchFamily="34" charset="0"/>
              </a:defRPr>
            </a:lvl2pPr>
            <a:lvl3pPr eaLnBrk="0" hangingPunct="0">
              <a:tabLst>
                <a:tab pos="2159000" algn="l"/>
                <a:tab pos="2514600" algn="l"/>
              </a:tabLst>
              <a:defRPr>
                <a:solidFill>
                  <a:schemeClr val="tx1"/>
                </a:solidFill>
                <a:latin typeface="Arial" panose="020B0604020202020204" pitchFamily="34" charset="0"/>
              </a:defRPr>
            </a:lvl3pPr>
            <a:lvl4pPr eaLnBrk="0" hangingPunct="0">
              <a:tabLst>
                <a:tab pos="2159000" algn="l"/>
                <a:tab pos="2514600" algn="l"/>
              </a:tabLst>
              <a:defRPr>
                <a:solidFill>
                  <a:schemeClr val="tx1"/>
                </a:solidFill>
                <a:latin typeface="Arial" panose="020B0604020202020204" pitchFamily="34" charset="0"/>
              </a:defRPr>
            </a:lvl4pPr>
            <a:lvl5pPr eaLnBrk="0" hangingPunct="0">
              <a:tabLst>
                <a:tab pos="2159000" algn="l"/>
                <a:tab pos="2514600" algn="l"/>
              </a:tabLst>
              <a:defRPr>
                <a:solidFill>
                  <a:schemeClr val="tx1"/>
                </a:solidFill>
                <a:latin typeface="Arial" panose="020B0604020202020204" pitchFamily="34" charset="0"/>
              </a:defRPr>
            </a:lvl5pPr>
            <a:lvl6pPr eaLnBrk="0" fontAlgn="base" hangingPunct="0">
              <a:spcBef>
                <a:spcPct val="0"/>
              </a:spcBef>
              <a:spcAft>
                <a:spcPct val="0"/>
              </a:spcAft>
              <a:tabLst>
                <a:tab pos="2159000" algn="l"/>
                <a:tab pos="2514600" algn="l"/>
              </a:tabLst>
              <a:defRPr>
                <a:solidFill>
                  <a:schemeClr val="tx1"/>
                </a:solidFill>
                <a:latin typeface="Arial" panose="020B0604020202020204" pitchFamily="34" charset="0"/>
              </a:defRPr>
            </a:lvl6pPr>
            <a:lvl7pPr eaLnBrk="0" fontAlgn="base" hangingPunct="0">
              <a:spcBef>
                <a:spcPct val="0"/>
              </a:spcBef>
              <a:spcAft>
                <a:spcPct val="0"/>
              </a:spcAft>
              <a:tabLst>
                <a:tab pos="2159000" algn="l"/>
                <a:tab pos="2514600" algn="l"/>
              </a:tabLst>
              <a:defRPr>
                <a:solidFill>
                  <a:schemeClr val="tx1"/>
                </a:solidFill>
                <a:latin typeface="Arial" panose="020B0604020202020204" pitchFamily="34" charset="0"/>
              </a:defRPr>
            </a:lvl7pPr>
            <a:lvl8pPr eaLnBrk="0" fontAlgn="base" hangingPunct="0">
              <a:spcBef>
                <a:spcPct val="0"/>
              </a:spcBef>
              <a:spcAft>
                <a:spcPct val="0"/>
              </a:spcAft>
              <a:tabLst>
                <a:tab pos="2159000" algn="l"/>
                <a:tab pos="2514600" algn="l"/>
              </a:tabLst>
              <a:defRPr>
                <a:solidFill>
                  <a:schemeClr val="tx1"/>
                </a:solidFill>
                <a:latin typeface="Arial" panose="020B0604020202020204" pitchFamily="34" charset="0"/>
              </a:defRPr>
            </a:lvl8pPr>
            <a:lvl9pPr eaLnBrk="0" fontAlgn="base" hangingPunct="0">
              <a:spcBef>
                <a:spcPct val="0"/>
              </a:spcBef>
              <a:spcAft>
                <a:spcPct val="0"/>
              </a:spcAft>
              <a:tabLst>
                <a:tab pos="2159000" algn="l"/>
                <a:tab pos="2514600" algn="l"/>
              </a:tabLst>
              <a:defRPr>
                <a:solidFill>
                  <a:schemeClr val="tx1"/>
                </a:solidFill>
                <a:latin typeface="Arial" panose="020B0604020202020204" pitchFamily="34" charset="0"/>
              </a:defRPr>
            </a:lvl9pPr>
          </a:lstStyle>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tab pos="2159000" algn="l"/>
                <a:tab pos="2514600" algn="l"/>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Which animal is a predator?</a:t>
            </a:r>
            <a:endParaRPr kumimoji="0" lang="en-GB" altLang="en-US" sz="600" b="0" i="0" u="none" strike="noStrike" cap="none" normalizeH="0" baseline="0" dirty="0">
              <a:ln>
                <a:noFill/>
              </a:ln>
              <a:solidFill>
                <a:schemeClr val="tx1"/>
              </a:solidFill>
              <a:effectLst/>
            </a:endParaRP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tab pos="2159000" algn="l"/>
                <a:tab pos="2514600" algn="l"/>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How many rabbits were there in 1989?</a:t>
            </a:r>
            <a:endParaRPr kumimoji="0" lang="en-GB" altLang="en-US" sz="600" b="0" i="0" u="none" strike="noStrike" cap="none" normalizeH="0" baseline="0" dirty="0">
              <a:ln>
                <a:noFill/>
              </a:ln>
              <a:solidFill>
                <a:schemeClr val="tx1"/>
              </a:solidFill>
              <a:effectLst/>
            </a:endParaRP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tab pos="2159000" algn="l"/>
                <a:tab pos="2514600" algn="l"/>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How many foxes were there in 1993?</a:t>
            </a:r>
            <a:endParaRPr kumimoji="0" lang="en-GB" altLang="en-US" sz="600" b="0" i="0" u="none" strike="noStrike" cap="none" normalizeH="0" baseline="0" dirty="0">
              <a:ln>
                <a:noFill/>
              </a:ln>
              <a:solidFill>
                <a:schemeClr val="tx1"/>
              </a:solidFill>
              <a:effectLst/>
            </a:endParaRP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tab pos="2159000" algn="l"/>
                <a:tab pos="2514600" algn="l"/>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In which year were there the most foxes?</a:t>
            </a:r>
            <a:endParaRPr kumimoji="0" lang="en-GB" altLang="en-US" sz="600" b="0" i="0" u="none" strike="noStrike" cap="none" normalizeH="0" baseline="0" dirty="0">
              <a:ln>
                <a:noFill/>
              </a:ln>
              <a:solidFill>
                <a:schemeClr val="tx1"/>
              </a:solidFill>
              <a:effectLst/>
            </a:endParaRPr>
          </a:p>
          <a:p>
            <a:pPr marL="342900" marR="0" lvl="0" indent="-342900" algn="just" defTabSz="914400" rtl="0" eaLnBrk="0" fontAlgn="base" latinLnBrk="0" hangingPunct="0">
              <a:lnSpc>
                <a:spcPct val="150000"/>
              </a:lnSpc>
              <a:spcBef>
                <a:spcPct val="0"/>
              </a:spcBef>
              <a:spcAft>
                <a:spcPct val="0"/>
              </a:spcAft>
              <a:buClrTx/>
              <a:buSzTx/>
              <a:buFont typeface="+mj-lt"/>
              <a:buAutoNum type="arabicPeriod"/>
              <a:tabLst>
                <a:tab pos="2159000" algn="l"/>
                <a:tab pos="2514600" algn="l"/>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Explain why the number of foxes fell between 1988 and 1990.</a:t>
            </a:r>
            <a:endParaRPr kumimoji="0" lang="en-GB" altLang="en-US" sz="600" b="0" i="0" u="none" strike="noStrike" cap="none" normalizeH="0" baseline="0" dirty="0">
              <a:ln>
                <a:noFill/>
              </a:ln>
              <a:solidFill>
                <a:schemeClr val="tx1"/>
              </a:solidFill>
              <a:effectLst/>
            </a:endParaRPr>
          </a:p>
        </p:txBody>
      </p:sp>
      <p:pic>
        <p:nvPicPr>
          <p:cNvPr id="5" name="Picture 4">
            <a:extLst>
              <a:ext uri="{FF2B5EF4-FFF2-40B4-BE49-F238E27FC236}">
                <a16:creationId xmlns:a16="http://schemas.microsoft.com/office/drawing/2014/main" id="{B73C907D-7207-4C6B-A311-0E34CAEF45CC}"/>
              </a:ext>
            </a:extLst>
          </p:cNvPr>
          <p:cNvPicPr>
            <a:picLocks noChangeAspect="1"/>
          </p:cNvPicPr>
          <p:nvPr/>
        </p:nvPicPr>
        <p:blipFill>
          <a:blip r:embed="rId3"/>
          <a:stretch>
            <a:fillRect/>
          </a:stretch>
        </p:blipFill>
        <p:spPr>
          <a:xfrm>
            <a:off x="3416830" y="278999"/>
            <a:ext cx="3068960" cy="2214345"/>
          </a:xfrm>
          <a:prstGeom prst="rect">
            <a:avLst/>
          </a:prstGeom>
        </p:spPr>
      </p:pic>
      <p:sp>
        <p:nvSpPr>
          <p:cNvPr id="6" name="TextBox 5">
            <a:extLst>
              <a:ext uri="{FF2B5EF4-FFF2-40B4-BE49-F238E27FC236}">
                <a16:creationId xmlns:a16="http://schemas.microsoft.com/office/drawing/2014/main" id="{4C98BF6A-3E5F-4423-BD29-7CB2A7B16D0A}"/>
              </a:ext>
            </a:extLst>
          </p:cNvPr>
          <p:cNvSpPr txBox="1"/>
          <p:nvPr/>
        </p:nvSpPr>
        <p:spPr>
          <a:xfrm>
            <a:off x="53448" y="618704"/>
            <a:ext cx="3343300" cy="2677656"/>
          </a:xfrm>
          <a:prstGeom prst="rect">
            <a:avLst/>
          </a:prstGeom>
          <a:solidFill>
            <a:srgbClr val="92D050"/>
          </a:solidFill>
        </p:spPr>
        <p:txBody>
          <a:bodyPr wrap="square" rtlCol="0">
            <a:spAutoFit/>
          </a:bodyPr>
          <a:lstStyle/>
          <a:p>
            <a:r>
              <a:rPr lang="en-GB" sz="1400" dirty="0"/>
              <a:t>The populations of predators and prey are linked together. This is because, when there are a lot of prey the predator has a lot of food, so has more offspring (babies). This increases there population, then there are more predators to eat the prey so that the prey population goes down. This means there is less to eat for the predator so their population goes down. As there are less predators the prey population can increase as they are not being eaten as much. This cycle continues, see graph</a:t>
            </a:r>
          </a:p>
        </p:txBody>
      </p:sp>
    </p:spTree>
    <p:extLst>
      <p:ext uri="{BB962C8B-B14F-4D97-AF65-F5344CB8AC3E}">
        <p14:creationId xmlns:p14="http://schemas.microsoft.com/office/powerpoint/2010/main" val="2183757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E4865B1B-DAA4-43A5-9BE1-FA270B265B8F}"/>
              </a:ext>
            </a:extLst>
          </p:cNvPr>
          <p:cNvGraphicFramePr>
            <a:graphicFrameLocks noGrp="1"/>
          </p:cNvGraphicFramePr>
          <p:nvPr>
            <p:extLst>
              <p:ext uri="{D42A27DB-BD31-4B8C-83A1-F6EECF244321}">
                <p14:modId xmlns:p14="http://schemas.microsoft.com/office/powerpoint/2010/main" val="4004260768"/>
              </p:ext>
            </p:extLst>
          </p:nvPr>
        </p:nvGraphicFramePr>
        <p:xfrm>
          <a:off x="188640" y="35699"/>
          <a:ext cx="6336704" cy="8841695"/>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51670951"/>
                    </a:ext>
                  </a:extLst>
                </a:gridCol>
                <a:gridCol w="3168352">
                  <a:extLst>
                    <a:ext uri="{9D8B030D-6E8A-4147-A177-3AD203B41FA5}">
                      <a16:colId xmlns:a16="http://schemas.microsoft.com/office/drawing/2014/main" val="1765075550"/>
                    </a:ext>
                  </a:extLst>
                </a:gridCol>
              </a:tblGrid>
              <a:tr h="10079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Abiotic (non-living) factors which can affect a community 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r>
                        <a:rPr lang="en-GB" dirty="0">
                          <a:solidFill>
                            <a:schemeClr val="tx1"/>
                          </a:solidFill>
                        </a:rPr>
                        <a:t>Biotic (living) factors which can affect a community are: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2267966028"/>
                  </a:ext>
                </a:extLst>
              </a:tr>
              <a:tr h="2865234">
                <a:tc>
                  <a:txBody>
                    <a:bodyPr/>
                    <a:lstStyle/>
                    <a:p>
                      <a:r>
                        <a:rPr lang="en-GB" dirty="0">
                          <a:solidFill>
                            <a:schemeClr val="tx1"/>
                          </a:solidFill>
                        </a:rPr>
                        <a:t>• light intensity</a:t>
                      </a:r>
                    </a:p>
                    <a:p>
                      <a:r>
                        <a:rPr lang="en-GB" dirty="0">
                          <a:solidFill>
                            <a:schemeClr val="tx1"/>
                          </a:solidFill>
                        </a:rPr>
                        <a:t>• temperature</a:t>
                      </a:r>
                    </a:p>
                    <a:p>
                      <a:r>
                        <a:rPr lang="en-GB" dirty="0">
                          <a:solidFill>
                            <a:schemeClr val="tx1"/>
                          </a:solidFill>
                        </a:rPr>
                        <a:t>• moisture levels</a:t>
                      </a:r>
                    </a:p>
                    <a:p>
                      <a:r>
                        <a:rPr lang="en-GB" dirty="0">
                          <a:solidFill>
                            <a:schemeClr val="tx1"/>
                          </a:solidFill>
                        </a:rPr>
                        <a:t>• soil pH and mineral content</a:t>
                      </a:r>
                    </a:p>
                    <a:p>
                      <a:r>
                        <a:rPr lang="en-GB" dirty="0">
                          <a:solidFill>
                            <a:schemeClr val="tx1"/>
                          </a:solidFill>
                        </a:rPr>
                        <a:t>• wind intensity and direction</a:t>
                      </a:r>
                    </a:p>
                    <a:p>
                      <a:r>
                        <a:rPr lang="en-GB" dirty="0">
                          <a:solidFill>
                            <a:schemeClr val="tx1"/>
                          </a:solidFill>
                        </a:rPr>
                        <a:t>• carbon dioxide levels for plants</a:t>
                      </a:r>
                    </a:p>
                    <a:p>
                      <a:r>
                        <a:rPr lang="en-GB" dirty="0">
                          <a:solidFill>
                            <a:schemeClr val="tx1"/>
                          </a:solidFill>
                        </a:rPr>
                        <a:t>• oxygen levels for animals living in water</a:t>
                      </a:r>
                    </a:p>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r>
                        <a:rPr lang="en-GB" dirty="0">
                          <a:solidFill>
                            <a:schemeClr val="tx1"/>
                          </a:solidFill>
                        </a:rPr>
                        <a:t>• availability of food</a:t>
                      </a:r>
                    </a:p>
                    <a:p>
                      <a:r>
                        <a:rPr lang="en-GB" dirty="0">
                          <a:solidFill>
                            <a:schemeClr val="tx1"/>
                          </a:solidFill>
                        </a:rPr>
                        <a:t>• new predators arriving</a:t>
                      </a:r>
                    </a:p>
                    <a:p>
                      <a:r>
                        <a:rPr lang="en-GB" dirty="0">
                          <a:solidFill>
                            <a:schemeClr val="tx1"/>
                          </a:solidFill>
                        </a:rPr>
                        <a:t>• new pathogens (diseases)</a:t>
                      </a:r>
                    </a:p>
                    <a:p>
                      <a:r>
                        <a:rPr lang="en-GB" dirty="0">
                          <a:solidFill>
                            <a:schemeClr val="tx1"/>
                          </a:solidFill>
                        </a:rPr>
                        <a:t>• one species outcompeting another so the numbers are no</a:t>
                      </a:r>
                    </a:p>
                    <a:p>
                      <a:r>
                        <a:rPr lang="en-GB" dirty="0">
                          <a:solidFill>
                            <a:schemeClr val="tx1"/>
                          </a:solidFill>
                        </a:rPr>
                        <a:t>longer sufficient to breed.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extLst>
                  <a:ext uri="{0D108BD9-81ED-4DB2-BD59-A6C34878D82A}">
                    <a16:rowId xmlns:a16="http://schemas.microsoft.com/office/drawing/2014/main" val="779725289"/>
                  </a:ext>
                </a:extLst>
              </a:tr>
              <a:tr h="2103318">
                <a:tc>
                  <a:txBody>
                    <a:bodyPr/>
                    <a:lstStyle/>
                    <a:p>
                      <a:r>
                        <a:rPr lang="en-GB" dirty="0">
                          <a:solidFill>
                            <a:schemeClr val="tx1"/>
                          </a:solidFill>
                        </a:rPr>
                        <a:t>An example of an abiotic factor could be a farmer washes a chemical into the river which makes the river acidic, the fish die because of this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r>
                        <a:rPr lang="en-GB" dirty="0">
                          <a:solidFill>
                            <a:schemeClr val="tx1"/>
                          </a:solidFill>
                        </a:rPr>
                        <a:t>An example of a biotic factor is the grey squirrel coming to the UK. The grey squirrel got more of the food leading to the red squirrels not having enough food and dying.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C000"/>
                    </a:solidFill>
                  </a:tcPr>
                </a:tc>
                <a:extLst>
                  <a:ext uri="{0D108BD9-81ED-4DB2-BD59-A6C34878D82A}">
                    <a16:rowId xmlns:a16="http://schemas.microsoft.com/office/drawing/2014/main" val="4237419459"/>
                  </a:ext>
                </a:extLst>
              </a:tr>
              <a:tr h="2865234">
                <a:tc>
                  <a:txBody>
                    <a:bodyPr/>
                    <a:lstStyle/>
                    <a:p>
                      <a:r>
                        <a:rPr lang="en-GB" dirty="0">
                          <a:solidFill>
                            <a:schemeClr val="tx1"/>
                          </a:solidFill>
                        </a:rPr>
                        <a:t>Give your own example of an abiotic factor: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dirty="0">
                          <a:solidFill>
                            <a:schemeClr val="tx1"/>
                          </a:solidFill>
                        </a:rPr>
                        <a:t>Give your own example of a biotic factor: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59978403"/>
                  </a:ext>
                </a:extLst>
              </a:tr>
            </a:tbl>
          </a:graphicData>
        </a:graphic>
      </p:graphicFrame>
    </p:spTree>
    <p:extLst>
      <p:ext uri="{BB962C8B-B14F-4D97-AF65-F5344CB8AC3E}">
        <p14:creationId xmlns:p14="http://schemas.microsoft.com/office/powerpoint/2010/main" val="3314101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F8B948-A26E-4691-9C6A-A2BD029547D0}"/>
              </a:ext>
            </a:extLst>
          </p:cNvPr>
          <p:cNvPicPr>
            <a:picLocks noChangeAspect="1"/>
          </p:cNvPicPr>
          <p:nvPr/>
        </p:nvPicPr>
        <p:blipFill rotWithShape="1">
          <a:blip r:embed="rId2"/>
          <a:srcRect l="39500" t="27590" r="20600" b="8913"/>
          <a:stretch/>
        </p:blipFill>
        <p:spPr>
          <a:xfrm>
            <a:off x="19472" y="179512"/>
            <a:ext cx="6073823" cy="5434475"/>
          </a:xfrm>
          <a:prstGeom prst="rect">
            <a:avLst/>
          </a:prstGeom>
        </p:spPr>
      </p:pic>
      <p:pic>
        <p:nvPicPr>
          <p:cNvPr id="3" name="Picture 2">
            <a:extLst>
              <a:ext uri="{FF2B5EF4-FFF2-40B4-BE49-F238E27FC236}">
                <a16:creationId xmlns:a16="http://schemas.microsoft.com/office/drawing/2014/main" id="{A928A2BE-8266-45A6-B33F-9925238805CD}"/>
              </a:ext>
            </a:extLst>
          </p:cNvPr>
          <p:cNvPicPr>
            <a:picLocks noChangeAspect="1"/>
          </p:cNvPicPr>
          <p:nvPr/>
        </p:nvPicPr>
        <p:blipFill rotWithShape="1">
          <a:blip r:embed="rId3"/>
          <a:srcRect l="41600" t="35060" r="20601" b="22976"/>
          <a:stretch/>
        </p:blipFill>
        <p:spPr>
          <a:xfrm>
            <a:off x="197970" y="4932040"/>
            <a:ext cx="6073823" cy="3791153"/>
          </a:xfrm>
          <a:prstGeom prst="rect">
            <a:avLst/>
          </a:prstGeom>
        </p:spPr>
      </p:pic>
    </p:spTree>
    <p:extLst>
      <p:ext uri="{BB962C8B-B14F-4D97-AF65-F5344CB8AC3E}">
        <p14:creationId xmlns:p14="http://schemas.microsoft.com/office/powerpoint/2010/main" val="4258702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0FBA479-D0C8-45D4-910F-AFC9BE03D390}"/>
              </a:ext>
            </a:extLst>
          </p:cNvPr>
          <p:cNvPicPr>
            <a:picLocks noChangeAspect="1"/>
          </p:cNvPicPr>
          <p:nvPr/>
        </p:nvPicPr>
        <p:blipFill rotWithShape="1">
          <a:blip r:embed="rId2"/>
          <a:srcRect l="38450" t="21794" r="18500" b="14515"/>
          <a:stretch/>
        </p:blipFill>
        <p:spPr>
          <a:xfrm>
            <a:off x="163018" y="323528"/>
            <a:ext cx="6531963" cy="5433177"/>
          </a:xfrm>
          <a:prstGeom prst="rect">
            <a:avLst/>
          </a:prstGeom>
        </p:spPr>
      </p:pic>
      <p:pic>
        <p:nvPicPr>
          <p:cNvPr id="3" name="Picture 2">
            <a:extLst>
              <a:ext uri="{FF2B5EF4-FFF2-40B4-BE49-F238E27FC236}">
                <a16:creationId xmlns:a16="http://schemas.microsoft.com/office/drawing/2014/main" id="{4B2A3482-3EC4-41F0-8322-4D63769FFB01}"/>
              </a:ext>
            </a:extLst>
          </p:cNvPr>
          <p:cNvPicPr>
            <a:picLocks noChangeAspect="1"/>
          </p:cNvPicPr>
          <p:nvPr/>
        </p:nvPicPr>
        <p:blipFill rotWithShape="1">
          <a:blip r:embed="rId3"/>
          <a:srcRect l="37400" t="40662" r="19550" b="25722"/>
          <a:stretch/>
        </p:blipFill>
        <p:spPr>
          <a:xfrm>
            <a:off x="260647" y="6084168"/>
            <a:ext cx="6496043" cy="2851923"/>
          </a:xfrm>
          <a:prstGeom prst="rect">
            <a:avLst/>
          </a:prstGeom>
        </p:spPr>
      </p:pic>
    </p:spTree>
    <p:extLst>
      <p:ext uri="{BB962C8B-B14F-4D97-AF65-F5344CB8AC3E}">
        <p14:creationId xmlns:p14="http://schemas.microsoft.com/office/powerpoint/2010/main" val="1827134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046339686"/>
              </p:ext>
            </p:extLst>
          </p:nvPr>
        </p:nvGraphicFramePr>
        <p:xfrm>
          <a:off x="404664" y="1194100"/>
          <a:ext cx="5976664" cy="6334760"/>
        </p:xfrm>
        <a:graphic>
          <a:graphicData uri="http://schemas.openxmlformats.org/drawingml/2006/table">
            <a:tbl>
              <a:tblPr firstRow="1" bandRow="1">
                <a:tableStyleId>{2D5ABB26-0587-4C30-8999-92F81FD0307C}</a:tableStyleId>
              </a:tblPr>
              <a:tblGrid>
                <a:gridCol w="2160240">
                  <a:extLst>
                    <a:ext uri="{9D8B030D-6E8A-4147-A177-3AD203B41FA5}">
                      <a16:colId xmlns:a16="http://schemas.microsoft.com/office/drawing/2014/main" val="20000"/>
                    </a:ext>
                  </a:extLst>
                </a:gridCol>
                <a:gridCol w="3816424">
                  <a:extLst>
                    <a:ext uri="{9D8B030D-6E8A-4147-A177-3AD203B41FA5}">
                      <a16:colId xmlns:a16="http://schemas.microsoft.com/office/drawing/2014/main" val="20001"/>
                    </a:ext>
                  </a:extLst>
                </a:gridCol>
              </a:tblGrid>
              <a:tr h="370840">
                <a:tc>
                  <a:txBody>
                    <a:bodyPr/>
                    <a:lstStyle/>
                    <a:p>
                      <a:r>
                        <a:rPr lang="en-GB" dirty="0"/>
                        <a:t>Adaptation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change in an organism that makes it better suited</a:t>
                      </a:r>
                      <a:r>
                        <a:rPr lang="en-GB" baseline="0" dirty="0"/>
                        <a:t> to it’s environment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dirty="0"/>
                        <a:t>Community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group of organisms which live in an area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dirty="0"/>
                        <a:t>Consumer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An organism which feeds on another organism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dirty="0"/>
                        <a:t>Ecosystem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 living and non-living things in an area (animals, plants, rocks, 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dirty="0"/>
                        <a:t>Environment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 non-living factors in an area such as the weather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840">
                <a:tc>
                  <a:txBody>
                    <a:bodyPr/>
                    <a:lstStyle/>
                    <a:p>
                      <a:r>
                        <a:rPr lang="en-GB" dirty="0"/>
                        <a:t>Habitat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The place where organisms live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840">
                <a:tc>
                  <a:txBody>
                    <a:bodyPr/>
                    <a:lstStyle/>
                    <a:p>
                      <a:r>
                        <a:rPr lang="en-GB" dirty="0"/>
                        <a:t>Organism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living</a:t>
                      </a:r>
                      <a:r>
                        <a:rPr lang="en-GB" baseline="0" dirty="0"/>
                        <a:t> thing such as a plant or animal</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Primary consumer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An organism which eats</a:t>
                      </a:r>
                      <a:r>
                        <a:rPr lang="en-GB" baseline="0" dirty="0"/>
                        <a:t> a producer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Predator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An</a:t>
                      </a:r>
                      <a:r>
                        <a:rPr lang="en-GB" baseline="0" dirty="0"/>
                        <a:t> animal which eats </a:t>
                      </a:r>
                      <a:r>
                        <a:rPr lang="en-GB" baseline="0"/>
                        <a:t>other animals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370840">
                <a:tc>
                  <a:txBody>
                    <a:bodyPr/>
                    <a:lstStyle/>
                    <a:p>
                      <a:r>
                        <a:rPr lang="en-GB" dirty="0"/>
                        <a:t>prey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Something which is killer by a</a:t>
                      </a:r>
                      <a:r>
                        <a:rPr lang="en-GB" baseline="0" dirty="0"/>
                        <a:t> predator</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370840">
                <a:tc>
                  <a:txBody>
                    <a:bodyPr/>
                    <a:lstStyle/>
                    <a:p>
                      <a:r>
                        <a:rPr lang="en-GB" dirty="0"/>
                        <a:t>producer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 plant which produces food for organisms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r h="370840">
                <a:tc>
                  <a:txBody>
                    <a:bodyPr/>
                    <a:lstStyle/>
                    <a:p>
                      <a:r>
                        <a:rPr lang="en-GB" dirty="0"/>
                        <a:t>Secondary consumer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An organism which is third in the food chain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sp>
        <p:nvSpPr>
          <p:cNvPr id="3" name="Rectangle 2"/>
          <p:cNvSpPr/>
          <p:nvPr/>
        </p:nvSpPr>
        <p:spPr>
          <a:xfrm>
            <a:off x="1988840" y="273949"/>
            <a:ext cx="2992871" cy="923330"/>
          </a:xfrm>
          <a:prstGeom prst="rect">
            <a:avLst/>
          </a:prstGeom>
          <a:noFill/>
        </p:spPr>
        <p:txBody>
          <a:bodyPr wrap="none" lIns="91440" tIns="45720" rIns="91440" bIns="45720">
            <a:spAutoFit/>
          </a:bodyPr>
          <a:lstStyle/>
          <a:p>
            <a:pPr algn="ctr"/>
            <a:r>
              <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Keywords</a:t>
            </a:r>
          </a:p>
        </p:txBody>
      </p:sp>
    </p:spTree>
  </p:cSld>
  <p:clrMapOvr>
    <a:masterClrMapping/>
  </p:clrMapOvr>
</p:sld>
</file>

<file path=ppt/theme/theme1.xml><?xml version="1.0" encoding="utf-8"?>
<a:theme xmlns:a="http://schemas.openxmlformats.org/drawingml/2006/main" name="interaction and adaptat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2EB1F81-3719-4AC9-B29F-2B29E659626A}"/>
</file>

<file path=customXml/itemProps2.xml><?xml version="1.0" encoding="utf-8"?>
<ds:datastoreItem xmlns:ds="http://schemas.openxmlformats.org/officeDocument/2006/customXml" ds:itemID="{E2CD0D6D-F2B9-42E0-B84C-5F40C62ADF5E}"/>
</file>

<file path=customXml/itemProps3.xml><?xml version="1.0" encoding="utf-8"?>
<ds:datastoreItem xmlns:ds="http://schemas.openxmlformats.org/officeDocument/2006/customXml" ds:itemID="{E00E3A19-1334-4900-8524-81A5F6BBF5D2}"/>
</file>

<file path=docProps/app.xml><?xml version="1.0" encoding="utf-8"?>
<Properties xmlns="http://schemas.openxmlformats.org/officeDocument/2006/extended-properties" xmlns:vt="http://schemas.openxmlformats.org/officeDocument/2006/docPropsVTypes">
  <Template>interaction and adaptation</Template>
  <TotalTime>357</TotalTime>
  <Words>834</Words>
  <Application>Microsoft Office PowerPoint</Application>
  <PresentationFormat>On-screen Show (4:3)</PresentationFormat>
  <Paragraphs>119</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Comic Sans MS</vt:lpstr>
      <vt:lpstr>Times New Roman</vt:lpstr>
      <vt:lpstr>Verdana</vt:lpstr>
      <vt:lpstr>interaction and adaptation</vt:lpstr>
      <vt:lpstr>PowerPoint Presentation</vt:lpstr>
      <vt:lpstr>Food chains</vt:lpstr>
      <vt:lpstr>Food webs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dc:creator>
  <cp:lastModifiedBy>Hannah Grant</cp:lastModifiedBy>
  <cp:revision>26</cp:revision>
  <cp:lastPrinted>2015-11-09T08:12:33Z</cp:lastPrinted>
  <dcterms:created xsi:type="dcterms:W3CDTF">2015-08-17T14:38:37Z</dcterms:created>
  <dcterms:modified xsi:type="dcterms:W3CDTF">2021-02-08T14:09:18Z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