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83" r:id="rId3"/>
    <p:sldId id="284" r:id="rId4"/>
    <p:sldId id="285" r:id="rId5"/>
    <p:sldId id="282" r:id="rId6"/>
    <p:sldId id="288" r:id="rId7"/>
    <p:sldId id="287" r:id="rId8"/>
    <p:sldId id="286" r:id="rId9"/>
    <p:sldId id="290" r:id="rId10"/>
    <p:sldId id="278" r:id="rId11"/>
    <p:sldId id="279" r:id="rId12"/>
    <p:sldId id="281" r:id="rId13"/>
    <p:sldId id="289" r:id="rId14"/>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98" d="100"/>
          <a:sy n="98" d="100"/>
        </p:scale>
        <p:origin x="1134"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75920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252540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15635B-9BEB-4999-9620-955D803507D0}" type="datetimeFigureOut">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560724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515635B-9BEB-4999-9620-955D803507D0}" type="datetimeFigureOut">
              <a:rPr lang="en-GB" smtClean="0"/>
              <a:t>04/05/2020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448984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515635B-9BEB-4999-9620-955D803507D0}" type="datetimeFigureOut">
              <a:rPr lang="en-GB" smtClean="0"/>
              <a:t>04/05/2020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629952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15635B-9BEB-4999-9620-955D803507D0}" type="datetimeFigureOut">
              <a:rPr lang="en-GB" smtClean="0"/>
              <a:t>04/05/2020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557928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15635B-9BEB-4999-9620-955D803507D0}" type="datetimeFigureOut">
              <a:rPr lang="en-GB" smtClean="0"/>
              <a:t>04/05/2020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271092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04/05/2020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39840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04/05/2020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226815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120899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937746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515635B-9BEB-4999-9620-955D803507D0}" type="datetimeFigureOut">
              <a:rPr lang="en-GB" smtClean="0"/>
              <a:t>04/05/2020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2A7FC40-8787-406B-8226-5ED00B4E0904}" type="slidenum">
              <a:rPr lang="en-GB" smtClean="0"/>
              <a:t>‹#›</a:t>
            </a:fld>
            <a:endParaRPr lang="en-GB"/>
          </a:p>
        </p:txBody>
      </p:sp>
    </p:spTree>
    <p:extLst>
      <p:ext uri="{BB962C8B-B14F-4D97-AF65-F5344CB8AC3E}">
        <p14:creationId xmlns:p14="http://schemas.microsoft.com/office/powerpoint/2010/main" val="26675981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mysteryscience.com/" TargetMode="External"/><Relationship Id="rId2" Type="http://schemas.openxmlformats.org/officeDocument/2006/relationships/hyperlink" Target="https://www.bbc.co.uk/bitesize/guides/z2wmxnb/revision/1" TargetMode="Externa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thekidshouldseethis.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96394" y="3797377"/>
            <a:ext cx="5854890" cy="1323439"/>
          </a:xfrm>
          <a:prstGeom prst="rect">
            <a:avLst/>
          </a:prstGeom>
          <a:noFill/>
        </p:spPr>
        <p:txBody>
          <a:bodyPr wrap="square" rtlCol="0">
            <a:spAutoFit/>
          </a:bodyPr>
          <a:lstStyle/>
          <a:p>
            <a:pPr algn="ctr"/>
            <a:r>
              <a:rPr lang="en-GB" sz="4000" dirty="0" smtClean="0"/>
              <a:t>Science work pack</a:t>
            </a:r>
          </a:p>
          <a:p>
            <a:pPr algn="ctr"/>
            <a:r>
              <a:rPr lang="en-GB" sz="4000" dirty="0" smtClean="0"/>
              <a:t>week </a:t>
            </a:r>
            <a:r>
              <a:rPr lang="en-GB" sz="4000" dirty="0"/>
              <a:t>6</a:t>
            </a:r>
          </a:p>
        </p:txBody>
      </p:sp>
      <p:sp>
        <p:nvSpPr>
          <p:cNvPr id="6" name="TextBox 5"/>
          <p:cNvSpPr txBox="1"/>
          <p:nvPr/>
        </p:nvSpPr>
        <p:spPr>
          <a:xfrm>
            <a:off x="296394" y="5104686"/>
            <a:ext cx="6561606" cy="1477328"/>
          </a:xfrm>
          <a:prstGeom prst="rect">
            <a:avLst/>
          </a:prstGeom>
          <a:noFill/>
        </p:spPr>
        <p:txBody>
          <a:bodyPr wrap="square" rtlCol="0">
            <a:spAutoFit/>
          </a:bodyPr>
          <a:lstStyle/>
          <a:p>
            <a:r>
              <a:rPr lang="en-GB" dirty="0"/>
              <a:t>Helpful websites to support with the work or for interest:</a:t>
            </a:r>
          </a:p>
          <a:p>
            <a:r>
              <a:rPr lang="en-GB" dirty="0">
                <a:hlinkClick r:id="rId2"/>
              </a:rPr>
              <a:t>https://www.bbc.co.uk/bitesize/guides/z2wmxnb/revision/1</a:t>
            </a:r>
            <a:endParaRPr lang="en-GB" dirty="0"/>
          </a:p>
          <a:p>
            <a:r>
              <a:rPr lang="en-GB" dirty="0">
                <a:hlinkClick r:id="rId3"/>
              </a:rPr>
              <a:t>https://mysteryscience.com/</a:t>
            </a:r>
            <a:r>
              <a:rPr lang="en-GB" dirty="0"/>
              <a:t>        </a:t>
            </a:r>
            <a:r>
              <a:rPr lang="en-GB" dirty="0">
                <a:hlinkClick r:id="rId4"/>
              </a:rPr>
              <a:t>https://thekidshouldseethis.com/</a:t>
            </a:r>
            <a:endParaRPr lang="en-GB" dirty="0"/>
          </a:p>
          <a:p>
            <a:endParaRPr lang="en-GB" dirty="0"/>
          </a:p>
          <a:p>
            <a:endParaRPr lang="en-GB" dirty="0"/>
          </a:p>
        </p:txBody>
      </p:sp>
      <p:sp>
        <p:nvSpPr>
          <p:cNvPr id="7" name="Rectangle 6"/>
          <p:cNvSpPr/>
          <p:nvPr/>
        </p:nvSpPr>
        <p:spPr>
          <a:xfrm>
            <a:off x="278517" y="5987535"/>
            <a:ext cx="6436182" cy="3693319"/>
          </a:xfrm>
          <a:prstGeom prst="rect">
            <a:avLst/>
          </a:prstGeom>
          <a:solidFill>
            <a:schemeClr val="accent4">
              <a:lumMod val="40000"/>
              <a:lumOff val="60000"/>
            </a:schemeClr>
          </a:solidFill>
        </p:spPr>
        <p:txBody>
          <a:bodyPr wrap="square">
            <a:spAutoFit/>
          </a:bodyPr>
          <a:lstStyle/>
          <a:p>
            <a:r>
              <a:rPr lang="en-GB" b="1" dirty="0"/>
              <a:t>There is online learning available at: </a:t>
            </a:r>
          </a:p>
          <a:p>
            <a:endParaRPr lang="en-GB" dirty="0"/>
          </a:p>
          <a:p>
            <a:r>
              <a:rPr lang="en-GB" u="sng" dirty="0">
                <a:solidFill>
                  <a:schemeClr val="accent1">
                    <a:lumMod val="75000"/>
                  </a:schemeClr>
                </a:solidFill>
              </a:rPr>
              <a:t>app.senecalearning.com/dashboard/join-class/4ggjlziov1</a:t>
            </a:r>
          </a:p>
          <a:p>
            <a:endParaRPr lang="en-GB" dirty="0"/>
          </a:p>
          <a:p>
            <a:r>
              <a:rPr lang="en-GB" dirty="0"/>
              <a:t>You need to sign up using an email address. When asked to type in the school it is St Matthias </a:t>
            </a:r>
            <a:r>
              <a:rPr lang="en-GB" dirty="0" smtClean="0"/>
              <a:t>academy. This should take you to straight to the learning page, if you are asked for a class code it is:</a:t>
            </a:r>
            <a:r>
              <a:rPr lang="en-GB" b="1" dirty="0" smtClean="0"/>
              <a:t> </a:t>
            </a:r>
            <a:r>
              <a:rPr lang="en-GB" dirty="0" smtClean="0"/>
              <a:t>4ggjlziov1. There are tutorials and then questions.</a:t>
            </a:r>
            <a:endParaRPr lang="en-GB" dirty="0"/>
          </a:p>
          <a:p>
            <a:endParaRPr lang="en-GB" b="1" dirty="0"/>
          </a:p>
          <a:p>
            <a:r>
              <a:rPr lang="en-GB" dirty="0"/>
              <a:t>Please work on the assignments and I can see what has been completed and how well you are doing.</a:t>
            </a:r>
          </a:p>
          <a:p>
            <a:endParaRPr lang="en-GB" dirty="0"/>
          </a:p>
          <a:p>
            <a:r>
              <a:rPr lang="en-GB" dirty="0"/>
              <a:t>Miss Grant</a:t>
            </a:r>
          </a:p>
        </p:txBody>
      </p:sp>
      <p:pic>
        <p:nvPicPr>
          <p:cNvPr id="4" name="Picture 3"/>
          <p:cNvPicPr>
            <a:picLocks noChangeAspect="1"/>
          </p:cNvPicPr>
          <p:nvPr/>
        </p:nvPicPr>
        <p:blipFill>
          <a:blip r:embed="rId5"/>
          <a:stretch>
            <a:fillRect/>
          </a:stretch>
        </p:blipFill>
        <p:spPr>
          <a:xfrm>
            <a:off x="4287872" y="888488"/>
            <a:ext cx="2095500" cy="2790825"/>
          </a:xfrm>
          <a:prstGeom prst="rect">
            <a:avLst/>
          </a:prstGeom>
        </p:spPr>
      </p:pic>
      <p:pic>
        <p:nvPicPr>
          <p:cNvPr id="9" name="Picture 8"/>
          <p:cNvPicPr>
            <a:picLocks noChangeAspect="1"/>
          </p:cNvPicPr>
          <p:nvPr/>
        </p:nvPicPr>
        <p:blipFill rotWithShape="1">
          <a:blip r:embed="rId6"/>
          <a:srcRect l="15666"/>
          <a:stretch/>
        </p:blipFill>
        <p:spPr>
          <a:xfrm>
            <a:off x="70628" y="888488"/>
            <a:ext cx="4217244" cy="2457450"/>
          </a:xfrm>
          <a:prstGeom prst="rect">
            <a:avLst/>
          </a:prstGeom>
        </p:spPr>
      </p:pic>
    </p:spTree>
    <p:extLst>
      <p:ext uri="{BB962C8B-B14F-4D97-AF65-F5344CB8AC3E}">
        <p14:creationId xmlns:p14="http://schemas.microsoft.com/office/powerpoint/2010/main" val="665136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41237" y="6881291"/>
            <a:ext cx="6237858" cy="3024709"/>
          </a:xfrm>
          <a:prstGeom prst="rect">
            <a:avLst/>
          </a:prstGeom>
        </p:spPr>
      </p:pic>
      <p:sp>
        <p:nvSpPr>
          <p:cNvPr id="5" name="TextBox 4"/>
          <p:cNvSpPr txBox="1"/>
          <p:nvPr/>
        </p:nvSpPr>
        <p:spPr>
          <a:xfrm>
            <a:off x="-353437" y="5841798"/>
            <a:ext cx="7032533" cy="954107"/>
          </a:xfrm>
          <a:prstGeom prst="rect">
            <a:avLst/>
          </a:prstGeom>
          <a:noFill/>
        </p:spPr>
        <p:txBody>
          <a:bodyPr wrap="square" rtlCol="0">
            <a:spAutoFit/>
          </a:bodyPr>
          <a:lstStyle/>
          <a:p>
            <a:pPr algn="ctr"/>
            <a:r>
              <a:rPr lang="en-GB" sz="2800" dirty="0" smtClean="0">
                <a:solidFill>
                  <a:srgbClr val="FF0000"/>
                </a:solidFill>
              </a:rPr>
              <a:t>One type</a:t>
            </a:r>
            <a:r>
              <a:rPr lang="en-GB" sz="2800" dirty="0" smtClean="0"/>
              <a:t> of atom, on its own or joined to another atom of the </a:t>
            </a:r>
            <a:r>
              <a:rPr lang="en-GB" sz="2800" dirty="0" smtClean="0">
                <a:solidFill>
                  <a:srgbClr val="FF0000"/>
                </a:solidFill>
              </a:rPr>
              <a:t>same type.</a:t>
            </a:r>
          </a:p>
        </p:txBody>
      </p:sp>
      <p:pic>
        <p:nvPicPr>
          <p:cNvPr id="6" name="Picture 5"/>
          <p:cNvPicPr>
            <a:picLocks noChangeAspect="1"/>
          </p:cNvPicPr>
          <p:nvPr/>
        </p:nvPicPr>
        <p:blipFill>
          <a:blip r:embed="rId3"/>
          <a:stretch>
            <a:fillRect/>
          </a:stretch>
        </p:blipFill>
        <p:spPr>
          <a:xfrm>
            <a:off x="-1724491" y="4354366"/>
            <a:ext cx="7773074" cy="2139881"/>
          </a:xfrm>
          <a:prstGeom prst="rect">
            <a:avLst/>
          </a:prstGeom>
        </p:spPr>
      </p:pic>
      <p:sp>
        <p:nvSpPr>
          <p:cNvPr id="8" name="Title 1"/>
          <p:cNvSpPr txBox="1">
            <a:spLocks/>
          </p:cNvSpPr>
          <p:nvPr/>
        </p:nvSpPr>
        <p:spPr>
          <a:xfrm>
            <a:off x="1847217" y="-84336"/>
            <a:ext cx="7772400" cy="147002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8000" b="1" dirty="0" smtClean="0"/>
              <a:t>Atom</a:t>
            </a:r>
            <a:endParaRPr lang="en-GB" sz="8000" b="1" dirty="0"/>
          </a:p>
        </p:txBody>
      </p:sp>
      <p:sp>
        <p:nvSpPr>
          <p:cNvPr id="9" name="TextBox 8"/>
          <p:cNvSpPr txBox="1"/>
          <p:nvPr/>
        </p:nvSpPr>
        <p:spPr>
          <a:xfrm>
            <a:off x="2770854" y="1861642"/>
            <a:ext cx="3908241" cy="954107"/>
          </a:xfrm>
          <a:prstGeom prst="rect">
            <a:avLst/>
          </a:prstGeom>
          <a:noFill/>
        </p:spPr>
        <p:txBody>
          <a:bodyPr wrap="square" rtlCol="0">
            <a:spAutoFit/>
          </a:bodyPr>
          <a:lstStyle/>
          <a:p>
            <a:pPr algn="ctr"/>
            <a:r>
              <a:rPr lang="en-GB" sz="2800" dirty="0" smtClean="0"/>
              <a:t>Tiny </a:t>
            </a:r>
            <a:r>
              <a:rPr lang="en-GB" sz="2800" dirty="0" smtClean="0">
                <a:solidFill>
                  <a:srgbClr val="FF0000"/>
                </a:solidFill>
              </a:rPr>
              <a:t>particles</a:t>
            </a:r>
            <a:r>
              <a:rPr lang="en-GB" sz="2800" dirty="0" smtClean="0"/>
              <a:t> that make up everything!</a:t>
            </a:r>
          </a:p>
        </p:txBody>
      </p:sp>
      <p:pic>
        <p:nvPicPr>
          <p:cNvPr id="10" name="Picture 2" descr="http://img2.wikia.nocookie.net/__cb20121208233952/periodictableofelements/images/thumb/e/e2/Stylised_Lithium_Atom.png/907px-Stylised_Lithium_Atom.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4009" y="952335"/>
            <a:ext cx="2591750" cy="2926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80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38910" y="0"/>
            <a:ext cx="7772400" cy="147002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8000" b="1" dirty="0" smtClean="0"/>
              <a:t>Compound</a:t>
            </a:r>
            <a:endParaRPr lang="en-GB" sz="8000" b="1" dirty="0"/>
          </a:p>
        </p:txBody>
      </p:sp>
      <p:sp>
        <p:nvSpPr>
          <p:cNvPr id="6" name="TextBox 5"/>
          <p:cNvSpPr txBox="1"/>
          <p:nvPr/>
        </p:nvSpPr>
        <p:spPr>
          <a:xfrm>
            <a:off x="0" y="1306276"/>
            <a:ext cx="7032533" cy="954107"/>
          </a:xfrm>
          <a:prstGeom prst="rect">
            <a:avLst/>
          </a:prstGeom>
          <a:noFill/>
        </p:spPr>
        <p:txBody>
          <a:bodyPr wrap="square" rtlCol="0">
            <a:spAutoFit/>
          </a:bodyPr>
          <a:lstStyle/>
          <a:p>
            <a:pPr algn="ctr"/>
            <a:r>
              <a:rPr lang="en-GB" sz="2800" dirty="0" smtClean="0">
                <a:solidFill>
                  <a:srgbClr val="FF0000"/>
                </a:solidFill>
              </a:rPr>
              <a:t>Different </a:t>
            </a:r>
            <a:r>
              <a:rPr lang="en-GB" sz="2800" dirty="0" smtClean="0"/>
              <a:t>types of atom joined by a </a:t>
            </a:r>
            <a:r>
              <a:rPr lang="en-GB" sz="2800" dirty="0" smtClean="0">
                <a:solidFill>
                  <a:srgbClr val="FF0000"/>
                </a:solidFill>
              </a:rPr>
              <a:t>chemical bond.</a:t>
            </a:r>
          </a:p>
        </p:txBody>
      </p:sp>
      <p:pic>
        <p:nvPicPr>
          <p:cNvPr id="7" name="Picture 6"/>
          <p:cNvPicPr>
            <a:picLocks noChangeAspect="1"/>
          </p:cNvPicPr>
          <p:nvPr/>
        </p:nvPicPr>
        <p:blipFill>
          <a:blip r:embed="rId2"/>
          <a:stretch>
            <a:fillRect/>
          </a:stretch>
        </p:blipFill>
        <p:spPr>
          <a:xfrm>
            <a:off x="338910" y="1783329"/>
            <a:ext cx="5983357" cy="2956244"/>
          </a:xfrm>
          <a:prstGeom prst="rect">
            <a:avLst/>
          </a:prstGeom>
        </p:spPr>
      </p:pic>
      <p:sp>
        <p:nvSpPr>
          <p:cNvPr id="9" name="Title 1"/>
          <p:cNvSpPr txBox="1">
            <a:spLocks/>
          </p:cNvSpPr>
          <p:nvPr/>
        </p:nvSpPr>
        <p:spPr>
          <a:xfrm>
            <a:off x="0" y="5052877"/>
            <a:ext cx="7772400" cy="147002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8000" b="1" smtClean="0"/>
              <a:t>Mixture</a:t>
            </a:r>
            <a:endParaRPr lang="en-GB" sz="8000" b="1" dirty="0"/>
          </a:p>
        </p:txBody>
      </p:sp>
      <p:sp>
        <p:nvSpPr>
          <p:cNvPr id="10" name="TextBox 9"/>
          <p:cNvSpPr txBox="1"/>
          <p:nvPr/>
        </p:nvSpPr>
        <p:spPr>
          <a:xfrm>
            <a:off x="-1" y="6317031"/>
            <a:ext cx="7032533" cy="1384995"/>
          </a:xfrm>
          <a:prstGeom prst="rect">
            <a:avLst/>
          </a:prstGeom>
          <a:noFill/>
        </p:spPr>
        <p:txBody>
          <a:bodyPr wrap="square" rtlCol="0">
            <a:spAutoFit/>
          </a:bodyPr>
          <a:lstStyle/>
          <a:p>
            <a:pPr algn="ctr"/>
            <a:r>
              <a:rPr lang="en-GB" sz="2800" dirty="0" smtClean="0">
                <a:solidFill>
                  <a:srgbClr val="FF0000"/>
                </a:solidFill>
              </a:rPr>
              <a:t>Different </a:t>
            </a:r>
            <a:r>
              <a:rPr lang="en-GB" sz="2800" dirty="0" smtClean="0">
                <a:solidFill>
                  <a:srgbClr val="000000"/>
                </a:solidFill>
              </a:rPr>
              <a:t>types</a:t>
            </a:r>
            <a:r>
              <a:rPr lang="en-GB" sz="2800" dirty="0" smtClean="0"/>
              <a:t> of atoms or compounds that can be physically separated,</a:t>
            </a:r>
          </a:p>
          <a:p>
            <a:pPr algn="ctr"/>
            <a:r>
              <a:rPr lang="en-GB" sz="2800" b="1" u="sng" dirty="0" smtClean="0">
                <a:solidFill>
                  <a:srgbClr val="FF0000"/>
                </a:solidFill>
              </a:rPr>
              <a:t>NO</a:t>
            </a:r>
            <a:r>
              <a:rPr lang="en-GB" sz="2800" dirty="0" smtClean="0">
                <a:solidFill>
                  <a:srgbClr val="FF0000"/>
                </a:solidFill>
              </a:rPr>
              <a:t> chemical bond.</a:t>
            </a:r>
          </a:p>
        </p:txBody>
      </p:sp>
      <p:pic>
        <p:nvPicPr>
          <p:cNvPr id="11" name="Picture 10"/>
          <p:cNvPicPr>
            <a:picLocks noChangeAspect="1"/>
          </p:cNvPicPr>
          <p:nvPr/>
        </p:nvPicPr>
        <p:blipFill>
          <a:blip r:embed="rId3"/>
          <a:stretch>
            <a:fillRect/>
          </a:stretch>
        </p:blipFill>
        <p:spPr>
          <a:xfrm>
            <a:off x="1639360" y="7712097"/>
            <a:ext cx="2911222" cy="2193903"/>
          </a:xfrm>
          <a:prstGeom prst="rect">
            <a:avLst/>
          </a:prstGeom>
        </p:spPr>
      </p:pic>
    </p:spTree>
    <p:extLst>
      <p:ext uri="{BB962C8B-B14F-4D97-AF65-F5344CB8AC3E}">
        <p14:creationId xmlns:p14="http://schemas.microsoft.com/office/powerpoint/2010/main" val="1233509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P spid="10"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833" y="168771"/>
            <a:ext cx="6120680" cy="780427"/>
          </a:xfrm>
        </p:spPr>
        <p:txBody>
          <a:bodyPr>
            <a:normAutofit/>
          </a:bodyPr>
          <a:lstStyle/>
          <a:p>
            <a:r>
              <a:rPr lang="en-GB" sz="2400" dirty="0" smtClean="0"/>
              <a:t>Fill in the gaps and then draw diagrams to show elements, compounds and mixtures</a:t>
            </a:r>
            <a:endParaRPr lang="en-GB" sz="2400" dirty="0"/>
          </a:p>
        </p:txBody>
      </p:sp>
      <p:sp>
        <p:nvSpPr>
          <p:cNvPr id="3" name="Content Placeholder 2"/>
          <p:cNvSpPr>
            <a:spLocks noGrp="1"/>
          </p:cNvSpPr>
          <p:nvPr>
            <p:ph idx="1"/>
          </p:nvPr>
        </p:nvSpPr>
        <p:spPr/>
        <p:txBody>
          <a:bodyPr/>
          <a:lstStyle/>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691932490"/>
              </p:ext>
            </p:extLst>
          </p:nvPr>
        </p:nvGraphicFramePr>
        <p:xfrm>
          <a:off x="116632" y="2083473"/>
          <a:ext cx="6696744" cy="3696174"/>
        </p:xfrm>
        <a:graphic>
          <a:graphicData uri="http://schemas.openxmlformats.org/drawingml/2006/table">
            <a:tbl>
              <a:tblPr firstRow="1" firstCol="1" bandRow="1"/>
              <a:tblGrid>
                <a:gridCol w="236592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273424">
                  <a:extLst>
                    <a:ext uri="{9D8B030D-6E8A-4147-A177-3AD203B41FA5}">
                      <a16:colId xmlns:a16="http://schemas.microsoft.com/office/drawing/2014/main" val="20002"/>
                    </a:ext>
                  </a:extLst>
                </a:gridCol>
              </a:tblGrid>
              <a:tr h="1868670">
                <a:tc>
                  <a:txBody>
                    <a:bodyPr/>
                    <a:lstStyle/>
                    <a:p>
                      <a:pPr algn="l">
                        <a:spcAft>
                          <a:spcPts val="0"/>
                        </a:spcAft>
                      </a:pPr>
                      <a:r>
                        <a:rPr lang="en-GB" sz="1100" dirty="0">
                          <a:effectLst/>
                          <a:latin typeface="Calibri"/>
                          <a:ea typeface="Calibri"/>
                          <a:cs typeface="Times New Roman"/>
                        </a:rPr>
                        <a:t> </a:t>
                      </a:r>
                    </a:p>
                    <a:p>
                      <a:pPr algn="l">
                        <a:spcAft>
                          <a:spcPts val="0"/>
                        </a:spcAft>
                      </a:pPr>
                      <a:r>
                        <a:rPr lang="en-GB" sz="1600" dirty="0">
                          <a:effectLst/>
                          <a:latin typeface="Calibri"/>
                          <a:ea typeface="Calibri"/>
                          <a:cs typeface="Times New Roman"/>
                        </a:rPr>
                        <a:t>Elements are the </a:t>
                      </a:r>
                      <a:r>
                        <a:rPr lang="en-GB" sz="1600" dirty="0" smtClean="0">
                          <a:effectLst/>
                          <a:latin typeface="Calibri"/>
                          <a:ea typeface="Calibri"/>
                          <a:cs typeface="Times New Roman"/>
                        </a:rPr>
                        <a:t>__________ </a:t>
                      </a:r>
                      <a:r>
                        <a:rPr lang="en-GB" sz="1600" dirty="0">
                          <a:effectLst/>
                          <a:latin typeface="Calibri"/>
                          <a:ea typeface="Calibri"/>
                          <a:cs typeface="Times New Roman"/>
                        </a:rPr>
                        <a:t>substances and are only made up from one type of </a:t>
                      </a:r>
                      <a:r>
                        <a:rPr lang="en-GB" sz="1600" dirty="0" smtClean="0">
                          <a:effectLst/>
                          <a:latin typeface="Calibri"/>
                          <a:ea typeface="Calibri"/>
                          <a:cs typeface="Times New Roman"/>
                        </a:rPr>
                        <a:t>________.  </a:t>
                      </a:r>
                      <a:r>
                        <a:rPr lang="en-GB" sz="1600" dirty="0">
                          <a:effectLst/>
                          <a:latin typeface="Calibri"/>
                          <a:ea typeface="Calibri"/>
                          <a:cs typeface="Times New Roman"/>
                        </a:rPr>
                        <a:t>They cannot be broken down into anything </a:t>
                      </a:r>
                      <a:r>
                        <a:rPr lang="en-GB" sz="1600" dirty="0" smtClean="0">
                          <a:effectLst/>
                          <a:latin typeface="Calibri"/>
                          <a:ea typeface="Calibri"/>
                          <a:cs typeface="Times New Roman"/>
                        </a:rPr>
                        <a:t>_________.</a:t>
                      </a:r>
                      <a:endParaRPr lang="en-GB" sz="1100" dirty="0">
                        <a:effectLst/>
                        <a:latin typeface="Calibri"/>
                        <a:ea typeface="Calibri"/>
                        <a:cs typeface="Times New Roman"/>
                      </a:endParaRPr>
                    </a:p>
                  </a:txBody>
                  <a:tcPr marL="64914" marR="649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600" dirty="0">
                          <a:effectLst/>
                          <a:latin typeface="Calibri"/>
                          <a:ea typeface="Calibri"/>
                          <a:cs typeface="Times New Roman"/>
                        </a:rPr>
                        <a:t>Compounds are made up from </a:t>
                      </a:r>
                      <a:r>
                        <a:rPr lang="en-GB" sz="1600" dirty="0" smtClean="0">
                          <a:effectLst/>
                          <a:latin typeface="Calibri"/>
                          <a:ea typeface="Calibri"/>
                          <a:cs typeface="Times New Roman"/>
                        </a:rPr>
                        <a:t>____ </a:t>
                      </a:r>
                      <a:r>
                        <a:rPr lang="en-GB" sz="1600" dirty="0">
                          <a:effectLst/>
                          <a:latin typeface="Calibri"/>
                          <a:ea typeface="Calibri"/>
                          <a:cs typeface="Times New Roman"/>
                        </a:rPr>
                        <a:t>or more types of </a:t>
                      </a:r>
                      <a:r>
                        <a:rPr lang="en-GB" sz="1600" dirty="0" smtClean="0">
                          <a:effectLst/>
                          <a:latin typeface="Calibri"/>
                          <a:ea typeface="Calibri"/>
                          <a:cs typeface="Times New Roman"/>
                        </a:rPr>
                        <a:t>_____ </a:t>
                      </a:r>
                      <a:r>
                        <a:rPr lang="en-GB" sz="1600" dirty="0">
                          <a:effectLst/>
                          <a:latin typeface="Calibri"/>
                          <a:ea typeface="Calibri"/>
                          <a:cs typeface="Times New Roman"/>
                        </a:rPr>
                        <a:t>joined together by </a:t>
                      </a:r>
                      <a:r>
                        <a:rPr lang="en-GB" sz="1600" dirty="0" smtClean="0">
                          <a:effectLst/>
                          <a:latin typeface="Calibri"/>
                          <a:ea typeface="Calibri"/>
                          <a:cs typeface="Times New Roman"/>
                        </a:rPr>
                        <a:t>_________ ­­­­_______.</a:t>
                      </a:r>
                      <a:endParaRPr lang="en-GB" sz="1100" dirty="0">
                        <a:effectLst/>
                        <a:latin typeface="Calibri"/>
                        <a:ea typeface="Calibri"/>
                        <a:cs typeface="Times New Roman"/>
                      </a:endParaRPr>
                    </a:p>
                    <a:p>
                      <a:pPr algn="l">
                        <a:spcAft>
                          <a:spcPts val="0"/>
                        </a:spcAft>
                      </a:pPr>
                      <a:r>
                        <a:rPr lang="en-GB" sz="1100" dirty="0">
                          <a:effectLst/>
                          <a:latin typeface="Calibri"/>
                          <a:ea typeface="Calibri"/>
                          <a:cs typeface="Times New Roman"/>
                        </a:rPr>
                        <a:t> </a:t>
                      </a:r>
                    </a:p>
                  </a:txBody>
                  <a:tcPr marL="64914" marR="649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600" dirty="0">
                          <a:effectLst/>
                          <a:latin typeface="Calibri"/>
                          <a:ea typeface="Calibri"/>
                          <a:cs typeface="Times New Roman"/>
                        </a:rPr>
                        <a:t>In a </a:t>
                      </a:r>
                      <a:r>
                        <a:rPr lang="en-GB" sz="1600" dirty="0" smtClean="0">
                          <a:effectLst/>
                          <a:latin typeface="Calibri"/>
                          <a:ea typeface="Calibri"/>
                          <a:cs typeface="Times New Roman"/>
                        </a:rPr>
                        <a:t>_______  </a:t>
                      </a:r>
                      <a:r>
                        <a:rPr lang="en-GB" sz="1600" dirty="0">
                          <a:effectLst/>
                          <a:latin typeface="Calibri"/>
                          <a:ea typeface="Calibri"/>
                          <a:cs typeface="Times New Roman"/>
                        </a:rPr>
                        <a:t>two or more substances </a:t>
                      </a:r>
                      <a:r>
                        <a:rPr lang="en-GB" sz="1600" dirty="0" smtClean="0">
                          <a:effectLst/>
                          <a:latin typeface="Calibri"/>
                          <a:ea typeface="Calibri"/>
                          <a:cs typeface="Times New Roman"/>
                        </a:rPr>
                        <a:t>(________ </a:t>
                      </a:r>
                      <a:r>
                        <a:rPr lang="en-GB" sz="1600" dirty="0">
                          <a:effectLst/>
                          <a:latin typeface="Calibri"/>
                          <a:ea typeface="Calibri"/>
                          <a:cs typeface="Times New Roman"/>
                        </a:rPr>
                        <a:t>or compounds) are put together but there is </a:t>
                      </a:r>
                      <a:r>
                        <a:rPr lang="en-GB" sz="1600" b="1" u="sng" dirty="0">
                          <a:effectLst/>
                          <a:latin typeface="Calibri"/>
                          <a:ea typeface="Calibri"/>
                          <a:cs typeface="Times New Roman"/>
                        </a:rPr>
                        <a:t>NO</a:t>
                      </a:r>
                      <a:r>
                        <a:rPr lang="en-GB" sz="1600" dirty="0">
                          <a:effectLst/>
                          <a:latin typeface="Calibri"/>
                          <a:ea typeface="Calibri"/>
                          <a:cs typeface="Times New Roman"/>
                        </a:rPr>
                        <a:t> </a:t>
                      </a:r>
                      <a:r>
                        <a:rPr lang="en-GB" sz="1600" dirty="0" smtClean="0">
                          <a:effectLst/>
                          <a:latin typeface="Calibri"/>
                          <a:ea typeface="Calibri"/>
                          <a:cs typeface="Times New Roman"/>
                        </a:rPr>
                        <a:t>_________ </a:t>
                      </a:r>
                      <a:r>
                        <a:rPr lang="en-GB" sz="1600" dirty="0">
                          <a:effectLst/>
                          <a:latin typeface="Calibri"/>
                          <a:ea typeface="Calibri"/>
                          <a:cs typeface="Times New Roman"/>
                        </a:rPr>
                        <a:t>bonds.  Mixtures can usually be separated easily.</a:t>
                      </a:r>
                      <a:endParaRPr lang="en-GB" sz="1100" dirty="0">
                        <a:effectLst/>
                        <a:latin typeface="Calibri"/>
                        <a:ea typeface="Calibri"/>
                        <a:cs typeface="Times New Roman"/>
                      </a:endParaRPr>
                    </a:p>
                  </a:txBody>
                  <a:tcPr marL="64914" marR="649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745454">
                <a:tc>
                  <a:txBody>
                    <a:bodyPr/>
                    <a:lstStyle/>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p>
                      <a:pPr algn="l">
                        <a:spcAft>
                          <a:spcPts val="0"/>
                        </a:spcAft>
                      </a:pPr>
                      <a:r>
                        <a:rPr lang="en-GB" sz="1000" dirty="0">
                          <a:effectLst/>
                          <a:latin typeface="Calibri"/>
                          <a:ea typeface="Calibri"/>
                          <a:cs typeface="Times New Roman"/>
                        </a:rPr>
                        <a:t> </a:t>
                      </a:r>
                    </a:p>
                  </a:txBody>
                  <a:tcPr marL="64914" marR="649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effectLst/>
                          <a:latin typeface="Calibri"/>
                          <a:ea typeface="Calibri"/>
                          <a:cs typeface="Times New Roman"/>
                        </a:rPr>
                        <a:t> </a:t>
                      </a:r>
                    </a:p>
                  </a:txBody>
                  <a:tcPr marL="64914" marR="649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dirty="0">
                          <a:effectLst/>
                          <a:latin typeface="Calibri"/>
                          <a:ea typeface="Calibri"/>
                          <a:cs typeface="Times New Roman"/>
                        </a:rPr>
                        <a:t> </a:t>
                      </a:r>
                    </a:p>
                  </a:txBody>
                  <a:tcPr marL="64914" marR="649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5" name="TextBox 4"/>
          <p:cNvSpPr txBox="1"/>
          <p:nvPr/>
        </p:nvSpPr>
        <p:spPr>
          <a:xfrm>
            <a:off x="265833" y="1193170"/>
            <a:ext cx="6120680" cy="646331"/>
          </a:xfrm>
          <a:prstGeom prst="rect">
            <a:avLst/>
          </a:prstGeom>
          <a:solidFill>
            <a:srgbClr val="FFFF00"/>
          </a:solidFill>
        </p:spPr>
        <p:txBody>
          <a:bodyPr wrap="square" rtlCol="0">
            <a:spAutoFit/>
          </a:bodyPr>
          <a:lstStyle/>
          <a:p>
            <a:r>
              <a:rPr lang="en-GB" dirty="0"/>
              <a:t>Same       chemical bond        atom        two       mixture  elements           atom        smaller         chemical</a:t>
            </a:r>
          </a:p>
        </p:txBody>
      </p:sp>
      <p:pic>
        <p:nvPicPr>
          <p:cNvPr id="6" name="Picture 5"/>
          <p:cNvPicPr>
            <a:picLocks noChangeAspect="1"/>
          </p:cNvPicPr>
          <p:nvPr/>
        </p:nvPicPr>
        <p:blipFill>
          <a:blip r:embed="rId2"/>
          <a:stretch>
            <a:fillRect/>
          </a:stretch>
        </p:blipFill>
        <p:spPr>
          <a:xfrm>
            <a:off x="265833" y="6913922"/>
            <a:ext cx="6287249" cy="2352261"/>
          </a:xfrm>
          <a:prstGeom prst="rect">
            <a:avLst/>
          </a:prstGeom>
        </p:spPr>
      </p:pic>
    </p:spTree>
    <p:extLst>
      <p:ext uri="{BB962C8B-B14F-4D97-AF65-F5344CB8AC3E}">
        <p14:creationId xmlns:p14="http://schemas.microsoft.com/office/powerpoint/2010/main" val="88652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14937" t="21422" r="17534" b="13089"/>
          <a:stretch/>
        </p:blipFill>
        <p:spPr>
          <a:xfrm>
            <a:off x="1" y="1578749"/>
            <a:ext cx="6858000" cy="3739316"/>
          </a:xfrm>
          <a:prstGeom prst="rect">
            <a:avLst/>
          </a:prstGeom>
        </p:spPr>
      </p:pic>
      <p:pic>
        <p:nvPicPr>
          <p:cNvPr id="5" name="Picture 4"/>
          <p:cNvPicPr>
            <a:picLocks noChangeAspect="1"/>
          </p:cNvPicPr>
          <p:nvPr/>
        </p:nvPicPr>
        <p:blipFill rotWithShape="1">
          <a:blip r:embed="rId3"/>
          <a:srcRect l="19368" t="19792" r="19979" b="16350"/>
          <a:stretch/>
        </p:blipFill>
        <p:spPr>
          <a:xfrm>
            <a:off x="-49695" y="5674431"/>
            <a:ext cx="6907696" cy="4088938"/>
          </a:xfrm>
          <a:prstGeom prst="rect">
            <a:avLst/>
          </a:prstGeom>
        </p:spPr>
      </p:pic>
    </p:spTree>
    <p:extLst>
      <p:ext uri="{BB962C8B-B14F-4D97-AF65-F5344CB8AC3E}">
        <p14:creationId xmlns:p14="http://schemas.microsoft.com/office/powerpoint/2010/main" val="34323564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3750" y="628270"/>
            <a:ext cx="6764250" cy="2836103"/>
          </a:xfrm>
          <a:prstGeom prst="rect">
            <a:avLst/>
          </a:prstGeom>
        </p:spPr>
      </p:pic>
      <p:sp>
        <p:nvSpPr>
          <p:cNvPr id="10" name="TextBox 9"/>
          <p:cNvSpPr txBox="1"/>
          <p:nvPr/>
        </p:nvSpPr>
        <p:spPr>
          <a:xfrm>
            <a:off x="1351128" y="0"/>
            <a:ext cx="3207224" cy="584775"/>
          </a:xfrm>
          <a:prstGeom prst="rect">
            <a:avLst/>
          </a:prstGeom>
          <a:noFill/>
        </p:spPr>
        <p:txBody>
          <a:bodyPr wrap="square" rtlCol="0">
            <a:spAutoFit/>
          </a:bodyPr>
          <a:lstStyle/>
          <a:p>
            <a:r>
              <a:rPr lang="en-GB" sz="3200" dirty="0" smtClean="0"/>
              <a:t>Solutions</a:t>
            </a:r>
            <a:endParaRPr lang="en-GB" sz="3200" dirty="0"/>
          </a:p>
        </p:txBody>
      </p:sp>
      <p:pic>
        <p:nvPicPr>
          <p:cNvPr id="11" name="Picture 10"/>
          <p:cNvPicPr>
            <a:picLocks noChangeAspect="1"/>
          </p:cNvPicPr>
          <p:nvPr/>
        </p:nvPicPr>
        <p:blipFill>
          <a:blip r:embed="rId3"/>
          <a:stretch>
            <a:fillRect/>
          </a:stretch>
        </p:blipFill>
        <p:spPr>
          <a:xfrm>
            <a:off x="0" y="3643952"/>
            <a:ext cx="7175062" cy="2820715"/>
          </a:xfrm>
          <a:prstGeom prst="rect">
            <a:avLst/>
          </a:prstGeom>
        </p:spPr>
      </p:pic>
      <p:pic>
        <p:nvPicPr>
          <p:cNvPr id="17" name="Picture 16"/>
          <p:cNvPicPr>
            <a:picLocks noChangeAspect="1"/>
          </p:cNvPicPr>
          <p:nvPr/>
        </p:nvPicPr>
        <p:blipFill>
          <a:blip r:embed="rId4"/>
          <a:stretch>
            <a:fillRect/>
          </a:stretch>
        </p:blipFill>
        <p:spPr>
          <a:xfrm>
            <a:off x="93750" y="6302013"/>
            <a:ext cx="6405521" cy="2684515"/>
          </a:xfrm>
          <a:prstGeom prst="rect">
            <a:avLst/>
          </a:prstGeom>
        </p:spPr>
      </p:pic>
      <p:pic>
        <p:nvPicPr>
          <p:cNvPr id="18" name="pasted-image.png"/>
          <p:cNvPicPr/>
          <p:nvPr/>
        </p:nvPicPr>
        <p:blipFill>
          <a:blip r:embed="rId5">
            <a:extLst/>
          </a:blip>
          <a:stretch>
            <a:fillRect/>
          </a:stretch>
        </p:blipFill>
        <p:spPr>
          <a:xfrm>
            <a:off x="5008728" y="7533564"/>
            <a:ext cx="1017580" cy="1264890"/>
          </a:xfrm>
          <a:prstGeom prst="rect">
            <a:avLst/>
          </a:prstGeom>
          <a:ln w="12700">
            <a:miter lim="400000"/>
          </a:ln>
        </p:spPr>
      </p:pic>
    </p:spTree>
    <p:extLst>
      <p:ext uri="{BB962C8B-B14F-4D97-AF65-F5344CB8AC3E}">
        <p14:creationId xmlns:p14="http://schemas.microsoft.com/office/powerpoint/2010/main" val="39713532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21919" t="14309" r="23973" b="11787"/>
          <a:stretch/>
        </p:blipFill>
        <p:spPr>
          <a:xfrm>
            <a:off x="74428" y="2277957"/>
            <a:ext cx="6914146" cy="5309436"/>
          </a:xfrm>
          <a:prstGeom prst="rect">
            <a:avLst/>
          </a:prstGeom>
        </p:spPr>
      </p:pic>
      <p:pic>
        <p:nvPicPr>
          <p:cNvPr id="5" name="Picture 4"/>
          <p:cNvPicPr>
            <a:picLocks noChangeAspect="1"/>
          </p:cNvPicPr>
          <p:nvPr/>
        </p:nvPicPr>
        <p:blipFill>
          <a:blip r:embed="rId3"/>
          <a:stretch>
            <a:fillRect/>
          </a:stretch>
        </p:blipFill>
        <p:spPr>
          <a:xfrm>
            <a:off x="184693" y="201889"/>
            <a:ext cx="6074229" cy="1988111"/>
          </a:xfrm>
          <a:prstGeom prst="rect">
            <a:avLst/>
          </a:prstGeom>
        </p:spPr>
      </p:pic>
      <p:pic>
        <p:nvPicPr>
          <p:cNvPr id="6" name="Picture 5"/>
          <p:cNvPicPr>
            <a:picLocks noChangeAspect="1"/>
          </p:cNvPicPr>
          <p:nvPr/>
        </p:nvPicPr>
        <p:blipFill rotWithShape="1">
          <a:blip r:embed="rId4"/>
          <a:srcRect t="6428"/>
          <a:stretch/>
        </p:blipFill>
        <p:spPr>
          <a:xfrm>
            <a:off x="74428" y="7459240"/>
            <a:ext cx="4169462" cy="2926079"/>
          </a:xfrm>
          <a:prstGeom prst="rect">
            <a:avLst/>
          </a:prstGeom>
        </p:spPr>
      </p:pic>
      <p:sp>
        <p:nvSpPr>
          <p:cNvPr id="7" name="TextBox 6"/>
          <p:cNvSpPr txBox="1"/>
          <p:nvPr/>
        </p:nvSpPr>
        <p:spPr>
          <a:xfrm>
            <a:off x="4136065" y="7587393"/>
            <a:ext cx="2647508" cy="2000548"/>
          </a:xfrm>
          <a:prstGeom prst="rect">
            <a:avLst/>
          </a:prstGeom>
          <a:noFill/>
        </p:spPr>
        <p:txBody>
          <a:bodyPr wrap="square" rtlCol="0">
            <a:spAutoFit/>
          </a:bodyPr>
          <a:lstStyle/>
          <a:p>
            <a:r>
              <a:rPr lang="en-GB" sz="1600" dirty="0" smtClean="0">
                <a:solidFill>
                  <a:srgbClr val="FF0000"/>
                </a:solidFill>
              </a:rPr>
              <a:t>Try it at home</a:t>
            </a:r>
          </a:p>
          <a:p>
            <a:r>
              <a:rPr lang="en-GB" sz="1200" dirty="0" smtClean="0"/>
              <a:t>Into 100ml of cold water count how many spoons of sugar you can add before you can see grains of sugar</a:t>
            </a:r>
          </a:p>
          <a:p>
            <a:r>
              <a:rPr lang="en-GB" sz="1200" dirty="0" smtClean="0"/>
              <a:t>Repeat with hot water.</a:t>
            </a:r>
          </a:p>
          <a:p>
            <a:endParaRPr lang="en-GB" sz="1200" dirty="0"/>
          </a:p>
          <a:p>
            <a:r>
              <a:rPr lang="en-GB" sz="1200" dirty="0" smtClean="0"/>
              <a:t>What was the difference?</a:t>
            </a:r>
          </a:p>
          <a:p>
            <a:endParaRPr lang="en-GB" sz="1200" dirty="0"/>
          </a:p>
          <a:p>
            <a:endParaRPr lang="en-GB" sz="1200" dirty="0" smtClean="0"/>
          </a:p>
          <a:p>
            <a:r>
              <a:rPr lang="en-GB" sz="1200" dirty="0" smtClean="0"/>
              <a:t>Why?</a:t>
            </a:r>
            <a:endParaRPr lang="en-GB" sz="1200" dirty="0"/>
          </a:p>
        </p:txBody>
      </p:sp>
    </p:spTree>
    <p:extLst>
      <p:ext uri="{BB962C8B-B14F-4D97-AF65-F5344CB8AC3E}">
        <p14:creationId xmlns:p14="http://schemas.microsoft.com/office/powerpoint/2010/main" val="1680576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487" y="0"/>
            <a:ext cx="5915025" cy="869155"/>
          </a:xfrm>
        </p:spPr>
        <p:txBody>
          <a:bodyPr>
            <a:normAutofit fontScale="90000"/>
          </a:bodyPr>
          <a:lstStyle/>
          <a:p>
            <a:r>
              <a:rPr lang="en-GB" dirty="0"/>
              <a:t>I</a:t>
            </a:r>
            <a:r>
              <a:rPr lang="en-GB" dirty="0" smtClean="0"/>
              <a:t>f you get stuck use the glossary at the end of the work pack to help you</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37243" t="19792" r="36326" b="17708"/>
          <a:stretch/>
        </p:blipFill>
        <p:spPr>
          <a:xfrm>
            <a:off x="109182" y="1396560"/>
            <a:ext cx="6858000" cy="8766173"/>
          </a:xfrm>
          <a:prstGeom prst="rect">
            <a:avLst/>
          </a:prstGeom>
        </p:spPr>
      </p:pic>
    </p:spTree>
    <p:extLst>
      <p:ext uri="{BB962C8B-B14F-4D97-AF65-F5344CB8AC3E}">
        <p14:creationId xmlns:p14="http://schemas.microsoft.com/office/powerpoint/2010/main" val="2343397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040634440"/>
              </p:ext>
            </p:extLst>
          </p:nvPr>
        </p:nvGraphicFramePr>
        <p:xfrm>
          <a:off x="853841" y="6413485"/>
          <a:ext cx="4985484" cy="2217166"/>
        </p:xfrm>
        <a:graphic>
          <a:graphicData uri="http://schemas.openxmlformats.org/drawingml/2006/table">
            <a:tbl>
              <a:tblPr firstRow="1" firstCol="1" bandRow="1"/>
              <a:tblGrid>
                <a:gridCol w="1661828">
                  <a:extLst>
                    <a:ext uri="{9D8B030D-6E8A-4147-A177-3AD203B41FA5}">
                      <a16:colId xmlns:a16="http://schemas.microsoft.com/office/drawing/2014/main" val="2099650693"/>
                    </a:ext>
                  </a:extLst>
                </a:gridCol>
                <a:gridCol w="1661828">
                  <a:extLst>
                    <a:ext uri="{9D8B030D-6E8A-4147-A177-3AD203B41FA5}">
                      <a16:colId xmlns:a16="http://schemas.microsoft.com/office/drawing/2014/main" val="3607756956"/>
                    </a:ext>
                  </a:extLst>
                </a:gridCol>
                <a:gridCol w="1661828">
                  <a:extLst>
                    <a:ext uri="{9D8B030D-6E8A-4147-A177-3AD203B41FA5}">
                      <a16:colId xmlns:a16="http://schemas.microsoft.com/office/drawing/2014/main" val="1207184794"/>
                    </a:ext>
                  </a:extLst>
                </a:gridCol>
              </a:tblGrid>
              <a:tr h="289196">
                <a:tc>
                  <a:txBody>
                    <a:bodyPr/>
                    <a:lstStyle/>
                    <a:p>
                      <a:pPr algn="l">
                        <a:spcAft>
                          <a:spcPts val="0"/>
                        </a:spcAft>
                      </a:pPr>
                      <a:r>
                        <a:rPr lang="en-US" sz="1200">
                          <a:effectLst/>
                          <a:latin typeface="Palatino Linotype" panose="02040502050505030304" pitchFamily="18" charset="0"/>
                          <a:ea typeface="HGSMinchoE"/>
                          <a:cs typeface="Times New Roman" panose="02020603050405020304" pitchFamily="18" charset="0"/>
                        </a:rPr>
                        <a:t>Solute</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200">
                          <a:effectLst/>
                          <a:latin typeface="Palatino Linotype" panose="02040502050505030304" pitchFamily="18" charset="0"/>
                          <a:ea typeface="HGSMinchoE"/>
                          <a:cs typeface="Times New Roman" panose="02020603050405020304" pitchFamily="18" charset="0"/>
                        </a:rPr>
                        <a:t>Solvent</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200">
                          <a:effectLst/>
                          <a:latin typeface="Palatino Linotype" panose="02040502050505030304" pitchFamily="18" charset="0"/>
                          <a:ea typeface="HGSMinchoE"/>
                          <a:cs typeface="Times New Roman" panose="02020603050405020304" pitchFamily="18" charset="0"/>
                        </a:rPr>
                        <a:t>Solution</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2660471"/>
                  </a:ext>
                </a:extLst>
              </a:tr>
              <a:tr h="385594">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6401906"/>
                  </a:ext>
                </a:extLst>
              </a:tr>
              <a:tr h="385594">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1039952"/>
                  </a:ext>
                </a:extLst>
              </a:tr>
              <a:tr h="385594">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50449101"/>
                  </a:ext>
                </a:extLst>
              </a:tr>
              <a:tr h="385594">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5222740"/>
                  </a:ext>
                </a:extLst>
              </a:tr>
              <a:tr h="385594">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a:effectLst/>
                          <a:latin typeface="Palatino Linotype" panose="02040502050505030304" pitchFamily="18" charset="0"/>
                          <a:ea typeface="HGSMinchoE"/>
                          <a:cs typeface="Times New Roman" panose="02020603050405020304" pitchFamily="18" charset="0"/>
                        </a:rPr>
                        <a:t> </a:t>
                      </a:r>
                      <a:endParaRPr lang="en-GB" sz="120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600" dirty="0">
                          <a:effectLst/>
                          <a:latin typeface="Palatino Linotype" panose="02040502050505030304" pitchFamily="18" charset="0"/>
                          <a:ea typeface="HGSMinchoE"/>
                          <a:cs typeface="Times New Roman" panose="02020603050405020304" pitchFamily="18" charset="0"/>
                        </a:rPr>
                        <a:t> </a:t>
                      </a:r>
                      <a:endParaRPr lang="en-GB" sz="1200" dirty="0">
                        <a:effectLst/>
                        <a:latin typeface="Palatino Linotype" panose="02040502050505030304" pitchFamily="18" charset="0"/>
                        <a:ea typeface="HGSMinchoE"/>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42486863"/>
                  </a:ext>
                </a:extLst>
              </a:tr>
            </a:tbl>
          </a:graphicData>
        </a:graphic>
      </p:graphicFrame>
      <p:pic>
        <p:nvPicPr>
          <p:cNvPr id="4" name="Picture 3"/>
          <p:cNvPicPr>
            <a:picLocks noChangeAspect="1"/>
          </p:cNvPicPr>
          <p:nvPr/>
        </p:nvPicPr>
        <p:blipFill rotWithShape="1">
          <a:blip r:embed="rId2"/>
          <a:srcRect l="46948" t="27248" r="10762" b="8936"/>
          <a:stretch/>
        </p:blipFill>
        <p:spPr>
          <a:xfrm>
            <a:off x="336884" y="527405"/>
            <a:ext cx="5502442" cy="4668252"/>
          </a:xfrm>
          <a:prstGeom prst="rect">
            <a:avLst/>
          </a:prstGeom>
        </p:spPr>
      </p:pic>
      <p:sp>
        <p:nvSpPr>
          <p:cNvPr id="6" name="Rectangle 1"/>
          <p:cNvSpPr>
            <a:spLocks noChangeArrowheads="1"/>
          </p:cNvSpPr>
          <p:nvPr/>
        </p:nvSpPr>
        <p:spPr bwMode="auto">
          <a:xfrm>
            <a:off x="471488" y="5490155"/>
            <a:ext cx="5915025"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Palatino Linotype" panose="02040502050505030304" pitchFamily="18" charset="0"/>
                <a:ea typeface="HGSMinchoE" charset="-128"/>
                <a:cs typeface="Times New Roman" panose="02020603050405020304" pitchFamily="18" charset="0"/>
              </a:rPr>
              <a:t>5. Put the words in the table to show if they are a solute, solvent or solution.</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Palatino Linotype" panose="02040502050505030304" pitchFamily="18" charset="0"/>
                <a:ea typeface="HGSMinchoE" charset="-128"/>
                <a:cs typeface="Times New Roman" panose="02020603050405020304" pitchFamily="18" charset="0"/>
              </a:rPr>
              <a:t>Salt / sugar / oil / hot chocolate powder / orange juice /water / coffee granules/ tea / milk / paint</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20334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descr="Scan0001 (2)"/>
          <p:cNvPicPr/>
          <p:nvPr/>
        </p:nvPicPr>
        <p:blipFill>
          <a:blip r:embed="rId2">
            <a:extLst>
              <a:ext uri="{28A0092B-C50C-407E-A947-70E740481C1C}">
                <a14:useLocalDpi xmlns:a14="http://schemas.microsoft.com/office/drawing/2010/main" val="0"/>
              </a:ext>
            </a:extLst>
          </a:blip>
          <a:srcRect l="4167" t="16756" b="5525"/>
          <a:stretch>
            <a:fillRect/>
          </a:stretch>
        </p:blipFill>
        <p:spPr bwMode="auto">
          <a:xfrm>
            <a:off x="124690" y="827761"/>
            <a:ext cx="7291821" cy="8094519"/>
          </a:xfrm>
          <a:prstGeom prst="rect">
            <a:avLst/>
          </a:prstGeom>
          <a:noFill/>
          <a:ln>
            <a:noFill/>
          </a:ln>
        </p:spPr>
      </p:pic>
    </p:spTree>
    <p:extLst>
      <p:ext uri="{BB962C8B-B14F-4D97-AF65-F5344CB8AC3E}">
        <p14:creationId xmlns:p14="http://schemas.microsoft.com/office/powerpoint/2010/main" val="40171278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descr="Scan0002 (2)"/>
          <p:cNvPicPr/>
          <p:nvPr/>
        </p:nvPicPr>
        <p:blipFill>
          <a:blip r:embed="rId2">
            <a:extLst>
              <a:ext uri="{28A0092B-C50C-407E-A947-70E740481C1C}">
                <a14:useLocalDpi xmlns:a14="http://schemas.microsoft.com/office/drawing/2010/main" val="0"/>
              </a:ext>
            </a:extLst>
          </a:blip>
          <a:srcRect l="7721" t="11052" b="11676"/>
          <a:stretch>
            <a:fillRect/>
          </a:stretch>
        </p:blipFill>
        <p:spPr bwMode="auto">
          <a:xfrm>
            <a:off x="189201" y="833005"/>
            <a:ext cx="7172325" cy="8267700"/>
          </a:xfrm>
          <a:prstGeom prst="rect">
            <a:avLst/>
          </a:prstGeom>
          <a:noFill/>
          <a:ln>
            <a:noFill/>
          </a:ln>
        </p:spPr>
      </p:pic>
    </p:spTree>
    <p:extLst>
      <p:ext uri="{BB962C8B-B14F-4D97-AF65-F5344CB8AC3E}">
        <p14:creationId xmlns:p14="http://schemas.microsoft.com/office/powerpoint/2010/main" val="2026182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168966" y="6120303"/>
            <a:ext cx="5915025" cy="1813616"/>
          </a:xfrm>
        </p:spPr>
        <p:txBody>
          <a:bodyPr>
            <a:normAutofit fontScale="92500" lnSpcReduction="20000"/>
          </a:bodyPr>
          <a:lstStyle/>
          <a:p>
            <a:pPr marL="0" indent="0">
              <a:buNone/>
            </a:pPr>
            <a:r>
              <a:rPr lang="en-GB" sz="2600" dirty="0" smtClean="0">
                <a:solidFill>
                  <a:srgbClr val="FF0000"/>
                </a:solidFill>
              </a:rPr>
              <a:t>Try it at home</a:t>
            </a:r>
          </a:p>
          <a:p>
            <a:pPr marL="0" indent="0">
              <a:buNone/>
            </a:pPr>
            <a:endParaRPr lang="en-GB" dirty="0"/>
          </a:p>
          <a:p>
            <a:pPr marL="0" indent="0">
              <a:buNone/>
            </a:pPr>
            <a:r>
              <a:rPr lang="en-GB" dirty="0" smtClean="0"/>
              <a:t>On a piece of kitchen roll put dots of different felt pens 5cm from the bottom. Fill a glass with so it comes up to 2cm from the bottom. Rest the kitchen roll in so that the ink does not touch the water and watch. Fill in the table below</a:t>
            </a:r>
          </a:p>
          <a:p>
            <a:pPr marL="0" indent="0">
              <a:buNone/>
            </a:pPr>
            <a:endParaRPr lang="en-GB" dirty="0"/>
          </a:p>
          <a:p>
            <a:pPr marL="0" indent="0">
              <a:buNone/>
            </a:pPr>
            <a:endParaRPr lang="en-GB" dirty="0"/>
          </a:p>
        </p:txBody>
      </p:sp>
      <p:pic>
        <p:nvPicPr>
          <p:cNvPr id="4" name="Picture 3"/>
          <p:cNvPicPr>
            <a:picLocks noChangeAspect="1"/>
          </p:cNvPicPr>
          <p:nvPr/>
        </p:nvPicPr>
        <p:blipFill rotWithShape="1">
          <a:blip r:embed="rId2"/>
          <a:srcRect l="23492" t="13814" r="24104" b="30751"/>
          <a:stretch/>
        </p:blipFill>
        <p:spPr>
          <a:xfrm>
            <a:off x="39757" y="0"/>
            <a:ext cx="6818243" cy="4055165"/>
          </a:xfrm>
          <a:prstGeom prst="rect">
            <a:avLst/>
          </a:prstGeom>
        </p:spPr>
      </p:pic>
      <p:pic>
        <p:nvPicPr>
          <p:cNvPr id="5" name="Picture 4"/>
          <p:cNvPicPr>
            <a:picLocks noChangeAspect="1"/>
          </p:cNvPicPr>
          <p:nvPr/>
        </p:nvPicPr>
        <p:blipFill rotWithShape="1">
          <a:blip r:embed="rId3"/>
          <a:srcRect l="36938" t="50334" r="38312" b="22763"/>
          <a:stretch/>
        </p:blipFill>
        <p:spPr>
          <a:xfrm>
            <a:off x="1431234" y="4054431"/>
            <a:ext cx="3220279" cy="1967948"/>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891193669"/>
              </p:ext>
            </p:extLst>
          </p:nvPr>
        </p:nvGraphicFramePr>
        <p:xfrm>
          <a:off x="840478" y="8031843"/>
          <a:ext cx="4572000" cy="1483360"/>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633178235"/>
                    </a:ext>
                  </a:extLst>
                </a:gridCol>
                <a:gridCol w="2286000">
                  <a:extLst>
                    <a:ext uri="{9D8B030D-6E8A-4147-A177-3AD203B41FA5}">
                      <a16:colId xmlns:a16="http://schemas.microsoft.com/office/drawing/2014/main" val="916852895"/>
                    </a:ext>
                  </a:extLst>
                </a:gridCol>
              </a:tblGrid>
              <a:tr h="370840">
                <a:tc>
                  <a:txBody>
                    <a:bodyPr/>
                    <a:lstStyle/>
                    <a:p>
                      <a:r>
                        <a:rPr lang="en-GB" dirty="0" smtClean="0">
                          <a:solidFill>
                            <a:sysClr val="windowText" lastClr="000000"/>
                          </a:solidFill>
                        </a:rPr>
                        <a:t>Colour</a:t>
                      </a:r>
                      <a:r>
                        <a:rPr lang="en-GB" baseline="0" dirty="0" smtClean="0">
                          <a:solidFill>
                            <a:sysClr val="windowText" lastClr="000000"/>
                          </a:solidFill>
                        </a:rPr>
                        <a:t> of felt tip</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Colours it separated into</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1805325"/>
                  </a:ext>
                </a:extLst>
              </a:tr>
              <a:tr h="370840">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1013185"/>
                  </a:ext>
                </a:extLst>
              </a:tr>
              <a:tr h="370840">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99731495"/>
                  </a:ext>
                </a:extLst>
              </a:tr>
              <a:tr h="370840">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09301231"/>
                  </a:ext>
                </a:extLst>
              </a:tr>
            </a:tbl>
          </a:graphicData>
        </a:graphic>
      </p:graphicFrame>
    </p:spTree>
    <p:extLst>
      <p:ext uri="{BB962C8B-B14F-4D97-AF65-F5344CB8AC3E}">
        <p14:creationId xmlns:p14="http://schemas.microsoft.com/office/powerpoint/2010/main" val="6695477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036" y="0"/>
            <a:ext cx="5915025" cy="737869"/>
          </a:xfrm>
        </p:spPr>
        <p:txBody>
          <a:bodyPr/>
          <a:lstStyle/>
          <a:p>
            <a:r>
              <a:rPr lang="en-GB" dirty="0" smtClean="0"/>
              <a:t>Glossary</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87291821"/>
              </p:ext>
            </p:extLst>
          </p:nvPr>
        </p:nvGraphicFramePr>
        <p:xfrm>
          <a:off x="204740" y="625301"/>
          <a:ext cx="6492838" cy="4945380"/>
        </p:xfrm>
        <a:graphic>
          <a:graphicData uri="http://schemas.openxmlformats.org/drawingml/2006/table">
            <a:tbl>
              <a:tblPr firstRow="1" bandRow="1">
                <a:tableStyleId>{5C22544A-7EE6-4342-B048-85BDC9FD1C3A}</a:tableStyleId>
              </a:tblPr>
              <a:tblGrid>
                <a:gridCol w="1287176">
                  <a:extLst>
                    <a:ext uri="{9D8B030D-6E8A-4147-A177-3AD203B41FA5}">
                      <a16:colId xmlns:a16="http://schemas.microsoft.com/office/drawing/2014/main" val="558779585"/>
                    </a:ext>
                  </a:extLst>
                </a:gridCol>
                <a:gridCol w="5205662">
                  <a:extLst>
                    <a:ext uri="{9D8B030D-6E8A-4147-A177-3AD203B41FA5}">
                      <a16:colId xmlns:a16="http://schemas.microsoft.com/office/drawing/2014/main" val="266003237"/>
                    </a:ext>
                  </a:extLst>
                </a:gridCol>
              </a:tblGrid>
              <a:tr h="370840">
                <a:tc>
                  <a:txBody>
                    <a:bodyPr/>
                    <a:lstStyle/>
                    <a:p>
                      <a:r>
                        <a:rPr lang="en-GB" b="0" dirty="0" smtClean="0">
                          <a:solidFill>
                            <a:sysClr val="windowText" lastClr="000000"/>
                          </a:solidFill>
                        </a:rPr>
                        <a:t>Atom</a:t>
                      </a:r>
                      <a:endParaRPr lang="en-GB"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b="0" dirty="0" smtClean="0">
                          <a:solidFill>
                            <a:sysClr val="windowText" lastClr="000000"/>
                          </a:solidFill>
                        </a:rPr>
                        <a:t>Tiny particles that make up everything</a:t>
                      </a:r>
                    </a:p>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04193286"/>
                  </a:ext>
                </a:extLst>
              </a:tr>
              <a:tr h="370840">
                <a:tc>
                  <a:txBody>
                    <a:bodyPr/>
                    <a:lstStyle/>
                    <a:p>
                      <a:r>
                        <a:rPr lang="en-GB" dirty="0" smtClean="0">
                          <a:solidFill>
                            <a:sysClr val="windowText" lastClr="000000"/>
                          </a:solidFill>
                        </a:rPr>
                        <a:t>Element</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One type of atom, on its own or joined to another atom of the same type</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5567073"/>
                  </a:ext>
                </a:extLst>
              </a:tr>
              <a:tr h="370840">
                <a:tc>
                  <a:txBody>
                    <a:bodyPr/>
                    <a:lstStyle/>
                    <a:p>
                      <a:r>
                        <a:rPr lang="en-GB" dirty="0" smtClean="0">
                          <a:solidFill>
                            <a:sysClr val="windowText" lastClr="000000"/>
                          </a:solidFill>
                        </a:rPr>
                        <a:t>Mixture</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Different types of atoms or compounds that can be physically separated,</a:t>
                      </a:r>
                    </a:p>
                    <a:p>
                      <a:r>
                        <a:rPr lang="en-GB" dirty="0" smtClean="0">
                          <a:solidFill>
                            <a:sysClr val="windowText" lastClr="000000"/>
                          </a:solidFill>
                        </a:rPr>
                        <a:t>NO chemical bond.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7917639"/>
                  </a:ext>
                </a:extLst>
              </a:tr>
              <a:tr h="370840">
                <a:tc>
                  <a:txBody>
                    <a:bodyPr/>
                    <a:lstStyle/>
                    <a:p>
                      <a:r>
                        <a:rPr lang="en-GB" dirty="0" smtClean="0">
                          <a:solidFill>
                            <a:sysClr val="windowText" lastClr="000000"/>
                          </a:solidFill>
                        </a:rPr>
                        <a:t>Compound</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Different types of atom joined by a chemical bond.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1083493"/>
                  </a:ext>
                </a:extLst>
              </a:tr>
              <a:tr h="370840">
                <a:tc>
                  <a:txBody>
                    <a:bodyPr/>
                    <a:lstStyle/>
                    <a:p>
                      <a:r>
                        <a:rPr lang="en-GB" dirty="0" smtClean="0">
                          <a:solidFill>
                            <a:sysClr val="windowText" lastClr="000000"/>
                          </a:solidFill>
                        </a:rPr>
                        <a:t>Solution</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This is formed when</a:t>
                      </a:r>
                      <a:r>
                        <a:rPr lang="en-GB" baseline="0" dirty="0" smtClean="0">
                          <a:solidFill>
                            <a:sysClr val="windowText" lastClr="000000"/>
                          </a:solidFill>
                        </a:rPr>
                        <a:t> the solute and solvent mix (sugar mixed into water is a solution)</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0206334"/>
                  </a:ext>
                </a:extLst>
              </a:tr>
              <a:tr h="370840">
                <a:tc>
                  <a:txBody>
                    <a:bodyPr/>
                    <a:lstStyle/>
                    <a:p>
                      <a:r>
                        <a:rPr lang="en-GB" dirty="0" smtClean="0">
                          <a:solidFill>
                            <a:sysClr val="windowText" lastClr="000000"/>
                          </a:solidFill>
                        </a:rPr>
                        <a:t>Solute</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The substance being dissolved</a:t>
                      </a:r>
                      <a:r>
                        <a:rPr lang="en-GB" baseline="0" dirty="0" smtClean="0">
                          <a:solidFill>
                            <a:sysClr val="windowText" lastClr="000000"/>
                          </a:solidFill>
                        </a:rPr>
                        <a:t> </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74431308"/>
                  </a:ext>
                </a:extLst>
              </a:tr>
              <a:tr h="370840">
                <a:tc>
                  <a:txBody>
                    <a:bodyPr/>
                    <a:lstStyle/>
                    <a:p>
                      <a:r>
                        <a:rPr lang="en-GB" dirty="0" smtClean="0">
                          <a:solidFill>
                            <a:sysClr val="windowText" lastClr="000000"/>
                          </a:solidFill>
                        </a:rPr>
                        <a:t>Solvent</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The liquid which does the dissolving</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6386415"/>
                  </a:ext>
                </a:extLst>
              </a:tr>
              <a:tr h="370840">
                <a:tc>
                  <a:txBody>
                    <a:bodyPr/>
                    <a:lstStyle/>
                    <a:p>
                      <a:r>
                        <a:rPr lang="en-GB" dirty="0" smtClean="0">
                          <a:solidFill>
                            <a:sysClr val="windowText" lastClr="000000"/>
                          </a:solidFill>
                        </a:rPr>
                        <a:t>saturated</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When no more solute will</a:t>
                      </a:r>
                      <a:r>
                        <a:rPr lang="en-GB" baseline="0" dirty="0" smtClean="0">
                          <a:solidFill>
                            <a:sysClr val="windowText" lastClr="000000"/>
                          </a:solidFill>
                        </a:rPr>
                        <a:t> dissolve in a liquid (solvent)</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16360445"/>
                  </a:ext>
                </a:extLst>
              </a:tr>
              <a:tr h="370840">
                <a:tc>
                  <a:txBody>
                    <a:bodyPr/>
                    <a:lstStyle/>
                    <a:p>
                      <a:r>
                        <a:rPr lang="en-GB" dirty="0" smtClean="0">
                          <a:solidFill>
                            <a:sysClr val="windowText" lastClr="000000"/>
                          </a:solidFill>
                        </a:rPr>
                        <a:t>Soluble</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When</a:t>
                      </a:r>
                      <a:r>
                        <a:rPr lang="en-GB" baseline="0" dirty="0" smtClean="0">
                          <a:solidFill>
                            <a:sysClr val="windowText" lastClr="000000"/>
                          </a:solidFill>
                        </a:rPr>
                        <a:t> a solid is able to dissolve</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28095200"/>
                  </a:ext>
                </a:extLst>
              </a:tr>
              <a:tr h="370840">
                <a:tc>
                  <a:txBody>
                    <a:bodyPr/>
                    <a:lstStyle/>
                    <a:p>
                      <a:r>
                        <a:rPr lang="en-GB" dirty="0" smtClean="0">
                          <a:solidFill>
                            <a:sysClr val="windowText" lastClr="000000"/>
                          </a:solidFill>
                        </a:rPr>
                        <a:t>Insoluble</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The a solid</a:t>
                      </a:r>
                      <a:r>
                        <a:rPr lang="en-GB" baseline="0" dirty="0" smtClean="0">
                          <a:solidFill>
                            <a:sysClr val="windowText" lastClr="000000"/>
                          </a:solidFill>
                        </a:rPr>
                        <a:t> is not able to dissolve</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01897080"/>
                  </a:ext>
                </a:extLst>
              </a:tr>
              <a:tr h="370840">
                <a:tc>
                  <a:txBody>
                    <a:bodyPr/>
                    <a:lstStyle/>
                    <a:p>
                      <a:r>
                        <a:rPr lang="en-GB" dirty="0" smtClean="0">
                          <a:solidFill>
                            <a:sysClr val="windowText" lastClr="000000"/>
                          </a:solidFill>
                        </a:rPr>
                        <a:t>chromatography</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solidFill>
                            <a:sysClr val="windowText" lastClr="000000"/>
                          </a:solidFill>
                        </a:rPr>
                        <a:t>A way of separating dissolved substances such as ink</a:t>
                      </a: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85409967"/>
                  </a:ext>
                </a:extLst>
              </a:tr>
            </a:tbl>
          </a:graphicData>
        </a:graphic>
      </p:graphicFrame>
      <p:pic>
        <p:nvPicPr>
          <p:cNvPr id="6" name="Picture 5"/>
          <p:cNvPicPr>
            <a:picLocks noChangeAspect="1"/>
          </p:cNvPicPr>
          <p:nvPr/>
        </p:nvPicPr>
        <p:blipFill>
          <a:blip r:embed="rId2"/>
          <a:stretch>
            <a:fillRect/>
          </a:stretch>
        </p:blipFill>
        <p:spPr>
          <a:xfrm rot="5400000">
            <a:off x="1962992" y="5195324"/>
            <a:ext cx="4095067" cy="5374104"/>
          </a:xfrm>
          <a:prstGeom prst="rect">
            <a:avLst/>
          </a:prstGeom>
        </p:spPr>
      </p:pic>
      <p:sp>
        <p:nvSpPr>
          <p:cNvPr id="7" name="Rectangle 6"/>
          <p:cNvSpPr/>
          <p:nvPr/>
        </p:nvSpPr>
        <p:spPr>
          <a:xfrm>
            <a:off x="3200400" y="7892716"/>
            <a:ext cx="890337" cy="20371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991830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554</TotalTime>
  <Words>578</Words>
  <Application>Microsoft Office PowerPoint</Application>
  <PresentationFormat>A4 Paper (210x297 mm)</PresentationFormat>
  <Paragraphs>101</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Calibri Light</vt:lpstr>
      <vt:lpstr>HGSMinchoE</vt:lpstr>
      <vt:lpstr>Palatino Linotype</vt:lpstr>
      <vt:lpstr>Times New Roman</vt:lpstr>
      <vt:lpstr>Office Theme</vt:lpstr>
      <vt:lpstr>PowerPoint Presentation</vt:lpstr>
      <vt:lpstr>PowerPoint Presentation</vt:lpstr>
      <vt:lpstr>PowerPoint Presentation</vt:lpstr>
      <vt:lpstr>Fill in the gaps and then draw diagrams to show elements, compounds and mixtures</vt:lpstr>
      <vt:lpstr>PowerPoint Presentation</vt:lpstr>
      <vt:lpstr>PowerPoint Presentation</vt:lpstr>
      <vt:lpstr>PowerPoint Presentation</vt:lpstr>
      <vt:lpstr>If you get stuck use the glossary at the end of the work pack to help you</vt:lpstr>
      <vt:lpstr>PowerPoint Presentation</vt:lpstr>
      <vt:lpstr>PowerPoint Presentation</vt:lpstr>
      <vt:lpstr>PowerPoint Presentation</vt:lpstr>
      <vt:lpstr>PowerPoint Presentation</vt:lpstr>
      <vt:lpstr>Glossary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52</cp:revision>
  <cp:lastPrinted>2020-04-24T08:22:05Z</cp:lastPrinted>
  <dcterms:created xsi:type="dcterms:W3CDTF">2020-03-25T07:28:48Z</dcterms:created>
  <dcterms:modified xsi:type="dcterms:W3CDTF">2020-05-04T11:04:53Z</dcterms:modified>
</cp:coreProperties>
</file>