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.xml" ContentType="application/vnd.openxmlformats-officedocument.presentationml.slide+xml"/>
  <Override PartName="/ppt/slideMasters/slideMaster1.xml" ContentType="application/vnd.openxmlformats-officedocument.presentationml.slideMaster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1.xml" ContentType="application/vnd.openxmlformats-officedocument.them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ableStyles.xml" ContentType="application/vnd.openxmlformats-officedocument.presentationml.tableStyles+xml"/>
  <Override PartName="/docProps/app.xml" ContentType="application/vnd.openxmlformats-officedocument.extended-properties+xml"/>
  <Override PartName="/docProps/core.xml" ContentType="application/vnd.openxmlformats-package.core-properties+xml"/>
  <Override PartName="/customXml/itemProps2.xml" ContentType="application/vnd.openxmlformats-officedocument.customXmlProperties+xml"/>
  <Override PartName="/customXml/itemProps1.xml" ContentType="application/vnd.openxmlformats-officedocument.customXmlProperties+xml"/>
  <Override PartName="/customXml/itemProps3.xml" ContentType="application/vnd.openxmlformats-officedocument.customXml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</p:sldIdLst>
  <p:sldSz cx="6858000" cy="9906000" type="A4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0821A"/>
    <a:srgbClr val="F6B476"/>
    <a:srgbClr val="75BDC9"/>
    <a:srgbClr val="FF7C80"/>
    <a:srgbClr val="E6E6E6"/>
    <a:srgbClr val="FF999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7103" autoAdjust="0"/>
    <p:restoredTop sz="94660"/>
  </p:normalViewPr>
  <p:slideViewPr>
    <p:cSldViewPr snapToGrid="0">
      <p:cViewPr varScale="1">
        <p:scale>
          <a:sx n="128" d="100"/>
          <a:sy n="128" d="100"/>
        </p:scale>
        <p:origin x="2076" y="14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customXml" Target="../customXml/item2.xml"/><Relationship Id="rId3" Type="http://schemas.openxmlformats.org/officeDocument/2006/relationships/presProps" Target="presProps.xml"/><Relationship Id="rId7" Type="http://schemas.openxmlformats.org/officeDocument/2006/relationships/customXml" Target="../customXml/item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Relationship Id="rId9" Type="http://schemas.openxmlformats.org/officeDocument/2006/relationships/customXml" Target="../customXml/item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14350" y="1621191"/>
            <a:ext cx="5829300" cy="3448756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857250" y="5202944"/>
            <a:ext cx="5143500" cy="2391656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79194A-4C81-4980-8F56-8C24E1C09FCA}" type="datetimeFigureOut">
              <a:rPr lang="en-GB" smtClean="0"/>
              <a:t>25/01/2021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0D30F0-851F-4F70-AE04-F257B4AC2B8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2088215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79194A-4C81-4980-8F56-8C24E1C09FCA}" type="datetimeFigureOut">
              <a:rPr lang="en-GB" smtClean="0"/>
              <a:t>25/01/2021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0D30F0-851F-4F70-AE04-F257B4AC2B8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1529254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7916" y="2469624"/>
            <a:ext cx="5915025" cy="4120620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67916" y="6629226"/>
            <a:ext cx="5915025" cy="2166937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/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79194A-4C81-4980-8F56-8C24E1C09FCA}" type="datetimeFigureOut">
              <a:rPr lang="en-GB" smtClean="0"/>
              <a:t>25/01/2021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0D30F0-851F-4F70-AE04-F257B4AC2B8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3491280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71488" y="2637014"/>
            <a:ext cx="2914650" cy="6285266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471863" y="2637014"/>
            <a:ext cx="2914650" cy="6285266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79194A-4C81-4980-8F56-8C24E1C09FCA}" type="datetimeFigureOut">
              <a:rPr lang="en-GB" smtClean="0"/>
              <a:t>25/01/2021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0D30F0-851F-4F70-AE04-F257B4AC2B8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8186338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527405"/>
            <a:ext cx="5915025" cy="1914702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72381" y="2428347"/>
            <a:ext cx="2901255" cy="1190095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72381" y="3618442"/>
            <a:ext cx="2901255" cy="5322183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471863" y="2428347"/>
            <a:ext cx="2915543" cy="1190095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3471863" y="3618442"/>
            <a:ext cx="2915543" cy="5322183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79194A-4C81-4980-8F56-8C24E1C09FCA}" type="datetimeFigureOut">
              <a:rPr lang="en-GB" smtClean="0"/>
              <a:t>25/01/2021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0D30F0-851F-4F70-AE04-F257B4AC2B8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2753590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79194A-4C81-4980-8F56-8C24E1C09FCA}" type="datetimeFigureOut">
              <a:rPr lang="en-GB" smtClean="0"/>
              <a:t>25/01/2021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0D30F0-851F-4F70-AE04-F257B4AC2B8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1257493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79194A-4C81-4980-8F56-8C24E1C09FCA}" type="datetimeFigureOut">
              <a:rPr lang="en-GB" smtClean="0"/>
              <a:t>25/01/2021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0D30F0-851F-4F70-AE04-F257B4AC2B8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8364322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660400"/>
            <a:ext cx="2211884" cy="23114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915543" y="1426283"/>
            <a:ext cx="3471863" cy="7039681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381" y="2971800"/>
            <a:ext cx="2211884" cy="5505627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79194A-4C81-4980-8F56-8C24E1C09FCA}" type="datetimeFigureOut">
              <a:rPr lang="en-GB" smtClean="0"/>
              <a:t>25/01/2021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0D30F0-851F-4F70-AE04-F257B4AC2B8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7244249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660400"/>
            <a:ext cx="2211884" cy="23114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915543" y="1426283"/>
            <a:ext cx="3471863" cy="7039681"/>
          </a:xfrm>
        </p:spPr>
        <p:txBody>
          <a:bodyPr anchor="t"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381" y="2971800"/>
            <a:ext cx="2211884" cy="5505627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79194A-4C81-4980-8F56-8C24E1C09FCA}" type="datetimeFigureOut">
              <a:rPr lang="en-GB" smtClean="0"/>
              <a:t>25/01/2021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0D30F0-851F-4F70-AE04-F257B4AC2B8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7703431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79194A-4C81-4980-8F56-8C24E1C09FCA}" type="datetimeFigureOut">
              <a:rPr lang="en-GB" smtClean="0"/>
              <a:t>25/01/2021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0D30F0-851F-4F70-AE04-F257B4AC2B8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7541740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4907757" y="527403"/>
            <a:ext cx="1478756" cy="8394877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71488" y="527403"/>
            <a:ext cx="4350544" cy="8394877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79194A-4C81-4980-8F56-8C24E1C09FCA}" type="datetimeFigureOut">
              <a:rPr lang="en-GB" smtClean="0"/>
              <a:t>25/01/2021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0D30F0-851F-4F70-AE04-F257B4AC2B8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9774656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71488" y="527405"/>
            <a:ext cx="5915025" cy="191470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71488" y="2637014"/>
            <a:ext cx="5915025" cy="628526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71488" y="9181397"/>
            <a:ext cx="1543050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079194A-4C81-4980-8F56-8C24E1C09FCA}" type="datetimeFigureOut">
              <a:rPr lang="en-GB" smtClean="0"/>
              <a:t>25/01/2021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271713" y="9181397"/>
            <a:ext cx="2314575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843463" y="9181397"/>
            <a:ext cx="1543050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E0D30F0-851F-4F70-AE04-F257B4AC2B8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5473984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" name="Rectangle 55">
            <a:extLst>
              <a:ext uri="{FF2B5EF4-FFF2-40B4-BE49-F238E27FC236}">
                <a16:creationId xmlns:a16="http://schemas.microsoft.com/office/drawing/2014/main" id="{0DF49F18-4730-4B96-965C-32FDD6396B2A}"/>
              </a:ext>
            </a:extLst>
          </p:cNvPr>
          <p:cNvSpPr/>
          <p:nvPr/>
        </p:nvSpPr>
        <p:spPr>
          <a:xfrm>
            <a:off x="3150" y="2107314"/>
            <a:ext cx="3422692" cy="6835275"/>
          </a:xfrm>
          <a:prstGeom prst="rect">
            <a:avLst/>
          </a:prstGeom>
          <a:noFill/>
          <a:ln w="28575">
            <a:solidFill>
              <a:srgbClr val="F0821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7" name="Rectangle 56">
            <a:extLst>
              <a:ext uri="{FF2B5EF4-FFF2-40B4-BE49-F238E27FC236}">
                <a16:creationId xmlns:a16="http://schemas.microsoft.com/office/drawing/2014/main" id="{670A0781-BBB6-48FD-A2A7-557103332868}"/>
              </a:ext>
            </a:extLst>
          </p:cNvPr>
          <p:cNvSpPr/>
          <p:nvPr/>
        </p:nvSpPr>
        <p:spPr>
          <a:xfrm>
            <a:off x="3428999" y="2107313"/>
            <a:ext cx="3429001" cy="6835275"/>
          </a:xfrm>
          <a:prstGeom prst="rect">
            <a:avLst/>
          </a:prstGeom>
          <a:noFill/>
          <a:ln w="28575">
            <a:solidFill>
              <a:srgbClr val="F0821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2FA3BCA8-3F30-48A7-A749-B48F54EC05A6}"/>
              </a:ext>
            </a:extLst>
          </p:cNvPr>
          <p:cNvSpPr txBox="1"/>
          <p:nvPr/>
        </p:nvSpPr>
        <p:spPr>
          <a:xfrm>
            <a:off x="101183" y="421400"/>
            <a:ext cx="6655633" cy="53181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500"/>
              </a:spcAft>
            </a:pPr>
            <a:r>
              <a:rPr lang="en-GB" sz="2800" b="1" dirty="0">
                <a:solidFill>
                  <a:srgbClr val="F0821A"/>
                </a:solidFill>
                <a:effectLst/>
                <a:latin typeface="Twinkl Light" charset="0"/>
                <a:ea typeface="Calibri" panose="020F0502020204030204" pitchFamily="34" charset="0"/>
                <a:cs typeface="Calibri Light" panose="020F0302020204030204" pitchFamily="34" charset="0"/>
              </a:rPr>
              <a:t>Flowcharts &amp; Pseudocode</a:t>
            </a:r>
            <a:r>
              <a:rPr lang="en-GB" sz="2800" b="1" dirty="0">
                <a:solidFill>
                  <a:srgbClr val="F0821A"/>
                </a:solidFill>
                <a:effectLst/>
                <a:latin typeface="Calibri Light" panose="020F03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GB" sz="2800" b="1" dirty="0">
                <a:solidFill>
                  <a:srgbClr val="F0821A"/>
                </a:solidFill>
                <a:effectLst/>
                <a:latin typeface="Twinkl Light" charset="0"/>
                <a:ea typeface="Calibri" panose="020F0502020204030204" pitchFamily="34" charset="0"/>
                <a:cs typeface="Calibri Light" panose="020F0302020204030204" pitchFamily="34" charset="0"/>
              </a:rPr>
              <a:t>Lesson Two</a:t>
            </a:r>
            <a:endParaRPr lang="en-GB" sz="1100" b="1" dirty="0">
              <a:solidFill>
                <a:srgbClr val="F0821A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graphicFrame>
        <p:nvGraphicFramePr>
          <p:cNvPr id="6" name="Table 6">
            <a:extLst>
              <a:ext uri="{FF2B5EF4-FFF2-40B4-BE49-F238E27FC236}">
                <a16:creationId xmlns:a16="http://schemas.microsoft.com/office/drawing/2014/main" id="{1A70B8D2-2163-4224-AE75-32120C920D64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743745914"/>
              </p:ext>
            </p:extLst>
          </p:nvPr>
        </p:nvGraphicFramePr>
        <p:xfrm>
          <a:off x="101183" y="88035"/>
          <a:ext cx="6655634" cy="3708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327817">
                  <a:extLst>
                    <a:ext uri="{9D8B030D-6E8A-4147-A177-3AD203B41FA5}">
                      <a16:colId xmlns:a16="http://schemas.microsoft.com/office/drawing/2014/main" val="775197364"/>
                    </a:ext>
                  </a:extLst>
                </a:gridCol>
                <a:gridCol w="3327817">
                  <a:extLst>
                    <a:ext uri="{9D8B030D-6E8A-4147-A177-3AD203B41FA5}">
                      <a16:colId xmlns:a16="http://schemas.microsoft.com/office/drawing/2014/main" val="1449101775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r>
                        <a:rPr lang="en-GB" dirty="0">
                          <a:solidFill>
                            <a:schemeClr val="tx1"/>
                          </a:solidFill>
                          <a:latin typeface="Twinkl Light" charset="0"/>
                        </a:rPr>
                        <a:t>Name:</a:t>
                      </a:r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dirty="0">
                          <a:solidFill>
                            <a:schemeClr val="tx1"/>
                          </a:solidFill>
                          <a:latin typeface="Twinkl Light" charset="0"/>
                        </a:rPr>
                        <a:t>Date:</a:t>
                      </a:r>
                    </a:p>
                  </a:txBody>
                  <a:tcP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53679133"/>
                  </a:ext>
                </a:extLst>
              </a:tr>
            </a:tbl>
          </a:graphicData>
        </a:graphic>
      </p:graphicFrame>
      <p:sp>
        <p:nvSpPr>
          <p:cNvPr id="7" name="TextBox 6">
            <a:extLst>
              <a:ext uri="{FF2B5EF4-FFF2-40B4-BE49-F238E27FC236}">
                <a16:creationId xmlns:a16="http://schemas.microsoft.com/office/drawing/2014/main" id="{3D08E06A-1A0F-4282-95F6-0D83721038DB}"/>
              </a:ext>
            </a:extLst>
          </p:cNvPr>
          <p:cNvSpPr txBox="1"/>
          <p:nvPr/>
        </p:nvSpPr>
        <p:spPr>
          <a:xfrm>
            <a:off x="101183" y="963411"/>
            <a:ext cx="6655633" cy="11439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Aft>
                <a:spcPts val="500"/>
              </a:spcAft>
            </a:pPr>
            <a:r>
              <a:rPr lang="en-GB" sz="1200" b="1" dirty="0">
                <a:latin typeface="Twinkl Light" pitchFamily="2" charset="0"/>
              </a:rPr>
              <a:t>Flowchart Tasks (Extension)</a:t>
            </a:r>
          </a:p>
          <a:p>
            <a:pPr>
              <a:spcAft>
                <a:spcPts val="500"/>
              </a:spcAft>
            </a:pPr>
            <a:r>
              <a:rPr lang="en-US" sz="1200" dirty="0">
                <a:solidFill>
                  <a:prstClr val="black"/>
                </a:solidFill>
                <a:latin typeface="Twinkl Light" pitchFamily="2" charset="0"/>
                <a:cs typeface="Arial" panose="020B0604020202020204" pitchFamily="34" charset="0"/>
              </a:rPr>
              <a:t>Using your knowledge of flowcharts and pseudocode:</a:t>
            </a:r>
          </a:p>
          <a:p>
            <a:pPr marL="228600" indent="-228600" eaLnBrk="0" fontAlgn="base" hangingPunct="0">
              <a:spcBef>
                <a:spcPct val="0"/>
              </a:spcBef>
              <a:spcAft>
                <a:spcPct val="0"/>
              </a:spcAft>
              <a:buFont typeface="+mj-lt"/>
              <a:buAutoNum type="arabicPeriod"/>
            </a:pPr>
            <a:r>
              <a:rPr lang="en-US" sz="1200" dirty="0">
                <a:solidFill>
                  <a:prstClr val="black"/>
                </a:solidFill>
                <a:latin typeface="Twinkl Light" pitchFamily="2" charset="0"/>
                <a:cs typeface="Arial" panose="020B0604020202020204" pitchFamily="34" charset="0"/>
              </a:rPr>
              <a:t>Draw a flowchart which could be used to describe the computer login process</a:t>
            </a:r>
          </a:p>
          <a:p>
            <a:pPr marL="228600" indent="-228600" eaLnBrk="0" fontAlgn="base" hangingPunct="0">
              <a:spcBef>
                <a:spcPct val="0"/>
              </a:spcBef>
              <a:spcAft>
                <a:spcPct val="0"/>
              </a:spcAft>
              <a:buFont typeface="+mj-lt"/>
              <a:buAutoNum type="arabicPeriod"/>
            </a:pPr>
            <a:r>
              <a:rPr lang="en-US" sz="1200" dirty="0">
                <a:solidFill>
                  <a:prstClr val="black"/>
                </a:solidFill>
                <a:latin typeface="Twinkl Light" pitchFamily="2" charset="0"/>
                <a:cs typeface="Arial" panose="020B0604020202020204" pitchFamily="34" charset="0"/>
              </a:rPr>
              <a:t>Write a pseudocode which describes this same process</a:t>
            </a:r>
          </a:p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endParaRPr lang="en-GB" sz="1200" dirty="0">
              <a:solidFill>
                <a:prstClr val="black"/>
              </a:solidFill>
              <a:latin typeface="Twinkl Light" pitchFamily="2" charset="0"/>
              <a:cs typeface="Arial" panose="020B0604020202020204" pitchFamily="34" charset="0"/>
            </a:endParaRPr>
          </a:p>
        </p:txBody>
      </p:sp>
      <p:grpSp>
        <p:nvGrpSpPr>
          <p:cNvPr id="2" name="Group 1">
            <a:extLst>
              <a:ext uri="{FF2B5EF4-FFF2-40B4-BE49-F238E27FC236}">
                <a16:creationId xmlns:a16="http://schemas.microsoft.com/office/drawing/2014/main" id="{4B53A5B5-C314-400B-966C-51923278EEA1}"/>
              </a:ext>
            </a:extLst>
          </p:cNvPr>
          <p:cNvGrpSpPr/>
          <p:nvPr/>
        </p:nvGrpSpPr>
        <p:grpSpPr>
          <a:xfrm>
            <a:off x="136155" y="8417028"/>
            <a:ext cx="6579376" cy="1263361"/>
            <a:chOff x="136155" y="8417028"/>
            <a:chExt cx="6579376" cy="1263361"/>
          </a:xfrm>
        </p:grpSpPr>
        <p:sp>
          <p:nvSpPr>
            <p:cNvPr id="54" name="Rectangle 53">
              <a:extLst>
                <a:ext uri="{FF2B5EF4-FFF2-40B4-BE49-F238E27FC236}">
                  <a16:creationId xmlns:a16="http://schemas.microsoft.com/office/drawing/2014/main" id="{8C75D850-4E68-4888-8770-FC288F6677B0}"/>
                </a:ext>
              </a:extLst>
            </p:cNvPr>
            <p:cNvSpPr/>
            <p:nvPr/>
          </p:nvSpPr>
          <p:spPr>
            <a:xfrm>
              <a:off x="136155" y="9301397"/>
              <a:ext cx="6579376" cy="378992"/>
            </a:xfrm>
            <a:prstGeom prst="rect">
              <a:avLst/>
            </a:prstGeom>
            <a:solidFill>
              <a:schemeClr val="accent6">
                <a:lumMod val="20000"/>
                <a:lumOff val="80000"/>
              </a:schemeClr>
            </a:solidFill>
            <a:ln>
              <a:solidFill>
                <a:schemeClr val="accent6">
                  <a:lumMod val="60000"/>
                  <a:lumOff val="4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r>
                <a:rPr lang="en-GB" sz="1400" b="1" dirty="0">
                  <a:solidFill>
                    <a:schemeClr val="tx1"/>
                  </a:solidFill>
                  <a:latin typeface="Twinkl Light" charset="0"/>
                </a:rPr>
                <a:t>Top tip: </a:t>
              </a:r>
              <a:r>
                <a:rPr lang="en-GB" sz="1400" dirty="0">
                  <a:solidFill>
                    <a:schemeClr val="tx1"/>
                  </a:solidFill>
                  <a:latin typeface="Twinkl Light" charset="0"/>
                </a:rPr>
                <a:t>Slides 13 &amp; 14 in the lesson should help you with this task</a:t>
              </a:r>
            </a:p>
          </p:txBody>
        </p:sp>
        <p:pic>
          <p:nvPicPr>
            <p:cNvPr id="55" name="Picture 54">
              <a:extLst>
                <a:ext uri="{FF2B5EF4-FFF2-40B4-BE49-F238E27FC236}">
                  <a16:creationId xmlns:a16="http://schemas.microsoft.com/office/drawing/2014/main" id="{1DD3A889-4796-4305-91B1-0939AA8D833B}"/>
                </a:ext>
              </a:extLst>
            </p:cNvPr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313951" y="8417028"/>
              <a:ext cx="1401580" cy="1067572"/>
            </a:xfrm>
            <a:prstGeom prst="rect">
              <a:avLst/>
            </a:prstGeom>
          </p:spPr>
        </p:pic>
      </p:grpSp>
      <p:sp>
        <p:nvSpPr>
          <p:cNvPr id="3" name="TextBox 2">
            <a:extLst>
              <a:ext uri="{FF2B5EF4-FFF2-40B4-BE49-F238E27FC236}">
                <a16:creationId xmlns:a16="http://schemas.microsoft.com/office/drawing/2014/main" id="{A939D813-759A-44FC-BCA0-FA8F2A8BE988}"/>
              </a:ext>
            </a:extLst>
          </p:cNvPr>
          <p:cNvSpPr txBox="1"/>
          <p:nvPr/>
        </p:nvSpPr>
        <p:spPr>
          <a:xfrm>
            <a:off x="-7" y="2117513"/>
            <a:ext cx="3422692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400" dirty="0">
                <a:latin typeface="Twinkl Light" pitchFamily="2" charset="0"/>
              </a:rPr>
              <a:t>1. Network login flowchart</a:t>
            </a:r>
            <a:endParaRPr lang="en-GB" sz="1400" dirty="0">
              <a:latin typeface="Twinkl Light" pitchFamily="2" charset="0"/>
            </a:endParaRPr>
          </a:p>
        </p:txBody>
      </p:sp>
      <p:sp>
        <p:nvSpPr>
          <p:cNvPr id="58" name="TextBox 57">
            <a:extLst>
              <a:ext uri="{FF2B5EF4-FFF2-40B4-BE49-F238E27FC236}">
                <a16:creationId xmlns:a16="http://schemas.microsoft.com/office/drawing/2014/main" id="{9F60EEC1-8BC0-4BED-A21D-1D81A4B40CA4}"/>
              </a:ext>
            </a:extLst>
          </p:cNvPr>
          <p:cNvSpPr txBox="1"/>
          <p:nvPr/>
        </p:nvSpPr>
        <p:spPr>
          <a:xfrm>
            <a:off x="3432153" y="2111592"/>
            <a:ext cx="3422692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400" dirty="0">
                <a:latin typeface="Twinkl Light" pitchFamily="2" charset="0"/>
              </a:rPr>
              <a:t>2. Network login pseudocode</a:t>
            </a:r>
            <a:endParaRPr lang="en-GB" sz="1400" dirty="0">
              <a:latin typeface="Twinkl Light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46670236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B30A9D35DFDF884B82A4544ED45C08FD" ma:contentTypeVersion="2" ma:contentTypeDescription="Create a new document." ma:contentTypeScope="" ma:versionID="32c2d0c99798f79de435da2b47924855">
  <xsd:schema xmlns:xsd="http://www.w3.org/2001/XMLSchema" xmlns:xs="http://www.w3.org/2001/XMLSchema" xmlns:p="http://schemas.microsoft.com/office/2006/metadata/properties" xmlns:ns2="dc2705bf-b7e0-47fd-a4d4-4aed414e9c7a" targetNamespace="http://schemas.microsoft.com/office/2006/metadata/properties" ma:root="true" ma:fieldsID="4d8aff297148e1aaf8be32d298b3afe2" ns2:_="">
    <xsd:import namespace="dc2705bf-b7e0-47fd-a4d4-4aed414e9c7a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dc2705bf-b7e0-47fd-a4d4-4aed414e9c7a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Props1.xml><?xml version="1.0" encoding="utf-8"?>
<ds:datastoreItem xmlns:ds="http://schemas.openxmlformats.org/officeDocument/2006/customXml" ds:itemID="{C66FEAAA-319F-4D99-929E-C6A4D5F9DDA9}"/>
</file>

<file path=customXml/itemProps2.xml><?xml version="1.0" encoding="utf-8"?>
<ds:datastoreItem xmlns:ds="http://schemas.openxmlformats.org/officeDocument/2006/customXml" ds:itemID="{52E126BA-B166-497E-B0E8-CAD9568C208C}"/>
</file>

<file path=customXml/itemProps3.xml><?xml version="1.0" encoding="utf-8"?>
<ds:datastoreItem xmlns:ds="http://schemas.openxmlformats.org/officeDocument/2006/customXml" ds:itemID="{ABEE04BD-61DD-45DD-A4BC-CDE26BA87269}"/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90</TotalTime>
  <Words>69</Words>
  <Application>Microsoft Office PowerPoint</Application>
  <PresentationFormat>A4 Paper (210x297 mm)</PresentationFormat>
  <Paragraphs>10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6" baseType="lpstr">
      <vt:lpstr>Arial</vt:lpstr>
      <vt:lpstr>Calibri</vt:lpstr>
      <vt:lpstr>Calibri Light</vt:lpstr>
      <vt:lpstr>Twinkl Light</vt:lpstr>
      <vt:lpstr>Office Theme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Nik Boyd</dc:creator>
  <cp:lastModifiedBy>Nik Boyd</cp:lastModifiedBy>
  <cp:revision>14</cp:revision>
  <dcterms:created xsi:type="dcterms:W3CDTF">2021-01-12T09:02:23Z</dcterms:created>
  <dcterms:modified xsi:type="dcterms:W3CDTF">2021-01-25T09:33:34Z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0x010100B30A9D35DFDF884B82A4544ED45C08FD</vt:lpwstr>
  </property>
</Properties>
</file>