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1" d="100"/>
          <a:sy n="51" d="100"/>
        </p:scale>
        <p:origin x="4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9598B-B0CF-4874-8718-34F8C328D3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545A53-EC51-401E-BD92-FC61829B3C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A9901C-3E19-4F06-A422-77F741D8BA3F}"/>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8B76C87C-7744-48F8-AE7F-959CFD240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A7A01-470D-4C5F-ACF1-DADAFBA72CD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243779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6F697-0643-45D7-A672-4EA87E8066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319378-8D9E-4411-A02E-C4991324B6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5EB75D-CD66-4D2C-9A25-42287270DCF9}"/>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39037B04-3124-4CDF-96B3-9D155B4F91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E68041-734D-4259-92A7-B80D22AC636E}"/>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807922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7BBE6-912D-4F92-8B6D-8D48FDCC6F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DE480D-173B-43DA-BB82-E5D2EDE9C6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0773A7-FD1D-41B9-917C-96795F31DFFE}"/>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EC970519-3FCC-4477-A7BF-17253513F7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AB11C-D10A-4435-AEA3-FF920F454775}"/>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52570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2336-0923-4D92-9B26-E2692A0788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1DF077-817B-474D-8D8B-2AE3E9A343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02E9FE-5898-4678-A6D7-3E350B939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FF51D3-E827-4FBF-A0C2-06EE62B16293}"/>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6" name="Footer Placeholder 5">
            <a:extLst>
              <a:ext uri="{FF2B5EF4-FFF2-40B4-BE49-F238E27FC236}">
                <a16:creationId xmlns:a16="http://schemas.microsoft.com/office/drawing/2014/main" id="{A6DA80CC-D571-4443-B452-3C44B23F84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56AA8B-EA06-4CC8-8333-F8D22DFB2319}"/>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37851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F0D5-CC4A-4EC9-9909-061C7AD79F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FDEFCD-9286-495E-86E8-1BF0CB5CDF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912EFF-CE2F-4088-8D3D-87D79CBDBE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507C6A-9448-490F-8A57-FCAC0346AE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72F3FE-22DF-4C43-9F2C-52E5B3D873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8FCBA8-F593-47AD-B5C2-3A2C7DC794AF}"/>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8" name="Footer Placeholder 7">
            <a:extLst>
              <a:ext uri="{FF2B5EF4-FFF2-40B4-BE49-F238E27FC236}">
                <a16:creationId xmlns:a16="http://schemas.microsoft.com/office/drawing/2014/main" id="{E9CBBEE2-16D4-45EA-8804-EE5C64CC3A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05F248-D26F-4B7D-8DB3-8D45CD80E8B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870147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DD7EC-666E-419E-A9F1-B66D4FA36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40E753-EEFE-491B-A20A-8D90395D4778}"/>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4" name="Footer Placeholder 3">
            <a:extLst>
              <a:ext uri="{FF2B5EF4-FFF2-40B4-BE49-F238E27FC236}">
                <a16:creationId xmlns:a16="http://schemas.microsoft.com/office/drawing/2014/main" id="{EBCEBE79-8A49-438A-8303-49DE6899FF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4AA018-C05D-4C9B-9519-638C2B1F66F3}"/>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64533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9DDB0D-CDF6-43CC-8A62-9C7B8619CA9F}"/>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3" name="Footer Placeholder 2">
            <a:extLst>
              <a:ext uri="{FF2B5EF4-FFF2-40B4-BE49-F238E27FC236}">
                <a16:creationId xmlns:a16="http://schemas.microsoft.com/office/drawing/2014/main" id="{674D8D4D-5C86-428C-AF2A-EE3E9240CB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7A9C7F-2708-4DC1-8F59-928B4D82BD3C}"/>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294892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CC2B3-881D-4980-8D88-28B251F1F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6F5884-79AF-4C8C-AF2B-27625A4658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B78602-C540-49EC-9529-989010F6C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4D8BB1-DC43-47B9-A0CD-E430C56C1FB5}"/>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6" name="Footer Placeholder 5">
            <a:extLst>
              <a:ext uri="{FF2B5EF4-FFF2-40B4-BE49-F238E27FC236}">
                <a16:creationId xmlns:a16="http://schemas.microsoft.com/office/drawing/2014/main" id="{AAACB7BA-65A1-4F16-BE0A-E0A3CF2A48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B3880D-D2CF-4BBC-846E-5C9DEB30ABCA}"/>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383819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2EBE-5563-43B3-B76A-2E3BDFAAC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AB05E2-11CD-4349-BB76-13C6FCD6ED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948D9F-65A9-4F03-A494-488BAA2CB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0B12FC-AE31-4259-8828-ACE37CF5233F}"/>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6" name="Footer Placeholder 5">
            <a:extLst>
              <a:ext uri="{FF2B5EF4-FFF2-40B4-BE49-F238E27FC236}">
                <a16:creationId xmlns:a16="http://schemas.microsoft.com/office/drawing/2014/main" id="{5ABB9D3A-8D7B-41FC-8AE3-EC0A7140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E61E5C-149D-4ED6-8919-D7396DCAE2C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94629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D063-B8B2-43DF-9196-90F17E024A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D2A5AB-7AF0-4B96-A2F3-A4A9A5BCC2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6D6FA8-C210-4E5E-A0DD-8CA7BFB40334}"/>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5AE5C0D2-B9B0-4A72-BA88-FDA67BDEBC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18B241-CB09-45CE-973F-EA85FB78A9F8}"/>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172183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A49E04-A821-4F78-A959-7BC2B1EFF9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19AF7-B300-4541-A9B5-B89903036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5A6273-E2C2-4494-ABA6-CD45F69BE80A}"/>
              </a:ext>
            </a:extLst>
          </p:cNvPr>
          <p:cNvSpPr>
            <a:spLocks noGrp="1"/>
          </p:cNvSpPr>
          <p:nvPr>
            <p:ph type="dt" sz="half" idx="10"/>
          </p:nvPr>
        </p:nvSpPr>
        <p:spPr/>
        <p:txBody>
          <a:body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AE3D6E5D-B844-4979-8053-23DD5D2B9F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D09FF-15AE-4963-B6AB-18D5693FD662}"/>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371672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17C9E6-5EA7-4F6B-9E95-97A0C701BD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C17C42-14FC-483E-AD38-779F9AA555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184FDC-54DB-4AA4-A6C5-1F25E62DAA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DFAA39-1C79-4191-9BBC-AEE558D64469}" type="datetimeFigureOut">
              <a:rPr lang="en-GB" smtClean="0"/>
              <a:t>07/01/2021</a:t>
            </a:fld>
            <a:endParaRPr lang="en-GB"/>
          </a:p>
        </p:txBody>
      </p:sp>
      <p:sp>
        <p:nvSpPr>
          <p:cNvPr id="5" name="Footer Placeholder 4">
            <a:extLst>
              <a:ext uri="{FF2B5EF4-FFF2-40B4-BE49-F238E27FC236}">
                <a16:creationId xmlns:a16="http://schemas.microsoft.com/office/drawing/2014/main" id="{A3F3F0FF-7E4E-4E8A-B60E-FD45369F08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3F1918-D16E-4C04-9795-48272AC6A9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8B1A4A-42B8-4618-945B-B88CD86567CA}" type="slidenum">
              <a:rPr lang="en-GB" smtClean="0"/>
              <a:t>‹#›</a:t>
            </a:fld>
            <a:endParaRPr lang="en-GB"/>
          </a:p>
        </p:txBody>
      </p:sp>
    </p:spTree>
    <p:extLst>
      <p:ext uri="{BB962C8B-B14F-4D97-AF65-F5344CB8AC3E}">
        <p14:creationId xmlns:p14="http://schemas.microsoft.com/office/powerpoint/2010/main" val="1678430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AE865-D23D-4613-8773-DE0961F38472}"/>
              </a:ext>
            </a:extLst>
          </p:cNvPr>
          <p:cNvSpPr>
            <a:spLocks noGrp="1"/>
          </p:cNvSpPr>
          <p:nvPr>
            <p:ph type="ctrTitle"/>
          </p:nvPr>
        </p:nvSpPr>
        <p:spPr>
          <a:xfrm>
            <a:off x="0" y="0"/>
            <a:ext cx="4277193" cy="796378"/>
          </a:xfrm>
        </p:spPr>
        <p:txBody>
          <a:bodyPr>
            <a:normAutofit fontScale="90000"/>
          </a:bodyPr>
          <a:lstStyle/>
          <a:p>
            <a:r>
              <a:rPr lang="en-GB" dirty="0">
                <a:latin typeface="French Script MT" panose="03020402040607040605" pitchFamily="66" charset="0"/>
              </a:rPr>
              <a:t>Life and Death</a:t>
            </a:r>
          </a:p>
        </p:txBody>
      </p:sp>
      <p:sp>
        <p:nvSpPr>
          <p:cNvPr id="3" name="Subtitle 2">
            <a:extLst>
              <a:ext uri="{FF2B5EF4-FFF2-40B4-BE49-F238E27FC236}">
                <a16:creationId xmlns:a16="http://schemas.microsoft.com/office/drawing/2014/main" id="{36FEE016-9289-4C0D-8D1B-66A4B118E757}"/>
              </a:ext>
            </a:extLst>
          </p:cNvPr>
          <p:cNvSpPr>
            <a:spLocks noGrp="1"/>
          </p:cNvSpPr>
          <p:nvPr>
            <p:ph type="subTitle" idx="1"/>
          </p:nvPr>
        </p:nvSpPr>
        <p:spPr>
          <a:xfrm>
            <a:off x="181897" y="858803"/>
            <a:ext cx="12010104" cy="1456694"/>
          </a:xfrm>
        </p:spPr>
        <p:txBody>
          <a:bodyPr>
            <a:normAutofit fontScale="92500" lnSpcReduction="10000"/>
          </a:bodyPr>
          <a:lstStyle/>
          <a:p>
            <a:r>
              <a:rPr lang="en-GB" dirty="0"/>
              <a:t>Throughout this term, you will fill in your sketchbook on your experiences and your life. The sketchbook can contain words, song lyrics, poems, cut out images from magazines and newspapers, doodles, sketches, photographs, paintings and drawings.  The aim is for the sketchbook to be filled with anything relevant about YOU and YOUR LIFE.  It could be a visual diary of your time this year/during lockdown, a reflection on your life or your hopes for the future.</a:t>
            </a:r>
          </a:p>
        </p:txBody>
      </p:sp>
      <p:sp>
        <p:nvSpPr>
          <p:cNvPr id="4" name="Rectangle 3">
            <a:extLst>
              <a:ext uri="{FF2B5EF4-FFF2-40B4-BE49-F238E27FC236}">
                <a16:creationId xmlns:a16="http://schemas.microsoft.com/office/drawing/2014/main" id="{731A34A8-50E1-48B7-8A26-00255EB88480}"/>
              </a:ext>
            </a:extLst>
          </p:cNvPr>
          <p:cNvSpPr/>
          <p:nvPr/>
        </p:nvSpPr>
        <p:spPr>
          <a:xfrm>
            <a:off x="8733789" y="0"/>
            <a:ext cx="1479186" cy="338554"/>
          </a:xfrm>
          <a:prstGeom prst="rect">
            <a:avLst/>
          </a:prstGeom>
          <a:noFill/>
        </p:spPr>
        <p:txBody>
          <a:bodyPr wrap="none" lIns="91440" tIns="45720" rIns="91440" bIns="45720">
            <a:spAutoFit/>
          </a:bodyPr>
          <a:lstStyle/>
          <a:p>
            <a:pPr algn="ctr"/>
            <a:r>
              <a:rPr lang="en-US" sz="1600" b="0" cap="none" spc="0" dirty="0" err="1">
                <a:ln w="0"/>
                <a:solidFill>
                  <a:schemeClr val="accent1"/>
                </a:solidFill>
                <a:effectLst>
                  <a:outerShdw blurRad="38100" dist="25400" dir="5400000" algn="ctr" rotWithShape="0">
                    <a:srgbClr val="6E747A">
                      <a:alpha val="43000"/>
                    </a:srgbClr>
                  </a:outerShdw>
                </a:effectLst>
              </a:rPr>
              <a:t>art@stmatthias</a:t>
            </a:r>
            <a:endParaRPr lang="en-US" sz="1600" b="0" cap="none" spc="0" dirty="0">
              <a:ln w="0"/>
              <a:solidFill>
                <a:schemeClr val="accent1"/>
              </a:solidFill>
              <a:effectLst>
                <a:outerShdw blurRad="38100" dist="25400" dir="5400000" algn="ctr" rotWithShape="0">
                  <a:srgbClr val="6E747A">
                    <a:alpha val="43000"/>
                  </a:srgbClr>
                </a:outerShdw>
              </a:effectLst>
            </a:endParaRPr>
          </a:p>
        </p:txBody>
      </p:sp>
      <p:pic>
        <p:nvPicPr>
          <p:cNvPr id="5" name="Picture 4">
            <a:extLst>
              <a:ext uri="{FF2B5EF4-FFF2-40B4-BE49-F238E27FC236}">
                <a16:creationId xmlns:a16="http://schemas.microsoft.com/office/drawing/2014/main" id="{4E075665-07AE-4487-8C61-9C39B753DFDE}"/>
              </a:ext>
            </a:extLst>
          </p:cNvPr>
          <p:cNvPicPr>
            <a:picLocks noChangeAspect="1"/>
          </p:cNvPicPr>
          <p:nvPr/>
        </p:nvPicPr>
        <p:blipFill>
          <a:blip r:embed="rId2"/>
          <a:stretch>
            <a:fillRect/>
          </a:stretch>
        </p:blipFill>
        <p:spPr>
          <a:xfrm>
            <a:off x="433421" y="3023419"/>
            <a:ext cx="2861000" cy="3760172"/>
          </a:xfrm>
          <a:prstGeom prst="rect">
            <a:avLst/>
          </a:prstGeom>
        </p:spPr>
      </p:pic>
      <p:pic>
        <p:nvPicPr>
          <p:cNvPr id="6" name="Picture 5">
            <a:extLst>
              <a:ext uri="{FF2B5EF4-FFF2-40B4-BE49-F238E27FC236}">
                <a16:creationId xmlns:a16="http://schemas.microsoft.com/office/drawing/2014/main" id="{0A320F81-4013-4719-8C4A-1DD34A72E751}"/>
              </a:ext>
            </a:extLst>
          </p:cNvPr>
          <p:cNvPicPr>
            <a:picLocks noChangeAspect="1"/>
          </p:cNvPicPr>
          <p:nvPr/>
        </p:nvPicPr>
        <p:blipFill>
          <a:blip r:embed="rId3"/>
          <a:stretch>
            <a:fillRect/>
          </a:stretch>
        </p:blipFill>
        <p:spPr>
          <a:xfrm>
            <a:off x="6912405" y="2377922"/>
            <a:ext cx="5111645" cy="4127653"/>
          </a:xfrm>
          <a:prstGeom prst="rect">
            <a:avLst/>
          </a:prstGeom>
        </p:spPr>
      </p:pic>
      <p:pic>
        <p:nvPicPr>
          <p:cNvPr id="7" name="Picture 6">
            <a:extLst>
              <a:ext uri="{FF2B5EF4-FFF2-40B4-BE49-F238E27FC236}">
                <a16:creationId xmlns:a16="http://schemas.microsoft.com/office/drawing/2014/main" id="{D3590706-A88A-412C-AECE-961A5221906F}"/>
              </a:ext>
            </a:extLst>
          </p:cNvPr>
          <p:cNvPicPr>
            <a:picLocks noChangeAspect="1"/>
          </p:cNvPicPr>
          <p:nvPr/>
        </p:nvPicPr>
        <p:blipFill rotWithShape="1">
          <a:blip r:embed="rId4"/>
          <a:srcRect l="7391" t="1085" r="8199"/>
          <a:stretch/>
        </p:blipFill>
        <p:spPr>
          <a:xfrm>
            <a:off x="3599077" y="2635152"/>
            <a:ext cx="3008671" cy="3613192"/>
          </a:xfrm>
          <a:prstGeom prst="rect">
            <a:avLst/>
          </a:prstGeom>
        </p:spPr>
      </p:pic>
    </p:spTree>
    <p:extLst>
      <p:ext uri="{BB962C8B-B14F-4D97-AF65-F5344CB8AC3E}">
        <p14:creationId xmlns:p14="http://schemas.microsoft.com/office/powerpoint/2010/main" val="1773876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CB593EA-2F98-479F-B4C4-F366571FA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89ACD31-116B-41CD-8BE4-1FCB5A771E2E}"/>
              </a:ext>
            </a:extLst>
          </p:cNvPr>
          <p:cNvPicPr>
            <a:picLocks noChangeAspect="1"/>
          </p:cNvPicPr>
          <p:nvPr/>
        </p:nvPicPr>
        <p:blipFill rotWithShape="1">
          <a:blip r:embed="rId2"/>
          <a:srcRect t="12835" r="3" b="1563"/>
          <a:stretch/>
        </p:blipFill>
        <p:spPr>
          <a:xfrm>
            <a:off x="20" y="10"/>
            <a:ext cx="2970445" cy="3383269"/>
          </a:xfrm>
          <a:prstGeom prst="rect">
            <a:avLst/>
          </a:prstGeom>
        </p:spPr>
      </p:pic>
      <p:pic>
        <p:nvPicPr>
          <p:cNvPr id="7" name="Picture 6">
            <a:extLst>
              <a:ext uri="{FF2B5EF4-FFF2-40B4-BE49-F238E27FC236}">
                <a16:creationId xmlns:a16="http://schemas.microsoft.com/office/drawing/2014/main" id="{2AEACDE2-B002-49ED-9497-0CE50A968A57}"/>
              </a:ext>
            </a:extLst>
          </p:cNvPr>
          <p:cNvPicPr>
            <a:picLocks noChangeAspect="1"/>
          </p:cNvPicPr>
          <p:nvPr/>
        </p:nvPicPr>
        <p:blipFill rotWithShape="1">
          <a:blip r:embed="rId3"/>
          <a:srcRect t="355" r="2" b="16787"/>
          <a:stretch/>
        </p:blipFill>
        <p:spPr>
          <a:xfrm>
            <a:off x="3072956" y="10"/>
            <a:ext cx="2970465" cy="3383268"/>
          </a:xfrm>
          <a:prstGeom prst="rect">
            <a:avLst/>
          </a:prstGeom>
        </p:spPr>
      </p:pic>
      <p:pic>
        <p:nvPicPr>
          <p:cNvPr id="4" name="Picture 3">
            <a:extLst>
              <a:ext uri="{FF2B5EF4-FFF2-40B4-BE49-F238E27FC236}">
                <a16:creationId xmlns:a16="http://schemas.microsoft.com/office/drawing/2014/main" id="{74BC199E-E6A5-4E06-964D-A05EA1CB71F5}"/>
              </a:ext>
            </a:extLst>
          </p:cNvPr>
          <p:cNvPicPr>
            <a:picLocks noChangeAspect="1"/>
          </p:cNvPicPr>
          <p:nvPr/>
        </p:nvPicPr>
        <p:blipFill rotWithShape="1">
          <a:blip r:embed="rId4"/>
          <a:srcRect t="4516" r="-1" b="7292"/>
          <a:stretch/>
        </p:blipFill>
        <p:spPr>
          <a:xfrm>
            <a:off x="6145909" y="10"/>
            <a:ext cx="2971800" cy="3383268"/>
          </a:xfrm>
          <a:prstGeom prst="rect">
            <a:avLst/>
          </a:prstGeom>
        </p:spPr>
      </p:pic>
      <p:pic>
        <p:nvPicPr>
          <p:cNvPr id="8" name="Picture 7">
            <a:extLst>
              <a:ext uri="{FF2B5EF4-FFF2-40B4-BE49-F238E27FC236}">
                <a16:creationId xmlns:a16="http://schemas.microsoft.com/office/drawing/2014/main" id="{EDC9A979-D892-4F29-B97C-4EF105D5183D}"/>
              </a:ext>
            </a:extLst>
          </p:cNvPr>
          <p:cNvPicPr>
            <a:picLocks noChangeAspect="1"/>
          </p:cNvPicPr>
          <p:nvPr/>
        </p:nvPicPr>
        <p:blipFill rotWithShape="1">
          <a:blip r:embed="rId5"/>
          <a:srcRect t="7423" r="-1" b="7476"/>
          <a:stretch/>
        </p:blipFill>
        <p:spPr>
          <a:xfrm>
            <a:off x="9220200" y="10"/>
            <a:ext cx="2971800" cy="3383268"/>
          </a:xfrm>
          <a:prstGeom prst="rect">
            <a:avLst/>
          </a:prstGeom>
        </p:spPr>
      </p:pic>
      <p:pic>
        <p:nvPicPr>
          <p:cNvPr id="6" name="Picture 5">
            <a:extLst>
              <a:ext uri="{FF2B5EF4-FFF2-40B4-BE49-F238E27FC236}">
                <a16:creationId xmlns:a16="http://schemas.microsoft.com/office/drawing/2014/main" id="{EFBD8E2D-6CA1-4D8F-927B-CCC1DF0FAAF8}"/>
              </a:ext>
            </a:extLst>
          </p:cNvPr>
          <p:cNvPicPr>
            <a:picLocks noChangeAspect="1"/>
          </p:cNvPicPr>
          <p:nvPr/>
        </p:nvPicPr>
        <p:blipFill rotWithShape="1">
          <a:blip r:embed="rId6"/>
          <a:srcRect r="-1" b="58020"/>
          <a:stretch/>
        </p:blipFill>
        <p:spPr>
          <a:xfrm>
            <a:off x="-1018" y="3474720"/>
            <a:ext cx="6044438" cy="3383280"/>
          </a:xfrm>
          <a:prstGeom prst="rect">
            <a:avLst/>
          </a:prstGeom>
        </p:spPr>
      </p:pic>
      <p:sp>
        <p:nvSpPr>
          <p:cNvPr id="15" name="Rectangle 14">
            <a:extLst>
              <a:ext uri="{FF2B5EF4-FFF2-40B4-BE49-F238E27FC236}">
                <a16:creationId xmlns:a16="http://schemas.microsoft.com/office/drawing/2014/main" id="{39BEB6D0-9E4E-4221-93D1-74ABECEE9E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5910" y="3474720"/>
            <a:ext cx="6046090" cy="3383281"/>
          </a:xfrm>
          <a:prstGeom prst="rect">
            <a:avLst/>
          </a:prstGeom>
          <a:solidFill>
            <a:srgbClr val="A67B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D2020A-DE47-418D-B643-1F3F90493466}"/>
              </a:ext>
            </a:extLst>
          </p:cNvPr>
          <p:cNvSpPr>
            <a:spLocks noGrp="1"/>
          </p:cNvSpPr>
          <p:nvPr>
            <p:ph type="title"/>
          </p:nvPr>
        </p:nvSpPr>
        <p:spPr>
          <a:xfrm>
            <a:off x="6491653" y="3799272"/>
            <a:ext cx="5193748" cy="637124"/>
          </a:xfrm>
        </p:spPr>
        <p:txBody>
          <a:bodyPr>
            <a:normAutofit/>
          </a:bodyPr>
          <a:lstStyle/>
          <a:p>
            <a:r>
              <a:rPr lang="en-GB" sz="3200">
                <a:solidFill>
                  <a:srgbClr val="FFFFFF"/>
                </a:solidFill>
              </a:rPr>
              <a:t>Your task for this week</a:t>
            </a:r>
          </a:p>
        </p:txBody>
      </p:sp>
      <p:sp>
        <p:nvSpPr>
          <p:cNvPr id="3" name="Content Placeholder 2">
            <a:extLst>
              <a:ext uri="{FF2B5EF4-FFF2-40B4-BE49-F238E27FC236}">
                <a16:creationId xmlns:a16="http://schemas.microsoft.com/office/drawing/2014/main" id="{FEB934C4-B9F6-44EF-A115-DA39CF86A85B}"/>
              </a:ext>
            </a:extLst>
          </p:cNvPr>
          <p:cNvSpPr>
            <a:spLocks noGrp="1"/>
          </p:cNvSpPr>
          <p:nvPr>
            <p:ph idx="1"/>
          </p:nvPr>
        </p:nvSpPr>
        <p:spPr>
          <a:xfrm>
            <a:off x="6479648" y="4510585"/>
            <a:ext cx="5366610" cy="1758732"/>
          </a:xfrm>
        </p:spPr>
        <p:txBody>
          <a:bodyPr>
            <a:normAutofit/>
          </a:bodyPr>
          <a:lstStyle/>
          <a:p>
            <a:r>
              <a:rPr lang="en-GB" sz="1800">
                <a:solidFill>
                  <a:srgbClr val="FFFFFF"/>
                </a:solidFill>
              </a:rPr>
              <a:t>Design a front page for your sketchbook.  </a:t>
            </a:r>
          </a:p>
          <a:p>
            <a:r>
              <a:rPr lang="en-GB" sz="1800">
                <a:solidFill>
                  <a:srgbClr val="FFFFFF"/>
                </a:solidFill>
              </a:rPr>
              <a:t>Decide on the title-is it a diary, is it your hoped for the future or it could be something simples such as ‘ME’.</a:t>
            </a:r>
          </a:p>
          <a:p>
            <a:r>
              <a:rPr lang="en-GB" sz="1800">
                <a:solidFill>
                  <a:srgbClr val="FFFFFF"/>
                </a:solidFill>
              </a:rPr>
              <a:t>Make the front page creative.</a:t>
            </a:r>
          </a:p>
        </p:txBody>
      </p:sp>
    </p:spTree>
    <p:extLst>
      <p:ext uri="{BB962C8B-B14F-4D97-AF65-F5344CB8AC3E}">
        <p14:creationId xmlns:p14="http://schemas.microsoft.com/office/powerpoint/2010/main" val="123341672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23B06-38AB-4D2B-B78C-86B45EE1CB1E}"/>
              </a:ext>
            </a:extLst>
          </p:cNvPr>
          <p:cNvSpPr>
            <a:spLocks noGrp="1"/>
          </p:cNvSpPr>
          <p:nvPr>
            <p:ph type="title"/>
          </p:nvPr>
        </p:nvSpPr>
        <p:spPr>
          <a:xfrm>
            <a:off x="189271" y="365125"/>
            <a:ext cx="4468318" cy="714167"/>
          </a:xfrm>
        </p:spPr>
        <p:txBody>
          <a:bodyPr/>
          <a:lstStyle/>
          <a:p>
            <a:r>
              <a:rPr lang="en-GB" dirty="0"/>
              <a:t>Grade boundaries</a:t>
            </a:r>
          </a:p>
        </p:txBody>
      </p:sp>
      <p:sp>
        <p:nvSpPr>
          <p:cNvPr id="3" name="Content Placeholder 2">
            <a:extLst>
              <a:ext uri="{FF2B5EF4-FFF2-40B4-BE49-F238E27FC236}">
                <a16:creationId xmlns:a16="http://schemas.microsoft.com/office/drawing/2014/main" id="{3D0E7ED1-52C0-4055-A96A-22352D5D9CAB}"/>
              </a:ext>
            </a:extLst>
          </p:cNvPr>
          <p:cNvSpPr>
            <a:spLocks noGrp="1"/>
          </p:cNvSpPr>
          <p:nvPr>
            <p:ph idx="1"/>
          </p:nvPr>
        </p:nvSpPr>
        <p:spPr>
          <a:xfrm>
            <a:off x="513735" y="1079292"/>
            <a:ext cx="3453581" cy="3979405"/>
          </a:xfrm>
        </p:spPr>
        <p:txBody>
          <a:bodyPr>
            <a:normAutofit fontScale="47500" lnSpcReduction="20000"/>
          </a:bodyPr>
          <a:lstStyle/>
          <a:p>
            <a:r>
              <a:rPr lang="en-GB" sz="2900" b="1" u="sng" dirty="0"/>
              <a:t>GCSE assessment objective A03:Record ideas. Observations and insights relevant to intentions</a:t>
            </a:r>
          </a:p>
          <a:p>
            <a:endParaRPr lang="en-GB" sz="2900" dirty="0"/>
          </a:p>
          <a:p>
            <a:r>
              <a:rPr lang="en-GB" sz="2900" b="1" dirty="0">
                <a:highlight>
                  <a:srgbClr val="FFFF00"/>
                </a:highlight>
              </a:rPr>
              <a:t>Grade 2-Record </a:t>
            </a:r>
            <a:r>
              <a:rPr lang="en-GB" sz="2900" dirty="0">
                <a:highlight>
                  <a:srgbClr val="FFFF00"/>
                </a:highlight>
              </a:rPr>
              <a:t>&amp; use simple observations . Basic use of materials.</a:t>
            </a:r>
          </a:p>
          <a:p>
            <a:endParaRPr lang="en-GB" sz="2900" dirty="0"/>
          </a:p>
          <a:p>
            <a:r>
              <a:rPr lang="en-GB" sz="2900" b="1" dirty="0">
                <a:highlight>
                  <a:srgbClr val="00FFFF"/>
                </a:highlight>
              </a:rPr>
              <a:t>Grade 3-Record </a:t>
            </a:r>
            <a:r>
              <a:rPr lang="en-GB" sz="2900" dirty="0">
                <a:highlight>
                  <a:srgbClr val="00FFFF"/>
                </a:highlight>
              </a:rPr>
              <a:t>&amp; use observations which are linked to the topic.  Competent use of appropriate materials.</a:t>
            </a:r>
          </a:p>
          <a:p>
            <a:endParaRPr lang="en-GB" sz="2900" dirty="0"/>
          </a:p>
          <a:p>
            <a:r>
              <a:rPr lang="en-GB" sz="2900" b="1" dirty="0">
                <a:highlight>
                  <a:srgbClr val="FF00FF"/>
                </a:highlight>
              </a:rPr>
              <a:t>Grade 4-Record </a:t>
            </a:r>
            <a:r>
              <a:rPr lang="en-GB" sz="2900" dirty="0">
                <a:highlight>
                  <a:srgbClr val="FF00FF"/>
                </a:highlight>
              </a:rPr>
              <a:t>&amp; use observations which are linked to the topic with creativity.  Control  of appropriate materials.</a:t>
            </a:r>
          </a:p>
          <a:p>
            <a:pPr marL="0" indent="0">
              <a:buNone/>
            </a:pPr>
            <a:endParaRPr lang="en-GB" sz="2900" dirty="0"/>
          </a:p>
          <a:p>
            <a:r>
              <a:rPr lang="en-GB" sz="2900" b="1" dirty="0">
                <a:highlight>
                  <a:srgbClr val="C0C0C0"/>
                </a:highlight>
              </a:rPr>
              <a:t>Grade 5-Record </a:t>
            </a:r>
            <a:r>
              <a:rPr lang="en-GB" sz="2900" dirty="0">
                <a:highlight>
                  <a:srgbClr val="C0C0C0"/>
                </a:highlight>
              </a:rPr>
              <a:t>&amp; use observations which are clearly linked to the topic.  Creative use of appropriate materials.</a:t>
            </a:r>
          </a:p>
          <a:p>
            <a:endParaRPr lang="en-GB" dirty="0"/>
          </a:p>
        </p:txBody>
      </p:sp>
      <p:sp>
        <p:nvSpPr>
          <p:cNvPr id="4" name="Rectangle: Rounded Corners 3">
            <a:extLst>
              <a:ext uri="{FF2B5EF4-FFF2-40B4-BE49-F238E27FC236}">
                <a16:creationId xmlns:a16="http://schemas.microsoft.com/office/drawing/2014/main" id="{1EEAF082-AFD3-4480-8437-6372B987FD2F}"/>
              </a:ext>
            </a:extLst>
          </p:cNvPr>
          <p:cNvSpPr/>
          <p:nvPr/>
        </p:nvSpPr>
        <p:spPr>
          <a:xfrm>
            <a:off x="5279923" y="162232"/>
            <a:ext cx="6223819" cy="110612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KEYWORDS</a:t>
            </a:r>
          </a:p>
          <a:p>
            <a:pPr algn="ctr"/>
            <a:r>
              <a:rPr lang="en-GB" dirty="0">
                <a:solidFill>
                  <a:schemeClr val="tx1"/>
                </a:solidFill>
              </a:rPr>
              <a:t>Record   ideas  front page  design  life  medium</a:t>
            </a:r>
          </a:p>
        </p:txBody>
      </p:sp>
      <p:sp>
        <p:nvSpPr>
          <p:cNvPr id="5" name="Rectangle: Rounded Corners 4">
            <a:extLst>
              <a:ext uri="{FF2B5EF4-FFF2-40B4-BE49-F238E27FC236}">
                <a16:creationId xmlns:a16="http://schemas.microsoft.com/office/drawing/2014/main" id="{C49AE72D-A7E7-4597-9A40-A3ED46F54115}"/>
              </a:ext>
            </a:extLst>
          </p:cNvPr>
          <p:cNvSpPr/>
          <p:nvPr/>
        </p:nvSpPr>
        <p:spPr>
          <a:xfrm>
            <a:off x="9394723" y="1371600"/>
            <a:ext cx="2462980" cy="23302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Objectives</a:t>
            </a:r>
          </a:p>
          <a:p>
            <a:pPr algn="ctr"/>
            <a:r>
              <a:rPr lang="en-GB" dirty="0"/>
              <a:t>To develop ability to record focused observations.</a:t>
            </a:r>
          </a:p>
          <a:p>
            <a:pPr algn="ctr"/>
            <a:endParaRPr lang="en-GB" dirty="0"/>
          </a:p>
          <a:p>
            <a:pPr algn="ctr"/>
            <a:r>
              <a:rPr lang="en-GB" dirty="0"/>
              <a:t>To develop creative ability.</a:t>
            </a:r>
          </a:p>
          <a:p>
            <a:pPr algn="ctr"/>
            <a:endParaRPr lang="en-GB" dirty="0"/>
          </a:p>
        </p:txBody>
      </p:sp>
      <p:sp>
        <p:nvSpPr>
          <p:cNvPr id="6" name="Rectangle: Rounded Corners 5">
            <a:extLst>
              <a:ext uri="{FF2B5EF4-FFF2-40B4-BE49-F238E27FC236}">
                <a16:creationId xmlns:a16="http://schemas.microsoft.com/office/drawing/2014/main" id="{C4EAABD4-B0E3-4CDA-9126-48550BE8F0AE}"/>
              </a:ext>
            </a:extLst>
          </p:cNvPr>
          <p:cNvSpPr/>
          <p:nvPr/>
        </p:nvSpPr>
        <p:spPr>
          <a:xfrm>
            <a:off x="9247239" y="4041058"/>
            <a:ext cx="2610464" cy="2477729"/>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rPr>
              <a:t>Success Criteria</a:t>
            </a:r>
          </a:p>
          <a:p>
            <a:pPr algn="ctr"/>
            <a:endParaRPr lang="en-GB" dirty="0">
              <a:solidFill>
                <a:schemeClr val="tx1"/>
              </a:solidFill>
            </a:endParaRPr>
          </a:p>
          <a:p>
            <a:pPr algn="ctr"/>
            <a:r>
              <a:rPr lang="en-GB" dirty="0">
                <a:solidFill>
                  <a:schemeClr val="tx1"/>
                </a:solidFill>
              </a:rPr>
              <a:t>PRESENT a creative front page with your title.</a:t>
            </a:r>
          </a:p>
          <a:p>
            <a:pPr algn="ctr"/>
            <a:endParaRPr lang="en-GB" dirty="0"/>
          </a:p>
        </p:txBody>
      </p:sp>
      <p:pic>
        <p:nvPicPr>
          <p:cNvPr id="7" name="Picture 6">
            <a:extLst>
              <a:ext uri="{FF2B5EF4-FFF2-40B4-BE49-F238E27FC236}">
                <a16:creationId xmlns:a16="http://schemas.microsoft.com/office/drawing/2014/main" id="{9FC78EFF-980C-4558-BA56-AC5471322688}"/>
              </a:ext>
            </a:extLst>
          </p:cNvPr>
          <p:cNvPicPr>
            <a:picLocks noChangeAspect="1"/>
          </p:cNvPicPr>
          <p:nvPr/>
        </p:nvPicPr>
        <p:blipFill>
          <a:blip r:embed="rId2"/>
          <a:stretch>
            <a:fillRect/>
          </a:stretch>
        </p:blipFill>
        <p:spPr>
          <a:xfrm>
            <a:off x="5279923" y="1524000"/>
            <a:ext cx="2771775" cy="3810000"/>
          </a:xfrm>
          <a:prstGeom prst="rect">
            <a:avLst/>
          </a:prstGeom>
        </p:spPr>
      </p:pic>
      <p:pic>
        <p:nvPicPr>
          <p:cNvPr id="8" name="Picture 7">
            <a:extLst>
              <a:ext uri="{FF2B5EF4-FFF2-40B4-BE49-F238E27FC236}">
                <a16:creationId xmlns:a16="http://schemas.microsoft.com/office/drawing/2014/main" id="{13C26CEA-EAAA-4F0E-8B71-5113F5ADA500}"/>
              </a:ext>
            </a:extLst>
          </p:cNvPr>
          <p:cNvPicPr>
            <a:picLocks noChangeAspect="1"/>
          </p:cNvPicPr>
          <p:nvPr/>
        </p:nvPicPr>
        <p:blipFill rotWithShape="1">
          <a:blip r:embed="rId3"/>
          <a:srcRect b="39108"/>
          <a:stretch/>
        </p:blipFill>
        <p:spPr>
          <a:xfrm>
            <a:off x="4615174" y="5334000"/>
            <a:ext cx="3333750" cy="1525383"/>
          </a:xfrm>
          <a:prstGeom prst="rect">
            <a:avLst/>
          </a:prstGeom>
        </p:spPr>
      </p:pic>
    </p:spTree>
    <p:extLst>
      <p:ext uri="{BB962C8B-B14F-4D97-AF65-F5344CB8AC3E}">
        <p14:creationId xmlns:p14="http://schemas.microsoft.com/office/powerpoint/2010/main" val="722014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E52985E-2553-471E-82AA-5ED7A3298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3308" y="4462044"/>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ACDCF45-A741-46C4-9184-A1EF1F1AF3B2}"/>
              </a:ext>
            </a:extLst>
          </p:cNvPr>
          <p:cNvSpPr>
            <a:spLocks noGrp="1"/>
          </p:cNvSpPr>
          <p:nvPr>
            <p:ph type="title"/>
          </p:nvPr>
        </p:nvSpPr>
        <p:spPr>
          <a:xfrm>
            <a:off x="649270" y="4615840"/>
            <a:ext cx="3885141" cy="1526741"/>
          </a:xfrm>
        </p:spPr>
        <p:txBody>
          <a:bodyPr>
            <a:normAutofit/>
          </a:bodyPr>
          <a:lstStyle/>
          <a:p>
            <a:pPr algn="r"/>
            <a:r>
              <a:rPr lang="en-GB" sz="3000">
                <a:solidFill>
                  <a:schemeClr val="bg1"/>
                </a:solidFill>
              </a:rPr>
              <a:t>Extension task</a:t>
            </a:r>
          </a:p>
        </p:txBody>
      </p:sp>
      <p:pic>
        <p:nvPicPr>
          <p:cNvPr id="5" name="Picture 4">
            <a:extLst>
              <a:ext uri="{FF2B5EF4-FFF2-40B4-BE49-F238E27FC236}">
                <a16:creationId xmlns:a16="http://schemas.microsoft.com/office/drawing/2014/main" id="{55E4B1C0-7026-42C3-B827-BD39CA61217A}"/>
              </a:ext>
            </a:extLst>
          </p:cNvPr>
          <p:cNvPicPr>
            <a:picLocks noChangeAspect="1"/>
          </p:cNvPicPr>
          <p:nvPr/>
        </p:nvPicPr>
        <p:blipFill rotWithShape="1">
          <a:blip r:embed="rId2"/>
          <a:srcRect t="17446" r="2" b="1801"/>
          <a:stretch/>
        </p:blipFill>
        <p:spPr>
          <a:xfrm>
            <a:off x="0" y="193294"/>
            <a:ext cx="6538743" cy="3749039"/>
          </a:xfrm>
          <a:prstGeom prst="rect">
            <a:avLst/>
          </a:prstGeom>
        </p:spPr>
      </p:pic>
      <p:pic>
        <p:nvPicPr>
          <p:cNvPr id="6" name="Picture 5">
            <a:extLst>
              <a:ext uri="{FF2B5EF4-FFF2-40B4-BE49-F238E27FC236}">
                <a16:creationId xmlns:a16="http://schemas.microsoft.com/office/drawing/2014/main" id="{C44C8A9C-7E00-4581-B752-9B5236E5FA6B}"/>
              </a:ext>
            </a:extLst>
          </p:cNvPr>
          <p:cNvPicPr>
            <a:picLocks noChangeAspect="1"/>
          </p:cNvPicPr>
          <p:nvPr/>
        </p:nvPicPr>
        <p:blipFill rotWithShape="1">
          <a:blip r:embed="rId3"/>
          <a:srcRect r="16772" b="-2"/>
          <a:stretch/>
        </p:blipFill>
        <p:spPr>
          <a:xfrm>
            <a:off x="6251736" y="357013"/>
            <a:ext cx="5546955" cy="3749040"/>
          </a:xfrm>
          <a:prstGeom prst="rect">
            <a:avLst/>
          </a:prstGeom>
        </p:spPr>
      </p:pic>
      <p:cxnSp>
        <p:nvCxnSpPr>
          <p:cNvPr id="13" name="Straight Connector 12">
            <a:extLst>
              <a:ext uri="{FF2B5EF4-FFF2-40B4-BE49-F238E27FC236}">
                <a16:creationId xmlns:a16="http://schemas.microsoft.com/office/drawing/2014/main" id="{DAE3ABC6-4042-4293-A7DF-F01181363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39873" y="4690076"/>
            <a:ext cx="0" cy="137160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CB382FB-0488-4577-AA33-EEE5E8EF08B6}"/>
              </a:ext>
            </a:extLst>
          </p:cNvPr>
          <p:cNvSpPr>
            <a:spLocks noGrp="1"/>
          </p:cNvSpPr>
          <p:nvPr>
            <p:ph idx="1"/>
          </p:nvPr>
        </p:nvSpPr>
        <p:spPr>
          <a:xfrm>
            <a:off x="4945336" y="4615840"/>
            <a:ext cx="6609921" cy="1526741"/>
          </a:xfrm>
        </p:spPr>
        <p:txBody>
          <a:bodyPr anchor="ctr">
            <a:normAutofit/>
          </a:bodyPr>
          <a:lstStyle/>
          <a:p>
            <a:r>
              <a:rPr lang="en-GB" sz="2000">
                <a:solidFill>
                  <a:schemeClr val="bg1"/>
                </a:solidFill>
              </a:rPr>
              <a:t>Fill in your first page of your sketchbook with a response to the lockdown.  How does it make you feel?  What are your worries and fears? Answer the following questions using images of words.  Be creative!</a:t>
            </a:r>
          </a:p>
        </p:txBody>
      </p:sp>
    </p:spTree>
    <p:extLst>
      <p:ext uri="{BB962C8B-B14F-4D97-AF65-F5344CB8AC3E}">
        <p14:creationId xmlns:p14="http://schemas.microsoft.com/office/powerpoint/2010/main" val="33612843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302</Words>
  <Application>Microsoft Office PowerPoint</Application>
  <PresentationFormat>Widescreen</PresentationFormat>
  <Paragraphs>28</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French Script MT</vt:lpstr>
      <vt:lpstr>Office Theme</vt:lpstr>
      <vt:lpstr>Life and Death</vt:lpstr>
      <vt:lpstr>Your task for this week</vt:lpstr>
      <vt:lpstr>Grade boundaries</vt:lpstr>
      <vt:lpstr>Extension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and Death</dc:title>
  <dc:creator>julie caswell</dc:creator>
  <cp:lastModifiedBy>julie caswell</cp:lastModifiedBy>
  <cp:revision>3</cp:revision>
  <dcterms:created xsi:type="dcterms:W3CDTF">2021-01-07T13:06:10Z</dcterms:created>
  <dcterms:modified xsi:type="dcterms:W3CDTF">2021-01-07T13:27:01Z</dcterms:modified>
</cp:coreProperties>
</file>