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s/slide16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66" r:id="rId4"/>
    <p:sldId id="268" r:id="rId5"/>
    <p:sldId id="298" r:id="rId6"/>
    <p:sldId id="270" r:id="rId7"/>
    <p:sldId id="293" r:id="rId8"/>
    <p:sldId id="271" r:id="rId9"/>
    <p:sldId id="285" r:id="rId10"/>
    <p:sldId id="273" r:id="rId11"/>
    <p:sldId id="287" r:id="rId12"/>
    <p:sldId id="277" r:id="rId13"/>
    <p:sldId id="283" r:id="rId14"/>
    <p:sldId id="296" r:id="rId15"/>
    <p:sldId id="297" r:id="rId16"/>
    <p:sldId id="295" r:id="rId17"/>
    <p:sldId id="294" r:id="rId18"/>
    <p:sldId id="284" r:id="rId19"/>
  </p:sldIdLst>
  <p:sldSz cx="12192000" cy="16256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31" d="100"/>
          <a:sy n="31" d="100"/>
        </p:scale>
        <p:origin x="22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75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400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765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433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341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762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439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801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23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65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849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23CE7-5FBA-4B36-A5A8-C116045D9A31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011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www.youtube.com/watch?v=q6msUKyiYic" TargetMode="External"/><Relationship Id="rId7" Type="http://schemas.openxmlformats.org/officeDocument/2006/relationships/image" Target="../media/image5.jpeg"/><Relationship Id="rId2" Type="http://schemas.openxmlformats.org/officeDocument/2006/relationships/hyperlink" Target="https://www.youtube.com/watch?v=vsvBqtg2RM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hyperlink" Target="https://www.savethechildren.org/us/what-we-do/emergency-response/refugee-children-crisis/refugee-stories" TargetMode="External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84899C-1826-497D-AF60-BCFA7248CA10}"/>
              </a:ext>
            </a:extLst>
          </p:cNvPr>
          <p:cNvSpPr txBox="1"/>
          <p:nvPr/>
        </p:nvSpPr>
        <p:spPr>
          <a:xfrm>
            <a:off x="1665889" y="1267281"/>
            <a:ext cx="8923283" cy="1431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English Skills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latin typeface="Comic Sans MS" panose="030F0702030302020204" pitchFamily="66" charset="0"/>
              </a:rPr>
              <a:t>Home Learning Booklet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latin typeface="Comic Sans MS" panose="030F0702030302020204" pitchFamily="66" charset="0"/>
              </a:rPr>
              <a:t>Name: ___________</a:t>
            </a: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6" name="Picture 2" descr="Madonna (art) - Wikipedia">
            <a:extLst>
              <a:ext uri="{FF2B5EF4-FFF2-40B4-BE49-F238E27FC236}">
                <a16:creationId xmlns:a16="http://schemas.microsoft.com/office/drawing/2014/main" id="{E2220EAD-2A47-4E06-89D6-B31312555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49" y="5230405"/>
            <a:ext cx="4370496" cy="6425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362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3D0755-1826-4B0C-AD2C-181758A6697C}"/>
              </a:ext>
            </a:extLst>
          </p:cNvPr>
          <p:cNvSpPr txBox="1"/>
          <p:nvPr/>
        </p:nvSpPr>
        <p:spPr>
          <a:xfrm>
            <a:off x="694592" y="764587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Key Words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2F3C8D-08FF-4A5B-AA31-9493F8EF4E9B}"/>
              </a:ext>
            </a:extLst>
          </p:cNvPr>
          <p:cNvSpPr txBox="1"/>
          <p:nvPr/>
        </p:nvSpPr>
        <p:spPr>
          <a:xfrm>
            <a:off x="694592" y="1657140"/>
            <a:ext cx="106565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Write down or look up the definitions for these key English terms. Then write an example for each.</a:t>
            </a:r>
          </a:p>
        </p:txBody>
      </p:sp>
      <p:graphicFrame>
        <p:nvGraphicFramePr>
          <p:cNvPr id="11" name="Table 9">
            <a:extLst>
              <a:ext uri="{FF2B5EF4-FFF2-40B4-BE49-F238E27FC236}">
                <a16:creationId xmlns:a16="http://schemas.microsoft.com/office/drawing/2014/main" id="{3FC06A9A-1FD4-44BC-8729-CAFAED37D6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0068410"/>
              </p:ext>
            </p:extLst>
          </p:nvPr>
        </p:nvGraphicFramePr>
        <p:xfrm>
          <a:off x="694589" y="2749064"/>
          <a:ext cx="10656583" cy="127423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852">
                  <a:extLst>
                    <a:ext uri="{9D8B030D-6E8A-4147-A177-3AD203B41FA5}">
                      <a16:colId xmlns:a16="http://schemas.microsoft.com/office/drawing/2014/main" val="661628798"/>
                    </a:ext>
                  </a:extLst>
                </a:gridCol>
                <a:gridCol w="7346731">
                  <a:extLst>
                    <a:ext uri="{9D8B030D-6E8A-4147-A177-3AD203B41FA5}">
                      <a16:colId xmlns:a16="http://schemas.microsoft.com/office/drawing/2014/main" val="3830851643"/>
                    </a:ext>
                  </a:extLst>
                </a:gridCol>
              </a:tblGrid>
              <a:tr h="669157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Definition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414862"/>
                  </a:ext>
                </a:extLst>
              </a:tr>
              <a:tr h="2012199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Emotive Language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512045"/>
                  </a:ext>
                </a:extLst>
              </a:tr>
              <a:tr h="2012199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Connotations</a:t>
                      </a:r>
                    </a:p>
                    <a:p>
                      <a:endParaRPr lang="en-GB" sz="2800" dirty="0"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24429"/>
                  </a:ext>
                </a:extLst>
              </a:tr>
              <a:tr h="2012199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Refugee</a:t>
                      </a:r>
                    </a:p>
                    <a:p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878246"/>
                  </a:ext>
                </a:extLst>
              </a:tr>
              <a:tr h="2012199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Mother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867250"/>
                  </a:ext>
                </a:extLst>
              </a:tr>
              <a:tr h="2012199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Metaphor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6975400"/>
                  </a:ext>
                </a:extLst>
              </a:tr>
              <a:tr h="2012199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Simile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27902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4778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CD2FF4-CA0F-4401-A2CC-FF50CE0540F4}"/>
              </a:ext>
            </a:extLst>
          </p:cNvPr>
          <p:cNvSpPr txBox="1"/>
          <p:nvPr/>
        </p:nvSpPr>
        <p:spPr>
          <a:xfrm>
            <a:off x="830971" y="490483"/>
            <a:ext cx="10593119" cy="1652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Background</a:t>
            </a: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u="sng" dirty="0">
                <a:latin typeface="Comic Sans MS" panose="030F0702030302020204" pitchFamily="66" charset="0"/>
              </a:rPr>
              <a:t>Chinua Achebe</a:t>
            </a: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Chinua Achebe was a Nigerian novelist. He was born in 1930 and died in 2013 when he was 82 years old. 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His first novel, Things Fall Apart, is the most widely read book in modern African literature. He was greatly interested in African politics.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Achebe wrote this poem to make use aware of the life refugees had to live.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AutoNum type="arabicPeriod"/>
            </a:pPr>
            <a:r>
              <a:rPr lang="en-GB" sz="2400" dirty="0">
                <a:latin typeface="Comic Sans MS" panose="030F0702030302020204" pitchFamily="66" charset="0"/>
              </a:rPr>
              <a:t>Where was Chinua Achebe born?</a:t>
            </a:r>
          </a:p>
          <a:p>
            <a:pPr marL="457200" indent="-457200">
              <a:buAutoNum type="arabicPeriod"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2. How old was he when he died?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3. What is the name of his most famous novel?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4. Why did he write this poem?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8" name="Picture 2" descr="Achebe in blue cap at lectern">
            <a:extLst>
              <a:ext uri="{FF2B5EF4-FFF2-40B4-BE49-F238E27FC236}">
                <a16:creationId xmlns:a16="http://schemas.microsoft.com/office/drawing/2014/main" id="{0D93C8DE-7ED4-421C-869A-08A389A4D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159" y="1678226"/>
            <a:ext cx="2519199" cy="356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2AD1674-3E2F-4D7A-977B-DB12D51C895F}"/>
              </a:ext>
            </a:extLst>
          </p:cNvPr>
          <p:cNvCxnSpPr/>
          <p:nvPr/>
        </p:nvCxnSpPr>
        <p:spPr>
          <a:xfrm>
            <a:off x="557048" y="9869214"/>
            <a:ext cx="11140966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1877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7" y="380338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94300"/>
            <a:ext cx="10108334" cy="9325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Refugees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Look at the following images and complete the task over the page.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Watch these videos to help: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https://www.youtube.com/watch?v=vsvBqtg2RM0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  <a:hlinkClick r:id="rId3"/>
              </a:rPr>
              <a:t>https://www.youtube.com/watch?v=q6msUKyiYic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  <a:hlinkClick r:id="rId4"/>
              </a:rPr>
              <a:t>https://www.savethechildren.org/us/what-we-do/emergency-response/refugee-children-crisis/refugee-stories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Why China Isn't Hosting Syrian Refugees – Foreign Policy">
            <a:extLst>
              <a:ext uri="{FF2B5EF4-FFF2-40B4-BE49-F238E27FC236}">
                <a16:creationId xmlns:a16="http://schemas.microsoft.com/office/drawing/2014/main" id="{C0D03BCB-DBCB-4FAD-9FA0-86583C85A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833" y="7014951"/>
            <a:ext cx="4461725" cy="2868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fugee Crisis: how language contributes to the fate of refugees">
            <a:extLst>
              <a:ext uri="{FF2B5EF4-FFF2-40B4-BE49-F238E27FC236}">
                <a16:creationId xmlns:a16="http://schemas.microsoft.com/office/drawing/2014/main" id="{2252DCB6-B3F5-48F1-A8F7-41ADB8102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344" y="6741371"/>
            <a:ext cx="4215592" cy="257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ealing refugees' mental scars could help them build new lives | Horizon:  the EU Research &amp; Innovation magazine | European Commission">
            <a:extLst>
              <a:ext uri="{FF2B5EF4-FFF2-40B4-BE49-F238E27FC236}">
                <a16:creationId xmlns:a16="http://schemas.microsoft.com/office/drawing/2014/main" id="{120CC0EB-CD85-4977-B03A-1B5DAC04B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48" y="10165688"/>
            <a:ext cx="3236885" cy="215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efugee Crisis Appeal | CAFOD">
            <a:extLst>
              <a:ext uri="{FF2B5EF4-FFF2-40B4-BE49-F238E27FC236}">
                <a16:creationId xmlns:a16="http://schemas.microsoft.com/office/drawing/2014/main" id="{F075FA8F-7AF0-4AD1-9ED1-F22FA56D76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301" y="10018962"/>
            <a:ext cx="3833607" cy="215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efugees Welcome? | A New Frontier - (barcelona-metropolitan.com)">
            <a:extLst>
              <a:ext uri="{FF2B5EF4-FFF2-40B4-BE49-F238E27FC236}">
                <a16:creationId xmlns:a16="http://schemas.microsoft.com/office/drawing/2014/main" id="{BB229F8D-9FBA-451A-A9A3-FBCD24941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290" y="12710656"/>
            <a:ext cx="3236885" cy="2424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ow Can We Protect Refugees During the COVID-19 Crisis? - Our World">
            <a:extLst>
              <a:ext uri="{FF2B5EF4-FFF2-40B4-BE49-F238E27FC236}">
                <a16:creationId xmlns:a16="http://schemas.microsoft.com/office/drawing/2014/main" id="{8B8FAE1C-C581-486C-8278-0BA531172C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098" y="9976582"/>
            <a:ext cx="3523725" cy="197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refugee | Definition, History, &amp; Facts | Britannica">
            <a:extLst>
              <a:ext uri="{FF2B5EF4-FFF2-40B4-BE49-F238E27FC236}">
                <a16:creationId xmlns:a16="http://schemas.microsoft.com/office/drawing/2014/main" id="{9C2CCF86-2CA7-45AC-BB85-35F582B31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558" y="12518209"/>
            <a:ext cx="3928111" cy="2626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5187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94300"/>
            <a:ext cx="10108334" cy="11910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Refugees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lvl="0" defTabSz="1219170">
              <a:defRPr/>
            </a:pPr>
            <a:r>
              <a:rPr lang="en-GB" sz="2800" dirty="0">
                <a:latin typeface="Comic Sans MS" panose="030F0702030302020204" pitchFamily="66" charset="0"/>
              </a:rPr>
              <a:t>A </a:t>
            </a:r>
            <a:r>
              <a:rPr lang="en-GB" sz="2800" u="sng" dirty="0">
                <a:latin typeface="Comic Sans MS" panose="030F0702030302020204" pitchFamily="66" charset="0"/>
              </a:rPr>
              <a:t>refugee</a:t>
            </a:r>
            <a:r>
              <a:rPr lang="en-GB" sz="2800" dirty="0">
                <a:latin typeface="Comic Sans MS" panose="030F0702030302020204" pitchFamily="66" charset="0"/>
              </a:rPr>
              <a:t> is someone who has had to leave their country because of war. </a:t>
            </a:r>
          </a:p>
          <a:p>
            <a:pPr lvl="0" defTabSz="1219170"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defTabSz="1219170">
              <a:defRPr/>
            </a:pPr>
            <a:r>
              <a:rPr lang="en-GB" sz="2800" dirty="0">
                <a:latin typeface="Comic Sans MS" panose="030F0702030302020204" pitchFamily="66" charset="0"/>
              </a:rPr>
              <a:t>A </a:t>
            </a:r>
            <a:r>
              <a:rPr lang="en-GB" sz="2800" u="sng" dirty="0">
                <a:latin typeface="Comic Sans MS" panose="030F0702030302020204" pitchFamily="66" charset="0"/>
              </a:rPr>
              <a:t>refugee camp </a:t>
            </a:r>
            <a:r>
              <a:rPr lang="en-GB" sz="2800" dirty="0">
                <a:latin typeface="Comic Sans MS" panose="030F0702030302020204" pitchFamily="66" charset="0"/>
              </a:rPr>
              <a:t>is a temporary place that many refugees are forced to live in when they flee their country. </a:t>
            </a:r>
          </a:p>
          <a:p>
            <a:pPr defTabSz="1219170"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defTabSz="1219170">
              <a:defRPr/>
            </a:pPr>
            <a:r>
              <a:rPr lang="en-GB" sz="2800" dirty="0">
                <a:latin typeface="Comic Sans MS" panose="030F0702030302020204" pitchFamily="66" charset="0"/>
              </a:rPr>
              <a:t>Complete the mind-map:</a:t>
            </a:r>
          </a:p>
          <a:p>
            <a:pPr defTabSz="1219170"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defTabSz="1219170">
              <a:defRPr/>
            </a:pPr>
            <a:r>
              <a:rPr lang="en-GB" sz="2800" b="1" dirty="0">
                <a:solidFill>
                  <a:srgbClr val="00B050"/>
                </a:solidFill>
                <a:latin typeface="Comic Sans MS" panose="030F0702030302020204" pitchFamily="66" charset="0"/>
              </a:rPr>
              <a:t>Emerging: </a:t>
            </a:r>
            <a:r>
              <a:rPr lang="en-GB" sz="2800" dirty="0">
                <a:latin typeface="Comic Sans MS" panose="030F0702030302020204" pitchFamily="66" charset="0"/>
              </a:rPr>
              <a:t>Describe the images and videos</a:t>
            </a:r>
          </a:p>
          <a:p>
            <a:pPr defTabSz="1219170">
              <a:defRPr/>
            </a:pPr>
            <a:r>
              <a:rPr lang="en-GB" sz="2800" b="1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Developing: </a:t>
            </a:r>
            <a:r>
              <a:rPr lang="en-GB" sz="2800" dirty="0">
                <a:latin typeface="Comic Sans MS" panose="030F0702030302020204" pitchFamily="66" charset="0"/>
              </a:rPr>
              <a:t>Include the different emotions</a:t>
            </a:r>
          </a:p>
          <a:p>
            <a:pPr defTabSz="1219170">
              <a:defRPr/>
            </a:pPr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Secure: </a:t>
            </a:r>
            <a:r>
              <a:rPr lang="en-GB" sz="2800" dirty="0">
                <a:latin typeface="Comic Sans MS" panose="030F0702030302020204" pitchFamily="66" charset="0"/>
              </a:rPr>
              <a:t>Think about how they would feel on different parts of the journey</a:t>
            </a:r>
          </a:p>
          <a:p>
            <a:pPr defTabSz="1219170">
              <a:defRPr/>
            </a:pPr>
            <a:r>
              <a:rPr lang="en-GB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Mastered: </a:t>
            </a:r>
            <a:r>
              <a:rPr lang="en-GB" sz="2800" dirty="0">
                <a:latin typeface="Comic Sans MS" panose="030F0702030302020204" pitchFamily="66" charset="0"/>
              </a:rPr>
              <a:t>What do you think would be the worst part of being a refugee?</a:t>
            </a:r>
          </a:p>
          <a:p>
            <a:pPr defTabSz="1219170"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lvl="0" defTabSz="1219170"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919569D-0A12-4730-9282-D3CFCE163743}"/>
              </a:ext>
            </a:extLst>
          </p:cNvPr>
          <p:cNvSpPr/>
          <p:nvPr/>
        </p:nvSpPr>
        <p:spPr>
          <a:xfrm>
            <a:off x="3909849" y="12549351"/>
            <a:ext cx="4887310" cy="2465507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Refugees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A407C8A6-42BB-4BAE-8D5D-5758300A26B3}"/>
              </a:ext>
            </a:extLst>
          </p:cNvPr>
          <p:cNvCxnSpPr/>
          <p:nvPr/>
        </p:nvCxnSpPr>
        <p:spPr>
          <a:xfrm flipH="1" flipV="1">
            <a:off x="2900855" y="11225048"/>
            <a:ext cx="1008994" cy="1324303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0127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6C0EBBF0-B12E-4222-93AB-DE18F3A63C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5709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2B27DF6-D943-4488-B173-1E6BA3E5D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365" y="1384034"/>
            <a:ext cx="10347435" cy="13359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97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94300"/>
            <a:ext cx="10108334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Motherhood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lvl="0" defTabSz="1219170">
              <a:defRPr/>
            </a:pPr>
            <a:r>
              <a:rPr lang="en-GB" sz="2800" u="sng" dirty="0">
                <a:latin typeface="Comic Sans MS" panose="030F0702030302020204" pitchFamily="66" charset="0"/>
              </a:rPr>
              <a:t>Connotations</a:t>
            </a:r>
            <a:r>
              <a:rPr lang="en-GB" sz="2800" dirty="0">
                <a:latin typeface="Comic Sans MS" panose="030F0702030302020204" pitchFamily="66" charset="0"/>
              </a:rPr>
              <a:t> are what you think of when you hear a word. </a:t>
            </a:r>
          </a:p>
          <a:p>
            <a:pPr lvl="0" defTabSz="1219170"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lvl="0" defTabSz="1219170">
              <a:defRPr/>
            </a:pPr>
            <a:r>
              <a:rPr lang="en-GB" sz="2800" dirty="0">
                <a:latin typeface="Comic Sans MS" panose="030F0702030302020204" pitchFamily="66" charset="0"/>
              </a:rPr>
              <a:t>Look at these images then complete the mind-map with the connotations of the word ‘mother’.</a:t>
            </a:r>
          </a:p>
          <a:p>
            <a:pPr lvl="0" defTabSz="1219170"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4400" u="sng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919569D-0A12-4730-9282-D3CFCE163743}"/>
              </a:ext>
            </a:extLst>
          </p:cNvPr>
          <p:cNvSpPr/>
          <p:nvPr/>
        </p:nvSpPr>
        <p:spPr>
          <a:xfrm>
            <a:off x="3909849" y="12549351"/>
            <a:ext cx="4887310" cy="24655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Mother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7689F91-E3DF-4D39-9F04-26DBB2322FE1}"/>
              </a:ext>
            </a:extLst>
          </p:cNvPr>
          <p:cNvCxnSpPr>
            <a:cxnSpLocks/>
          </p:cNvCxnSpPr>
          <p:nvPr/>
        </p:nvCxnSpPr>
        <p:spPr>
          <a:xfrm flipH="1" flipV="1">
            <a:off x="3309659" y="11857036"/>
            <a:ext cx="600191" cy="6923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1,331,301 Mother Stock Photos, Pictures &amp; Royalty-Free Images - iStock">
            <a:extLst>
              <a:ext uri="{FF2B5EF4-FFF2-40B4-BE49-F238E27FC236}">
                <a16:creationId xmlns:a16="http://schemas.microsoft.com/office/drawing/2014/main" id="{72108FF5-3879-4764-BD94-614AFF5A4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719" y="4691906"/>
            <a:ext cx="3256562" cy="216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he Mother-Child Relationship | Penfield Building Blocks">
            <a:extLst>
              <a:ext uri="{FF2B5EF4-FFF2-40B4-BE49-F238E27FC236}">
                <a16:creationId xmlns:a16="http://schemas.microsoft.com/office/drawing/2014/main" id="{23B31CA7-A3C6-4CB7-88C7-EA5B66D63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689" y="3608359"/>
            <a:ext cx="3256562" cy="216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Madonna (art) - Wikipedia">
            <a:extLst>
              <a:ext uri="{FF2B5EF4-FFF2-40B4-BE49-F238E27FC236}">
                <a16:creationId xmlns:a16="http://schemas.microsoft.com/office/drawing/2014/main" id="{AA846981-E292-48FD-B4A4-35345F321A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8054" y="3798505"/>
            <a:ext cx="2807553" cy="4127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1000+ Beautiful Mother And Baby Photos · Pexels · Free Stock Photos">
            <a:extLst>
              <a:ext uri="{FF2B5EF4-FFF2-40B4-BE49-F238E27FC236}">
                <a16:creationId xmlns:a16="http://schemas.microsoft.com/office/drawing/2014/main" id="{49F93094-A8B2-40F8-9EB2-198A109C7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554" y="6056993"/>
            <a:ext cx="3664669" cy="2429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30 Heartfelt Mother-Son Quotes - Mother and Son Sayings">
            <a:extLst>
              <a:ext uri="{FF2B5EF4-FFF2-40B4-BE49-F238E27FC236}">
                <a16:creationId xmlns:a16="http://schemas.microsoft.com/office/drawing/2014/main" id="{061D4DD0-C910-4601-BA77-2A90F9EE1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659" y="7014671"/>
            <a:ext cx="4438519" cy="2226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301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581925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D2E208-F873-4705-A35F-4F9981C0C91A}"/>
              </a:ext>
            </a:extLst>
          </p:cNvPr>
          <p:cNvSpPr/>
          <p:nvPr/>
        </p:nvSpPr>
        <p:spPr>
          <a:xfrm>
            <a:off x="1041833" y="2231342"/>
            <a:ext cx="9584126" cy="13344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No </a:t>
            </a:r>
            <a:r>
              <a:rPr lang="en-GB" sz="2000" u="sng" dirty="0">
                <a:latin typeface="Comic Sans MS" panose="030F0702030302020204" pitchFamily="66" charset="0"/>
              </a:rPr>
              <a:t>Madonna and Child </a:t>
            </a:r>
            <a:r>
              <a:rPr lang="en-GB" sz="2000" dirty="0">
                <a:latin typeface="Comic Sans MS" panose="030F0702030302020204" pitchFamily="66" charset="0"/>
              </a:rPr>
              <a:t>could touch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Her tenderness for a son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She soon would have to forget. . . .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The air was heavy with </a:t>
            </a:r>
            <a:r>
              <a:rPr lang="en-GB" sz="2000" dirty="0" err="1">
                <a:latin typeface="Comic Sans MS" panose="030F0702030302020204" pitchFamily="66" charset="0"/>
              </a:rPr>
              <a:t>odors</a:t>
            </a:r>
            <a:r>
              <a:rPr lang="en-GB" sz="2000" dirty="0">
                <a:latin typeface="Comic Sans MS" panose="030F0702030302020204" pitchFamily="66" charset="0"/>
              </a:rPr>
              <a:t> of </a:t>
            </a:r>
            <a:r>
              <a:rPr lang="en-GB" sz="2000" dirty="0" err="1">
                <a:latin typeface="Comic Sans MS" panose="030F0702030302020204" pitchFamily="66" charset="0"/>
              </a:rPr>
              <a:t>diarrhea</a:t>
            </a:r>
            <a:r>
              <a:rPr lang="en-GB" sz="2000" dirty="0">
                <a:latin typeface="Comic Sans MS" panose="030F0702030302020204" pitchFamily="66" charset="0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Of unwashed children </a:t>
            </a:r>
            <a:r>
              <a:rPr lang="en-GB" sz="2000" u="sng" dirty="0">
                <a:latin typeface="Comic Sans MS" panose="030F0702030302020204" pitchFamily="66" charset="0"/>
              </a:rPr>
              <a:t>with washed-out ribs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And dried-up bottoms waddling in </a:t>
            </a:r>
            <a:r>
              <a:rPr lang="en-GB" sz="2000" dirty="0" err="1">
                <a:latin typeface="Comic Sans MS" panose="030F0702030302020204" pitchFamily="66" charset="0"/>
              </a:rPr>
              <a:t>labored</a:t>
            </a:r>
            <a:r>
              <a:rPr lang="en-GB" sz="2000" dirty="0">
                <a:latin typeface="Comic Sans MS" panose="030F0702030302020204" pitchFamily="66" charset="0"/>
              </a:rPr>
              <a:t> steps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Behind blown-empty bellies. Other mothers there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Had long ceased to care, but not this one: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She held a ghost-smile between her teeth,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And in her eyes the memory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Of a mother’s pride. . . . She had bathed him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And rubbed him down with bare palms.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She took from their bundle of possessions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A </a:t>
            </a:r>
            <a:r>
              <a:rPr lang="en-GB" sz="2000" u="sng" dirty="0">
                <a:latin typeface="Comic Sans MS" panose="030F0702030302020204" pitchFamily="66" charset="0"/>
              </a:rPr>
              <a:t>broken comb </a:t>
            </a:r>
            <a:r>
              <a:rPr lang="en-GB" sz="2000" dirty="0">
                <a:latin typeface="Comic Sans MS" panose="030F0702030302020204" pitchFamily="66" charset="0"/>
              </a:rPr>
              <a:t>and combed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The rust-</a:t>
            </a:r>
            <a:r>
              <a:rPr lang="en-GB" sz="2000" dirty="0" err="1">
                <a:latin typeface="Comic Sans MS" panose="030F0702030302020204" pitchFamily="66" charset="0"/>
              </a:rPr>
              <a:t>colored</a:t>
            </a:r>
            <a:r>
              <a:rPr lang="en-GB" sz="2000" dirty="0">
                <a:latin typeface="Comic Sans MS" panose="030F0702030302020204" pitchFamily="66" charset="0"/>
              </a:rPr>
              <a:t> hair left on his skull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And then—humming in her eyes—began carefully to part it.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In their former life this was perhaps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A little daily act of no consequence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Before his breakfast and school; now she did it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Like </a:t>
            </a:r>
            <a:r>
              <a:rPr lang="en-GB" sz="2000" u="sng" dirty="0">
                <a:latin typeface="Comic Sans MS" panose="030F0702030302020204" pitchFamily="66" charset="0"/>
              </a:rPr>
              <a:t>putting flowers on a tiny grave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2" descr="Madonna (art) - Wikipedia">
            <a:extLst>
              <a:ext uri="{FF2B5EF4-FFF2-40B4-BE49-F238E27FC236}">
                <a16:creationId xmlns:a16="http://schemas.microsoft.com/office/drawing/2014/main" id="{0A3D1D9C-622E-47E6-B5A9-047E29E44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0178" y="1720698"/>
            <a:ext cx="2399705" cy="352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Starving child - ABC News (Australian Broadcasting Corporation)">
            <a:extLst>
              <a:ext uri="{FF2B5EF4-FFF2-40B4-BE49-F238E27FC236}">
                <a16:creationId xmlns:a16="http://schemas.microsoft.com/office/drawing/2014/main" id="{ABFF6776-9312-4FEF-8035-2CE1551B0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49914" y="6564550"/>
            <a:ext cx="3223707" cy="215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T-shaped people and broken combs — leftfoot">
            <a:extLst>
              <a:ext uri="{FF2B5EF4-FFF2-40B4-BE49-F238E27FC236}">
                <a16:creationId xmlns:a16="http://schemas.microsoft.com/office/drawing/2014/main" id="{D9FB0364-3899-41C2-9AA2-3AFF9C873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984" y="9470770"/>
            <a:ext cx="2877316" cy="244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emetery Headstone Flower Holder Shopping Tips | LoveToKnow">
            <a:extLst>
              <a:ext uri="{FF2B5EF4-FFF2-40B4-BE49-F238E27FC236}">
                <a16:creationId xmlns:a16="http://schemas.microsoft.com/office/drawing/2014/main" id="{60FA88C8-7811-417B-A6E5-D77E8D625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8" y="12721662"/>
            <a:ext cx="3506606" cy="231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494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27649"/>
            <a:ext cx="10108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Comic Sans MS" panose="030F0702030302020204" pitchFamily="66" charset="0"/>
              </a:rPr>
              <a:t>A Mother in a Refugee Camp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B56160-D18F-46F0-99EC-93FF3F1B9256}"/>
              </a:ext>
            </a:extLst>
          </p:cNvPr>
          <p:cNvSpPr txBox="1"/>
          <p:nvPr/>
        </p:nvSpPr>
        <p:spPr>
          <a:xfrm>
            <a:off x="767707" y="1621554"/>
            <a:ext cx="10656584" cy="141269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1. What is the Madonna and Child? Look on the internet if you don’t know.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2. What can she smell?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3. Which two clues show you that her son doesn’t have enough food?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4. What makes her different to the other mothers?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5. What does she remember?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6. How do you know she cares for him?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7. What is the final line?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8. What does this suggest is going to happen?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2540182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49C479-53B3-4F4E-8B56-AFA3CA4DBF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246" y="1570043"/>
            <a:ext cx="10498761" cy="10853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2134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6AD47BA-B956-4D16-9D2B-F8C0F9FC58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614714"/>
              </p:ext>
            </p:extLst>
          </p:nvPr>
        </p:nvGraphicFramePr>
        <p:xfrm>
          <a:off x="1073364" y="3811257"/>
          <a:ext cx="10108335" cy="87696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9445">
                  <a:extLst>
                    <a:ext uri="{9D8B030D-6E8A-4147-A177-3AD203B41FA5}">
                      <a16:colId xmlns:a16="http://schemas.microsoft.com/office/drawing/2014/main" val="1379354697"/>
                    </a:ext>
                  </a:extLst>
                </a:gridCol>
                <a:gridCol w="3369445">
                  <a:extLst>
                    <a:ext uri="{9D8B030D-6E8A-4147-A177-3AD203B41FA5}">
                      <a16:colId xmlns:a16="http://schemas.microsoft.com/office/drawing/2014/main" val="836915202"/>
                    </a:ext>
                  </a:extLst>
                </a:gridCol>
                <a:gridCol w="3369445">
                  <a:extLst>
                    <a:ext uri="{9D8B030D-6E8A-4147-A177-3AD203B41FA5}">
                      <a16:colId xmlns:a16="http://schemas.microsoft.com/office/drawing/2014/main" val="1054368068"/>
                    </a:ext>
                  </a:extLst>
                </a:gridCol>
              </a:tblGrid>
              <a:tr h="1689781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Love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950134"/>
                  </a:ext>
                </a:extLst>
              </a:tr>
              <a:tr h="7079845">
                <a:tc>
                  <a:txBody>
                    <a:bodyPr/>
                    <a:lstStyle/>
                    <a:p>
                      <a:r>
                        <a:rPr lang="en-GB" dirty="0"/>
                        <a:t>“Her tenderness for her son”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558057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53A337-4542-45D1-AAB8-CE88E187D88C}"/>
              </a:ext>
            </a:extLst>
          </p:cNvPr>
          <p:cNvSpPr txBox="1"/>
          <p:nvPr/>
        </p:nvSpPr>
        <p:spPr>
          <a:xfrm>
            <a:off x="1193576" y="1966422"/>
            <a:ext cx="98048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Choose three emotions that you think are shown in the poem. For each one put quotes in this table.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EEA0C5-241A-4915-841B-A47B0CC1377A}"/>
              </a:ext>
            </a:extLst>
          </p:cNvPr>
          <p:cNvSpPr txBox="1"/>
          <p:nvPr/>
        </p:nvSpPr>
        <p:spPr>
          <a:xfrm>
            <a:off x="1225109" y="13750969"/>
            <a:ext cx="98048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Extension: </a:t>
            </a:r>
            <a:r>
              <a:rPr lang="en-GB" sz="3200" dirty="0">
                <a:latin typeface="Comic Sans MS" panose="030F0702030302020204" pitchFamily="66" charset="0"/>
              </a:rPr>
              <a:t>Highlight the three most powerful quotes.  </a:t>
            </a:r>
          </a:p>
        </p:txBody>
      </p:sp>
    </p:spTree>
    <p:extLst>
      <p:ext uri="{BB962C8B-B14F-4D97-AF65-F5344CB8AC3E}">
        <p14:creationId xmlns:p14="http://schemas.microsoft.com/office/powerpoint/2010/main" val="1817702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Annotation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6247BA2-60AD-49E5-8A8F-FCB5B52B1DE6}"/>
              </a:ext>
            </a:extLst>
          </p:cNvPr>
          <p:cNvSpPr txBox="1"/>
          <p:nvPr/>
        </p:nvSpPr>
        <p:spPr>
          <a:xfrm>
            <a:off x="1225108" y="2151313"/>
            <a:ext cx="974178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are now going to create a key and annotate the poem. There is a blank copy over the page.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Highlight or underline each item in a different colour (or if you only have one pen, with a different pattern!)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7EF6625-5589-4B54-9A91-6E6808FAC0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240859"/>
              </p:ext>
            </p:extLst>
          </p:nvPr>
        </p:nvGraphicFramePr>
        <p:xfrm>
          <a:off x="1225108" y="7225937"/>
          <a:ext cx="10022933" cy="5015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1884">
                  <a:extLst>
                    <a:ext uri="{9D8B030D-6E8A-4147-A177-3AD203B41FA5}">
                      <a16:colId xmlns:a16="http://schemas.microsoft.com/office/drawing/2014/main" val="273882682"/>
                    </a:ext>
                  </a:extLst>
                </a:gridCol>
                <a:gridCol w="6721049">
                  <a:extLst>
                    <a:ext uri="{9D8B030D-6E8A-4147-A177-3AD203B41FA5}">
                      <a16:colId xmlns:a16="http://schemas.microsoft.com/office/drawing/2014/main" val="2149404607"/>
                    </a:ext>
                  </a:extLst>
                </a:gridCol>
              </a:tblGrid>
              <a:tr h="1235041">
                <a:tc>
                  <a:txBody>
                    <a:bodyPr/>
                    <a:lstStyle/>
                    <a:p>
                      <a:r>
                        <a:rPr lang="en-GB" sz="4000" dirty="0">
                          <a:solidFill>
                            <a:schemeClr val="tx1"/>
                          </a:solidFill>
                        </a:rPr>
                        <a:t>Colour or Pattern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solidFill>
                            <a:schemeClr val="tx1"/>
                          </a:solidFill>
                        </a:rPr>
                        <a:t>Technique</a:t>
                      </a:r>
                    </a:p>
                    <a:p>
                      <a:endParaRPr lang="en-GB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1857209"/>
                  </a:ext>
                </a:extLst>
              </a:tr>
              <a:tr h="1235041">
                <a:tc>
                  <a:txBody>
                    <a:bodyPr/>
                    <a:lstStyle/>
                    <a:p>
                      <a:endParaRPr lang="en-GB" sz="4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dirty="0">
                          <a:solidFill>
                            <a:schemeClr val="tx1"/>
                          </a:solidFill>
                        </a:rPr>
                        <a:t>Simile</a:t>
                      </a:r>
                    </a:p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7561168"/>
                  </a:ext>
                </a:extLst>
              </a:tr>
              <a:tr h="1235041">
                <a:tc>
                  <a:txBody>
                    <a:bodyPr/>
                    <a:lstStyle/>
                    <a:p>
                      <a:endParaRPr lang="en-GB" sz="4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i="0" dirty="0">
                          <a:solidFill>
                            <a:schemeClr val="tx1"/>
                          </a:solidFill>
                        </a:rPr>
                        <a:t>Metaphor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7091458"/>
                  </a:ext>
                </a:extLst>
              </a:tr>
              <a:tr h="1235041">
                <a:tc>
                  <a:txBody>
                    <a:bodyPr/>
                    <a:lstStyle/>
                    <a:p>
                      <a:endParaRPr lang="en-GB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i="0" dirty="0">
                          <a:solidFill>
                            <a:schemeClr val="tx1"/>
                          </a:solidFill>
                        </a:rPr>
                        <a:t>Emotive Language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76541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44169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803E2E0-A806-4AED-8A32-BDA45BDE596C}"/>
              </a:ext>
            </a:extLst>
          </p:cNvPr>
          <p:cNvSpPr/>
          <p:nvPr/>
        </p:nvSpPr>
        <p:spPr>
          <a:xfrm>
            <a:off x="1324303" y="2258127"/>
            <a:ext cx="9825863" cy="15798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How does the poet explore the conditions the mother must face when caring for her son in the refugee camp?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EBB2A2-6FC4-4DC0-9D37-CE812F22C300}"/>
              </a:ext>
            </a:extLst>
          </p:cNvPr>
          <p:cNvSpPr txBox="1"/>
          <p:nvPr/>
        </p:nvSpPr>
        <p:spPr>
          <a:xfrm>
            <a:off x="1183067" y="4455665"/>
            <a:ext cx="982586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Part 1: Identify quotes and plan response. </a:t>
            </a:r>
          </a:p>
          <a:p>
            <a:endParaRPr lang="en-GB" sz="3200" dirty="0"/>
          </a:p>
          <a:p>
            <a:r>
              <a:rPr lang="en-GB" sz="3200" dirty="0"/>
              <a:t>You will need to look at a </a:t>
            </a:r>
            <a:r>
              <a:rPr lang="en-GB" sz="3200" u="sng" dirty="0"/>
              <a:t>minimum </a:t>
            </a:r>
            <a:r>
              <a:rPr lang="en-GB" sz="3200" dirty="0"/>
              <a:t> of three quotes in three paragraphs, but you can look at more or make links.</a:t>
            </a:r>
          </a:p>
          <a:p>
            <a:endParaRPr lang="en-GB" sz="3200" dirty="0"/>
          </a:p>
          <a:p>
            <a:r>
              <a:rPr lang="en-GB" sz="3200" b="1" dirty="0">
                <a:solidFill>
                  <a:srgbClr val="00B050"/>
                </a:solidFill>
              </a:rPr>
              <a:t>Emerging: </a:t>
            </a:r>
            <a:r>
              <a:rPr lang="en-GB" sz="3200" dirty="0"/>
              <a:t>Complete table with quotations from the poem &amp; name techniques the writer has used</a:t>
            </a:r>
          </a:p>
          <a:p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Developing: </a:t>
            </a:r>
            <a:r>
              <a:rPr lang="en-GB" sz="3200" dirty="0"/>
              <a:t>Comment on how they show her love</a:t>
            </a:r>
          </a:p>
          <a:p>
            <a:r>
              <a:rPr lang="en-GB" sz="3200" b="1" dirty="0">
                <a:solidFill>
                  <a:srgbClr val="FF0000"/>
                </a:solidFill>
              </a:rPr>
              <a:t>Secure: </a:t>
            </a:r>
            <a:r>
              <a:rPr lang="en-GB" sz="3200" dirty="0"/>
              <a:t>Explain how they show her love, referring in detail to your quote</a:t>
            </a:r>
          </a:p>
          <a:p>
            <a:r>
              <a:rPr lang="en-GB" sz="3200" b="1" dirty="0">
                <a:solidFill>
                  <a:srgbClr val="7030A0"/>
                </a:solidFill>
              </a:rPr>
              <a:t>Mastered: </a:t>
            </a:r>
            <a:r>
              <a:rPr lang="en-GB" sz="3200" dirty="0"/>
              <a:t>Consider which words are most effective in your quote</a:t>
            </a:r>
          </a:p>
        </p:txBody>
      </p:sp>
      <p:pic>
        <p:nvPicPr>
          <p:cNvPr id="8194" name="Picture 2" descr="WALT WILF TIB WAGOLL learning objective poster RAINBOW by Try-hard Teacher">
            <a:extLst>
              <a:ext uri="{FF2B5EF4-FFF2-40B4-BE49-F238E27FC236}">
                <a16:creationId xmlns:a16="http://schemas.microsoft.com/office/drawing/2014/main" id="{B433DB2A-C7EA-417C-B0B7-00D78A92E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3" y="9981844"/>
            <a:ext cx="3333750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03D8BD9-B0CE-410D-B451-629E542EB9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26936"/>
              </p:ext>
            </p:extLst>
          </p:nvPr>
        </p:nvGraphicFramePr>
        <p:xfrm>
          <a:off x="823747" y="12555595"/>
          <a:ext cx="10544502" cy="30431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8159">
                  <a:extLst>
                    <a:ext uri="{9D8B030D-6E8A-4147-A177-3AD203B41FA5}">
                      <a16:colId xmlns:a16="http://schemas.microsoft.com/office/drawing/2014/main" val="274101564"/>
                    </a:ext>
                  </a:extLst>
                </a:gridCol>
                <a:gridCol w="2680138">
                  <a:extLst>
                    <a:ext uri="{9D8B030D-6E8A-4147-A177-3AD203B41FA5}">
                      <a16:colId xmlns:a16="http://schemas.microsoft.com/office/drawing/2014/main" val="1679010873"/>
                    </a:ext>
                  </a:extLst>
                </a:gridCol>
                <a:gridCol w="6306205">
                  <a:extLst>
                    <a:ext uri="{9D8B030D-6E8A-4147-A177-3AD203B41FA5}">
                      <a16:colId xmlns:a16="http://schemas.microsoft.com/office/drawing/2014/main" val="4249731859"/>
                    </a:ext>
                  </a:extLst>
                </a:gridCol>
              </a:tblGrid>
              <a:tr h="757114">
                <a:tc>
                  <a:txBody>
                    <a:bodyPr/>
                    <a:lstStyle/>
                    <a:p>
                      <a:r>
                        <a:rPr lang="en-GB" dirty="0"/>
                        <a:t>Technique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Quote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Why it’s used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0050993"/>
                  </a:ext>
                </a:extLst>
              </a:tr>
              <a:tr h="2012253">
                <a:tc>
                  <a:txBody>
                    <a:bodyPr/>
                    <a:lstStyle/>
                    <a:p>
                      <a:r>
                        <a:rPr lang="en-GB" dirty="0"/>
                        <a:t>Emotive Language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“No Madonna and child could touch her tenderness for her son.”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This implies that she really loves her son because it compares her with Jesus’ mother. The Madonna is a famous symbol of perfect motherhood. She is being compared to this mother despite the conditions in the refugee camp. “Tenderness” shows how much she cares.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1420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9251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803E2E0-A806-4AED-8A32-BDA45BDE596C}"/>
              </a:ext>
            </a:extLst>
          </p:cNvPr>
          <p:cNvSpPr/>
          <p:nvPr/>
        </p:nvSpPr>
        <p:spPr>
          <a:xfrm>
            <a:off x="1324302" y="1824752"/>
            <a:ext cx="9825863" cy="15798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How does the poet explore the conditions the mother must face when caring for her son in the refugee camp?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03D8BD9-B0CE-410D-B451-629E542EB9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036189"/>
              </p:ext>
            </p:extLst>
          </p:nvPr>
        </p:nvGraphicFramePr>
        <p:xfrm>
          <a:off x="1324303" y="4111631"/>
          <a:ext cx="9825863" cy="11464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51965">
                  <a:extLst>
                    <a:ext uri="{9D8B030D-6E8A-4147-A177-3AD203B41FA5}">
                      <a16:colId xmlns:a16="http://schemas.microsoft.com/office/drawing/2014/main" val="274101564"/>
                    </a:ext>
                  </a:extLst>
                </a:gridCol>
                <a:gridCol w="2497479">
                  <a:extLst>
                    <a:ext uri="{9D8B030D-6E8A-4147-A177-3AD203B41FA5}">
                      <a16:colId xmlns:a16="http://schemas.microsoft.com/office/drawing/2014/main" val="1679010873"/>
                    </a:ext>
                  </a:extLst>
                </a:gridCol>
                <a:gridCol w="5876419">
                  <a:extLst>
                    <a:ext uri="{9D8B030D-6E8A-4147-A177-3AD203B41FA5}">
                      <a16:colId xmlns:a16="http://schemas.microsoft.com/office/drawing/2014/main" val="4249731859"/>
                    </a:ext>
                  </a:extLst>
                </a:gridCol>
              </a:tblGrid>
              <a:tr h="309046">
                <a:tc>
                  <a:txBody>
                    <a:bodyPr/>
                    <a:lstStyle/>
                    <a:p>
                      <a:r>
                        <a:rPr lang="en-GB" dirty="0"/>
                        <a:t>Technique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Quote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Why it’s used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0050993"/>
                  </a:ext>
                </a:extLst>
              </a:tr>
              <a:tr h="36692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142095"/>
                  </a:ext>
                </a:extLst>
              </a:tr>
              <a:tr h="36692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552385"/>
                  </a:ext>
                </a:extLst>
              </a:tr>
              <a:tr h="36692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12481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71826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803E2E0-A806-4AED-8A32-BDA45BDE596C}"/>
              </a:ext>
            </a:extLst>
          </p:cNvPr>
          <p:cNvSpPr/>
          <p:nvPr/>
        </p:nvSpPr>
        <p:spPr>
          <a:xfrm>
            <a:off x="1324303" y="2258127"/>
            <a:ext cx="9825863" cy="15798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How does the poet explore the conditions the mother must face when caring for her son in the refugee camp?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EBB2A2-6FC4-4DC0-9D37-CE812F22C300}"/>
              </a:ext>
            </a:extLst>
          </p:cNvPr>
          <p:cNvSpPr txBox="1"/>
          <p:nvPr/>
        </p:nvSpPr>
        <p:spPr>
          <a:xfrm>
            <a:off x="1183067" y="4455665"/>
            <a:ext cx="982586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Part 2: Write out your paragraphs. Use the sentence starters if they help for each paragraph. </a:t>
            </a:r>
          </a:p>
          <a:p>
            <a:endParaRPr lang="en-GB" sz="3200" dirty="0"/>
          </a:p>
          <a:p>
            <a:r>
              <a:rPr lang="en-GB" sz="3200" b="1" dirty="0">
                <a:solidFill>
                  <a:srgbClr val="00B050"/>
                </a:solidFill>
              </a:rPr>
              <a:t>Emerging: </a:t>
            </a:r>
            <a:r>
              <a:rPr lang="en-GB" sz="3200" dirty="0"/>
              <a:t>Include a quote, technique and comment on why they are used. </a:t>
            </a:r>
          </a:p>
          <a:p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Developing: </a:t>
            </a:r>
            <a:r>
              <a:rPr lang="en-GB" sz="3200" dirty="0"/>
              <a:t>Explain using because and look at the effect on the reader</a:t>
            </a:r>
          </a:p>
          <a:p>
            <a:r>
              <a:rPr lang="en-GB" sz="3200" b="1" dirty="0">
                <a:solidFill>
                  <a:srgbClr val="FF0000"/>
                </a:solidFill>
              </a:rPr>
              <a:t>Secure: </a:t>
            </a:r>
            <a:r>
              <a:rPr lang="en-GB" sz="3200" dirty="0"/>
              <a:t>Explain the effect of a word from your quote</a:t>
            </a:r>
          </a:p>
          <a:p>
            <a:r>
              <a:rPr lang="en-GB" sz="3200" b="1" dirty="0">
                <a:solidFill>
                  <a:srgbClr val="7030A0"/>
                </a:solidFill>
              </a:rPr>
              <a:t>Mastered: </a:t>
            </a:r>
            <a:r>
              <a:rPr lang="en-GB" sz="3200" dirty="0"/>
              <a:t>Consider a second word or another interpretation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F9B6D3-A580-42B5-870E-625E745CE029}"/>
              </a:ext>
            </a:extLst>
          </p:cNvPr>
          <p:cNvSpPr txBox="1"/>
          <p:nvPr/>
        </p:nvSpPr>
        <p:spPr>
          <a:xfrm>
            <a:off x="1081251" y="9807193"/>
            <a:ext cx="103119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</a:rPr>
              <a:t>Dahl uses… to develop atmosphere in this extract.  He says “...”</a:t>
            </a:r>
          </a:p>
          <a:p>
            <a:r>
              <a:rPr lang="en-GB" sz="4000" b="1" dirty="0">
                <a:solidFill>
                  <a:srgbClr val="00B050"/>
                </a:solidFill>
              </a:rPr>
              <a:t>This suggests… </a:t>
            </a:r>
            <a:r>
              <a:rPr lang="en-GB" sz="4000" b="1" dirty="0">
                <a:solidFill>
                  <a:schemeClr val="accent2">
                    <a:lumMod val="75000"/>
                  </a:schemeClr>
                </a:solidFill>
              </a:rPr>
              <a:t>because…</a:t>
            </a:r>
          </a:p>
          <a:p>
            <a:r>
              <a:rPr lang="en-GB" sz="4000" b="1" dirty="0">
                <a:solidFill>
                  <a:schemeClr val="accent2">
                    <a:lumMod val="75000"/>
                  </a:schemeClr>
                </a:solidFill>
              </a:rPr>
              <a:t>The reader might think… because..</a:t>
            </a:r>
          </a:p>
          <a:p>
            <a:r>
              <a:rPr lang="en-GB" sz="4000" b="1" dirty="0">
                <a:solidFill>
                  <a:srgbClr val="FF0000"/>
                </a:solidFill>
              </a:rPr>
              <a:t>The word “…” is effective because…</a:t>
            </a:r>
          </a:p>
          <a:p>
            <a:r>
              <a:rPr lang="en-GB" sz="4000" b="1" dirty="0">
                <a:solidFill>
                  <a:srgbClr val="7030A0"/>
                </a:solidFill>
              </a:rPr>
              <a:t>Another word which is effective is “…” because…</a:t>
            </a:r>
          </a:p>
          <a:p>
            <a:r>
              <a:rPr lang="en-GB" sz="4000" b="1" dirty="0">
                <a:solidFill>
                  <a:srgbClr val="7030A0"/>
                </a:solidFill>
              </a:rPr>
              <a:t>OR </a:t>
            </a:r>
          </a:p>
          <a:p>
            <a:r>
              <a:rPr lang="en-GB" sz="4000" b="1" dirty="0">
                <a:solidFill>
                  <a:srgbClr val="7030A0"/>
                </a:solidFill>
              </a:rPr>
              <a:t>Another interpretation could be…</a:t>
            </a:r>
          </a:p>
        </p:txBody>
      </p:sp>
    </p:spTree>
    <p:extLst>
      <p:ext uri="{BB962C8B-B14F-4D97-AF65-F5344CB8AC3E}">
        <p14:creationId xmlns:p14="http://schemas.microsoft.com/office/powerpoint/2010/main" val="1553068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F45860F-ACF1-4F33-97D4-541089D99B67}"/>
              </a:ext>
            </a:extLst>
          </p:cNvPr>
          <p:cNvSpPr/>
          <p:nvPr/>
        </p:nvSpPr>
        <p:spPr>
          <a:xfrm>
            <a:off x="838200" y="1918523"/>
            <a:ext cx="11140965" cy="1449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5299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 Mother in a Refugee Camp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F45860F-ACF1-4F33-97D4-541089D99B67}"/>
              </a:ext>
            </a:extLst>
          </p:cNvPr>
          <p:cNvSpPr/>
          <p:nvPr/>
        </p:nvSpPr>
        <p:spPr>
          <a:xfrm>
            <a:off x="838200" y="1918523"/>
            <a:ext cx="11140965" cy="1449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534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0D3EC58-2CE8-4385-B838-80AB01113B64}"/>
              </a:ext>
            </a:extLst>
          </p:cNvPr>
          <p:cNvSpPr txBox="1"/>
          <p:nvPr/>
        </p:nvSpPr>
        <p:spPr>
          <a:xfrm>
            <a:off x="453293" y="2000069"/>
            <a:ext cx="10925908" cy="6548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978" u="sng" dirty="0">
                <a:latin typeface="Comic Sans MS" panose="030F0702030302020204" pitchFamily="66" charset="0"/>
              </a:rPr>
              <a:t>Self Assessment</a:t>
            </a:r>
          </a:p>
          <a:p>
            <a:pPr algn="ctr"/>
            <a:endParaRPr lang="en-GB" sz="4978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Well done! You completed the tasks on A Mother in a Refugee Camp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List three things you have learnt: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_________________________________________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_________________________________________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_________________________________________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1783CE-9622-4436-9402-FC4FD164B6C9}"/>
              </a:ext>
            </a:extLst>
          </p:cNvPr>
          <p:cNvSpPr txBox="1"/>
          <p:nvPr/>
        </p:nvSpPr>
        <p:spPr>
          <a:xfrm>
            <a:off x="703385" y="9972429"/>
            <a:ext cx="695569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What went well this week?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My best piece of work is…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_________________________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because…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_________________________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_________________________</a:t>
            </a:r>
          </a:p>
        </p:txBody>
      </p:sp>
      <p:pic>
        <p:nvPicPr>
          <p:cNvPr id="11266" name="Picture 2" descr="Do We Really Need a GOLD STAR? - The Cryptofolk Movement - Medium">
            <a:extLst>
              <a:ext uri="{FF2B5EF4-FFF2-40B4-BE49-F238E27FC236}">
                <a16:creationId xmlns:a16="http://schemas.microsoft.com/office/drawing/2014/main" id="{D4279263-28BD-4617-8EC4-6198327E1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130" y="11035110"/>
            <a:ext cx="3943486" cy="3943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6186BE-3ABA-4087-9144-3C4B233BEA7D}"/>
              </a:ext>
            </a:extLst>
          </p:cNvPr>
          <p:cNvSpPr txBox="1"/>
          <p:nvPr/>
        </p:nvSpPr>
        <p:spPr>
          <a:xfrm>
            <a:off x="525517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378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FFA4BBF-987A-47A2-85A8-EA4A62FD9F73}"/>
</file>

<file path=customXml/itemProps2.xml><?xml version="1.0" encoding="utf-8"?>
<ds:datastoreItem xmlns:ds="http://schemas.openxmlformats.org/officeDocument/2006/customXml" ds:itemID="{D7CD66D1-87C5-4397-83E6-36CDDF20C82E}"/>
</file>

<file path=customXml/itemProps3.xml><?xml version="1.0" encoding="utf-8"?>
<ds:datastoreItem xmlns:ds="http://schemas.openxmlformats.org/officeDocument/2006/customXml" ds:itemID="{26319254-4D43-426B-952E-0972ABD82EC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992</TotalTime>
  <Words>1162</Words>
  <Application>Microsoft Office PowerPoint</Application>
  <PresentationFormat>Custom</PresentationFormat>
  <Paragraphs>332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Courier New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Felicity Russell</dc:creator>
  <cp:lastModifiedBy>Felicity Russell</cp:lastModifiedBy>
  <cp:revision>82</cp:revision>
  <cp:lastPrinted>2021-01-07T10:50:15Z</cp:lastPrinted>
  <dcterms:created xsi:type="dcterms:W3CDTF">2020-08-26T08:22:50Z</dcterms:created>
  <dcterms:modified xsi:type="dcterms:W3CDTF">2021-01-26T08:54:48Z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