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4.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96" r:id="rId3"/>
    <p:sldId id="306" r:id="rId4"/>
    <p:sldId id="303" r:id="rId5"/>
    <p:sldId id="307" r:id="rId6"/>
    <p:sldId id="308" r:id="rId7"/>
    <p:sldId id="268" r:id="rId8"/>
    <p:sldId id="299" r:id="rId9"/>
    <p:sldId id="301" r:id="rId10"/>
    <p:sldId id="300" r:id="rId11"/>
    <p:sldId id="309" r:id="rId12"/>
    <p:sldId id="310" r:id="rId13"/>
    <p:sldId id="283" r:id="rId14"/>
    <p:sldId id="311" r:id="rId15"/>
    <p:sldId id="284" r:id="rId16"/>
  </p:sldIdLst>
  <p:sldSz cx="12192000" cy="16256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31" d="100"/>
          <a:sy n="31" d="100"/>
        </p:scale>
        <p:origin x="221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660416"/>
            <a:ext cx="10363200" cy="5659496"/>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8538164"/>
            <a:ext cx="9144000" cy="3924769"/>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8775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87400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4052716"/>
            <a:ext cx="10515600" cy="6762043"/>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10878731"/>
            <a:ext cx="10515600" cy="3555999"/>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23CE7-5FBA-4B36-A5A8-C116045D9A31}"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66076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4327407"/>
            <a:ext cx="5181600" cy="103142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CD23CE7-5FBA-4B36-A5A8-C116045D9A31}"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507433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865485"/>
            <a:ext cx="10515600" cy="314207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3984979"/>
            <a:ext cx="5157787"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5937956"/>
            <a:ext cx="5157787"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3984979"/>
            <a:ext cx="5183188" cy="1952977"/>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5937956"/>
            <a:ext cx="5183188" cy="87338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CD23CE7-5FBA-4B36-A5A8-C116045D9A31}" type="datetimeFigureOut">
              <a:rPr lang="en-GB" smtClean="0"/>
              <a:t>20/01/2021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4963418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CD23CE7-5FBA-4B36-A5A8-C116045D9A31}" type="datetimeFigureOut">
              <a:rPr lang="en-GB" smtClean="0"/>
              <a:t>20/01/2021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175076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23CE7-5FBA-4B36-A5A8-C116045D9A31}" type="datetimeFigureOut">
              <a:rPr lang="en-GB" smtClean="0"/>
              <a:t>20/01/2021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109439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2340567"/>
            <a:ext cx="6172200" cy="11552296"/>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03580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1083733"/>
            <a:ext cx="3932237" cy="3793067"/>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2340567"/>
            <a:ext cx="6172200" cy="11552296"/>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4876800"/>
            <a:ext cx="3932237" cy="9034875"/>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ACD23CE7-5FBA-4B36-A5A8-C116045D9A31}" type="datetimeFigureOut">
              <a:rPr lang="en-GB" smtClean="0"/>
              <a:t>20/01/2021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567623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298986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865481"/>
            <a:ext cx="2628900" cy="1377620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865481"/>
            <a:ext cx="7734300" cy="1377620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CD23CE7-5FBA-4B36-A5A8-C116045D9A31}" type="datetimeFigureOut">
              <a:rPr lang="en-GB" smtClean="0"/>
              <a:t>20/01/2021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39B237-94CF-473C-B496-1F46FCAAF08B}" type="slidenum">
              <a:rPr lang="en-GB" smtClean="0"/>
              <a:t>‹#›</a:t>
            </a:fld>
            <a:endParaRPr lang="en-GB"/>
          </a:p>
        </p:txBody>
      </p:sp>
    </p:spTree>
    <p:extLst>
      <p:ext uri="{BB962C8B-B14F-4D97-AF65-F5344CB8AC3E}">
        <p14:creationId xmlns:p14="http://schemas.microsoft.com/office/powerpoint/2010/main" val="38798498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865485"/>
            <a:ext cx="10515600" cy="314207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4327407"/>
            <a:ext cx="10515600" cy="1031428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5066908"/>
            <a:ext cx="2743200" cy="865481"/>
          </a:xfrm>
          <a:prstGeom prst="rect">
            <a:avLst/>
          </a:prstGeom>
        </p:spPr>
        <p:txBody>
          <a:bodyPr vert="horz" lIns="91440" tIns="45720" rIns="91440" bIns="45720" rtlCol="0" anchor="ctr"/>
          <a:lstStyle>
            <a:lvl1pPr algn="l">
              <a:defRPr sz="1600">
                <a:solidFill>
                  <a:schemeClr val="tx1">
                    <a:tint val="75000"/>
                  </a:schemeClr>
                </a:solidFill>
              </a:defRPr>
            </a:lvl1pPr>
          </a:lstStyle>
          <a:p>
            <a:fld id="{ACD23CE7-5FBA-4B36-A5A8-C116045D9A31}" type="datetimeFigureOut">
              <a:rPr lang="en-GB" smtClean="0"/>
              <a:t>20/01/2021</a:t>
            </a:fld>
            <a:endParaRPr lang="en-GB"/>
          </a:p>
        </p:txBody>
      </p:sp>
      <p:sp>
        <p:nvSpPr>
          <p:cNvPr id="5" name="Footer Placeholder 4"/>
          <p:cNvSpPr>
            <a:spLocks noGrp="1"/>
          </p:cNvSpPr>
          <p:nvPr>
            <p:ph type="ftr" sz="quarter" idx="3"/>
          </p:nvPr>
        </p:nvSpPr>
        <p:spPr>
          <a:xfrm>
            <a:off x="4038600" y="15066908"/>
            <a:ext cx="4114800" cy="865481"/>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5066908"/>
            <a:ext cx="2743200" cy="865481"/>
          </a:xfrm>
          <a:prstGeom prst="rect">
            <a:avLst/>
          </a:prstGeom>
        </p:spPr>
        <p:txBody>
          <a:bodyPr vert="horz" lIns="91440" tIns="45720" rIns="91440" bIns="45720" rtlCol="0" anchor="ctr"/>
          <a:lstStyle>
            <a:lvl1pPr algn="r">
              <a:defRPr sz="1600">
                <a:solidFill>
                  <a:schemeClr val="tx1">
                    <a:tint val="75000"/>
                  </a:schemeClr>
                </a:solidFill>
              </a:defRPr>
            </a:lvl1pPr>
          </a:lstStyle>
          <a:p>
            <a:fld id="{9F39B237-94CF-473C-B496-1F46FCAAF08B}" type="slidenum">
              <a:rPr lang="en-GB" smtClean="0"/>
              <a:t>‹#›</a:t>
            </a:fld>
            <a:endParaRPr lang="en-GB"/>
          </a:p>
        </p:txBody>
      </p:sp>
    </p:spTree>
    <p:extLst>
      <p:ext uri="{BB962C8B-B14F-4D97-AF65-F5344CB8AC3E}">
        <p14:creationId xmlns:p14="http://schemas.microsoft.com/office/powerpoint/2010/main" val="40220119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57048" y="472966"/>
            <a:ext cx="11140966" cy="15292551"/>
          </a:xfrm>
          <a:prstGeom prst="rect">
            <a:avLst/>
          </a:prstGeom>
          <a:noFill/>
          <a:ln w="76200">
            <a:solidFill>
              <a:srgbClr val="00B050"/>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CB84899C-1826-497D-AF60-BCFA7248CA10}"/>
              </a:ext>
            </a:extLst>
          </p:cNvPr>
          <p:cNvSpPr txBox="1"/>
          <p:nvPr/>
        </p:nvSpPr>
        <p:spPr>
          <a:xfrm>
            <a:off x="1665889" y="1267281"/>
            <a:ext cx="8923283" cy="13388280"/>
          </a:xfrm>
          <a:prstGeom prst="rect">
            <a:avLst/>
          </a:prstGeom>
          <a:noFill/>
        </p:spPr>
        <p:txBody>
          <a:bodyPr wrap="square" rtlCol="0">
            <a:spAutoFit/>
          </a:bodyPr>
          <a:lstStyle/>
          <a:p>
            <a:pPr algn="ctr"/>
            <a:r>
              <a:rPr lang="en-GB" sz="4400" dirty="0">
                <a:latin typeface="Comic Sans MS" panose="030F0702030302020204" pitchFamily="66" charset="0"/>
              </a:rPr>
              <a:t>English</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Home Learning Booklet</a:t>
            </a:r>
          </a:p>
          <a:p>
            <a:pPr algn="ctr"/>
            <a:endParaRPr lang="en-GB" sz="4400" dirty="0">
              <a:latin typeface="Comic Sans MS" panose="030F0702030302020204" pitchFamily="66" charset="0"/>
            </a:endParaRPr>
          </a:p>
          <a:p>
            <a:pPr algn="ctr"/>
            <a:r>
              <a:rPr lang="en-GB" sz="4400" u="sng" dirty="0">
                <a:latin typeface="Comic Sans MS" panose="030F0702030302020204" pitchFamily="66" charset="0"/>
              </a:rPr>
              <a:t>Writer’s Use of Structure Part 2</a:t>
            </a: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u="sng"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endParaRPr lang="en-GB" sz="4400" dirty="0">
              <a:latin typeface="Comic Sans MS" panose="030F0702030302020204" pitchFamily="66" charset="0"/>
            </a:endParaRPr>
          </a:p>
          <a:p>
            <a:pPr algn="ctr"/>
            <a:r>
              <a:rPr lang="en-GB" sz="3600" dirty="0">
                <a:latin typeface="Comic Sans MS" panose="030F0702030302020204" pitchFamily="66" charset="0"/>
              </a:rPr>
              <a:t>AO2: Explain how writer’s use structure, using relevant subject terminology. </a:t>
            </a:r>
          </a:p>
          <a:p>
            <a:pPr algn="ctr"/>
            <a:endParaRPr lang="en-GB" sz="4400" dirty="0">
              <a:latin typeface="Comic Sans MS" panose="030F0702030302020204" pitchFamily="66" charset="0"/>
            </a:endParaRPr>
          </a:p>
          <a:p>
            <a:pPr algn="ctr"/>
            <a:r>
              <a:rPr lang="en-GB" sz="4400" dirty="0">
                <a:latin typeface="Comic Sans MS" panose="030F0702030302020204" pitchFamily="66" charset="0"/>
              </a:rPr>
              <a:t>Name: ___________</a:t>
            </a:r>
            <a:endParaRPr lang="en-GB" sz="6600" dirty="0">
              <a:latin typeface="Comic Sans MS" panose="030F0702030302020204" pitchFamily="66" charset="0"/>
            </a:endParaRPr>
          </a:p>
        </p:txBody>
      </p:sp>
      <p:pic>
        <p:nvPicPr>
          <p:cNvPr id="3" name="Picture 2">
            <a:extLst>
              <a:ext uri="{FF2B5EF4-FFF2-40B4-BE49-F238E27FC236}">
                <a16:creationId xmlns:a16="http://schemas.microsoft.com/office/drawing/2014/main" id="{F2F71A67-B419-4080-9789-9E4C110D29D8}"/>
              </a:ext>
            </a:extLst>
          </p:cNvPr>
          <p:cNvPicPr>
            <a:picLocks noChangeAspect="1"/>
          </p:cNvPicPr>
          <p:nvPr/>
        </p:nvPicPr>
        <p:blipFill>
          <a:blip r:embed="rId2"/>
          <a:stretch>
            <a:fillRect/>
          </a:stretch>
        </p:blipFill>
        <p:spPr>
          <a:xfrm>
            <a:off x="2286000" y="5270500"/>
            <a:ext cx="7620000" cy="5715000"/>
          </a:xfrm>
          <a:prstGeom prst="rect">
            <a:avLst/>
          </a:prstGeom>
        </p:spPr>
      </p:pic>
    </p:spTree>
    <p:extLst>
      <p:ext uri="{BB962C8B-B14F-4D97-AF65-F5344CB8AC3E}">
        <p14:creationId xmlns:p14="http://schemas.microsoft.com/office/powerpoint/2010/main" val="2490362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Key Words Recap</a:t>
            </a:r>
          </a:p>
          <a:p>
            <a:endParaRPr lang="en-GB" sz="2400" dirty="0">
              <a:latin typeface="Comic Sans MS" panose="030F0702030302020204" pitchFamily="66" charset="0"/>
            </a:endParaRPr>
          </a:p>
        </p:txBody>
      </p:sp>
      <p:sp>
        <p:nvSpPr>
          <p:cNvPr id="10" name="TextBox 9">
            <a:extLst>
              <a:ext uri="{FF2B5EF4-FFF2-40B4-BE49-F238E27FC236}">
                <a16:creationId xmlns:a16="http://schemas.microsoft.com/office/drawing/2014/main" id="{472F3C8D-08FF-4A5B-AA31-9493F8EF4E9B}"/>
              </a:ext>
            </a:extLst>
          </p:cNvPr>
          <p:cNvSpPr txBox="1"/>
          <p:nvPr/>
        </p:nvSpPr>
        <p:spPr>
          <a:xfrm>
            <a:off x="694592" y="1657140"/>
            <a:ext cx="10656584" cy="954107"/>
          </a:xfrm>
          <a:prstGeom prst="rect">
            <a:avLst/>
          </a:prstGeom>
          <a:noFill/>
        </p:spPr>
        <p:txBody>
          <a:bodyPr wrap="square" rtlCol="0">
            <a:spAutoFit/>
          </a:bodyPr>
          <a:lstStyle/>
          <a:p>
            <a:pPr algn="ctr"/>
            <a:r>
              <a:rPr lang="en-GB" sz="2800" dirty="0">
                <a:latin typeface="Comic Sans MS" panose="030F0702030302020204" pitchFamily="66" charset="0"/>
              </a:rPr>
              <a:t>Can you remember these key terms? Match them up with the right answer. </a:t>
            </a:r>
          </a:p>
        </p:txBody>
      </p:sp>
      <p:graphicFrame>
        <p:nvGraphicFramePr>
          <p:cNvPr id="6" name="Table 5">
            <a:extLst>
              <a:ext uri="{FF2B5EF4-FFF2-40B4-BE49-F238E27FC236}">
                <a16:creationId xmlns:a16="http://schemas.microsoft.com/office/drawing/2014/main" id="{15E5AEA6-95BF-4339-B46A-388E0B609375}"/>
              </a:ext>
            </a:extLst>
          </p:cNvPr>
          <p:cNvGraphicFramePr>
            <a:graphicFrameLocks noGrp="1"/>
          </p:cNvGraphicFramePr>
          <p:nvPr>
            <p:extLst>
              <p:ext uri="{D42A27DB-BD31-4B8C-83A1-F6EECF244321}">
                <p14:modId xmlns:p14="http://schemas.microsoft.com/office/powerpoint/2010/main" val="2082086369"/>
              </p:ext>
            </p:extLst>
          </p:nvPr>
        </p:nvGraphicFramePr>
        <p:xfrm>
          <a:off x="840824" y="3466378"/>
          <a:ext cx="3925427" cy="11961650"/>
        </p:xfrm>
        <a:graphic>
          <a:graphicData uri="http://schemas.openxmlformats.org/drawingml/2006/table">
            <a:tbl>
              <a:tblPr firstRow="1" bandRow="1">
                <a:tableStyleId>{5C22544A-7EE6-4342-B048-85BDC9FD1C3A}</a:tableStyleId>
              </a:tblPr>
              <a:tblGrid>
                <a:gridCol w="3925427">
                  <a:extLst>
                    <a:ext uri="{9D8B030D-6E8A-4147-A177-3AD203B41FA5}">
                      <a16:colId xmlns:a16="http://schemas.microsoft.com/office/drawing/2014/main" val="20000"/>
                    </a:ext>
                  </a:extLst>
                </a:gridCol>
              </a:tblGrid>
              <a:tr h="1196165">
                <a:tc>
                  <a:txBody>
                    <a:bodyPr/>
                    <a:lstStyle/>
                    <a:p>
                      <a:r>
                        <a:rPr lang="en-GB" sz="3600" b="0" dirty="0">
                          <a:solidFill>
                            <a:schemeClr val="tx1">
                              <a:lumMod val="95000"/>
                              <a:lumOff val="5000"/>
                            </a:schemeClr>
                          </a:solidFill>
                        </a:rPr>
                        <a:t>Foreshadowing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196165">
                <a:tc>
                  <a:txBody>
                    <a:bodyPr/>
                    <a:lstStyle/>
                    <a:p>
                      <a:r>
                        <a:rPr lang="en-GB" sz="3600" dirty="0"/>
                        <a:t>Dialogue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196165">
                <a:tc>
                  <a:txBody>
                    <a:bodyPr/>
                    <a:lstStyle/>
                    <a:p>
                      <a:r>
                        <a:rPr lang="en-GB" sz="3600" dirty="0"/>
                        <a:t>Opening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1196165">
                <a:tc>
                  <a:txBody>
                    <a:bodyPr/>
                    <a:lstStyle/>
                    <a:p>
                      <a:r>
                        <a:rPr lang="en-GB" sz="3600" dirty="0"/>
                        <a:t>Closing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1196165">
                <a:tc>
                  <a:txBody>
                    <a:bodyPr/>
                    <a:lstStyle/>
                    <a:p>
                      <a:r>
                        <a:rPr lang="en-GB" sz="3600" dirty="0"/>
                        <a:t>One Sentence Paragraph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1196165">
                <a:tc>
                  <a:txBody>
                    <a:bodyPr/>
                    <a:lstStyle/>
                    <a:p>
                      <a:r>
                        <a:rPr lang="en-GB" sz="3600" dirty="0"/>
                        <a:t>Climax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1196165">
                <a:tc>
                  <a:txBody>
                    <a:bodyPr/>
                    <a:lstStyle/>
                    <a:p>
                      <a:r>
                        <a:rPr lang="en-GB" sz="3600" dirty="0"/>
                        <a:t>Atmosphere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1196165">
                <a:tc>
                  <a:txBody>
                    <a:bodyPr/>
                    <a:lstStyle/>
                    <a:p>
                      <a:r>
                        <a:rPr lang="en-GB" sz="3600" dirty="0"/>
                        <a:t>Setting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1196165">
                <a:tc>
                  <a:txBody>
                    <a:bodyPr/>
                    <a:lstStyle/>
                    <a:p>
                      <a:r>
                        <a:rPr lang="en-GB" sz="3600" dirty="0"/>
                        <a:t>Shift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1196165">
                <a:tc>
                  <a:txBody>
                    <a:bodyPr/>
                    <a:lstStyle/>
                    <a:p>
                      <a:r>
                        <a:rPr lang="en-GB" sz="3600" dirty="0"/>
                        <a:t>Perspective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FF4EC548-FBC2-453A-8557-42DE9F585F34}"/>
              </a:ext>
            </a:extLst>
          </p:cNvPr>
          <p:cNvGraphicFramePr>
            <a:graphicFrameLocks noGrp="1"/>
          </p:cNvGraphicFramePr>
          <p:nvPr>
            <p:extLst>
              <p:ext uri="{D42A27DB-BD31-4B8C-83A1-F6EECF244321}">
                <p14:modId xmlns:p14="http://schemas.microsoft.com/office/powerpoint/2010/main" val="2077221891"/>
              </p:ext>
            </p:extLst>
          </p:nvPr>
        </p:nvGraphicFramePr>
        <p:xfrm>
          <a:off x="5429138" y="3503603"/>
          <a:ext cx="5922038" cy="11887200"/>
        </p:xfrm>
        <a:graphic>
          <a:graphicData uri="http://schemas.openxmlformats.org/drawingml/2006/table">
            <a:tbl>
              <a:tblPr firstRow="1" bandRow="1">
                <a:tableStyleId>{5C22544A-7EE6-4342-B048-85BDC9FD1C3A}</a:tableStyleId>
              </a:tblPr>
              <a:tblGrid>
                <a:gridCol w="5922038">
                  <a:extLst>
                    <a:ext uri="{9D8B030D-6E8A-4147-A177-3AD203B41FA5}">
                      <a16:colId xmlns:a16="http://schemas.microsoft.com/office/drawing/2014/main" val="20000"/>
                    </a:ext>
                  </a:extLst>
                </a:gridCol>
              </a:tblGrid>
              <a:tr h="630621">
                <a:tc>
                  <a:txBody>
                    <a:bodyPr/>
                    <a:lstStyle/>
                    <a:p>
                      <a:r>
                        <a:rPr lang="en-GB" sz="3600" b="0" dirty="0">
                          <a:solidFill>
                            <a:schemeClr val="tx1">
                              <a:lumMod val="95000"/>
                              <a:lumOff val="5000"/>
                            </a:schemeClr>
                          </a:solidFill>
                        </a:rPr>
                        <a:t>A</a:t>
                      </a:r>
                      <a:r>
                        <a:rPr lang="en-GB" sz="3600" b="0" baseline="0" dirty="0">
                          <a:solidFill>
                            <a:schemeClr val="tx1">
                              <a:lumMod val="95000"/>
                              <a:lumOff val="5000"/>
                            </a:schemeClr>
                          </a:solidFill>
                        </a:rPr>
                        <a:t> paragraph of only one sentence at a dramatic point. </a:t>
                      </a:r>
                      <a:endParaRPr lang="en-GB" sz="3600" b="0" dirty="0">
                        <a:solidFill>
                          <a:schemeClr val="tx1">
                            <a:lumMod val="95000"/>
                            <a:lumOff val="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59903">
                <a:tc>
                  <a:txBody>
                    <a:bodyPr/>
                    <a:lstStyle/>
                    <a:p>
                      <a:r>
                        <a:rPr lang="en-GB" sz="3600" dirty="0"/>
                        <a:t>The first paragraph.</a:t>
                      </a:r>
                    </a:p>
                    <a:p>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59903">
                <a:tc>
                  <a:txBody>
                    <a:bodyPr/>
                    <a:lstStyle/>
                    <a:p>
                      <a:r>
                        <a:rPr lang="en-GB" sz="3600" dirty="0"/>
                        <a:t>The person who</a:t>
                      </a:r>
                      <a:r>
                        <a:rPr lang="en-GB" sz="3600" baseline="0" dirty="0"/>
                        <a:t> the text focuses on. </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559903">
                <a:tc>
                  <a:txBody>
                    <a:bodyPr/>
                    <a:lstStyle/>
                    <a:p>
                      <a:r>
                        <a:rPr lang="en-GB" sz="3600" dirty="0"/>
                        <a:t>The mood</a:t>
                      </a:r>
                      <a:r>
                        <a:rPr lang="en-GB" sz="3600" baseline="0" dirty="0"/>
                        <a:t> or tone of the extract. </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559903">
                <a:tc>
                  <a:txBody>
                    <a:bodyPr/>
                    <a:lstStyle/>
                    <a:p>
                      <a:r>
                        <a:rPr lang="en-GB" sz="3600" dirty="0"/>
                        <a:t>Hints</a:t>
                      </a:r>
                      <a:r>
                        <a:rPr lang="en-GB" sz="3600" baseline="0" dirty="0"/>
                        <a:t> at events to come.</a:t>
                      </a:r>
                    </a:p>
                    <a:p>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559903">
                <a:tc>
                  <a:txBody>
                    <a:bodyPr/>
                    <a:lstStyle/>
                    <a:p>
                      <a:r>
                        <a:rPr lang="en-GB" sz="3600" dirty="0"/>
                        <a:t>The most intense</a:t>
                      </a:r>
                      <a:r>
                        <a:rPr lang="en-GB" sz="3600" baseline="0" dirty="0"/>
                        <a:t> point of the extract. </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559903">
                <a:tc>
                  <a:txBody>
                    <a:bodyPr/>
                    <a:lstStyle/>
                    <a:p>
                      <a:r>
                        <a:rPr lang="en-GB" sz="3600" dirty="0"/>
                        <a:t>A change in focus. </a:t>
                      </a:r>
                    </a:p>
                    <a:p>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559903">
                <a:tc>
                  <a:txBody>
                    <a:bodyPr/>
                    <a:lstStyle/>
                    <a:p>
                      <a:r>
                        <a:rPr lang="en-GB" sz="3600" dirty="0"/>
                        <a:t>Characters</a:t>
                      </a:r>
                      <a:r>
                        <a:rPr lang="en-GB" sz="3600" baseline="0" dirty="0"/>
                        <a:t> speaking to each other. </a:t>
                      </a:r>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559903">
                <a:tc>
                  <a:txBody>
                    <a:bodyPr/>
                    <a:lstStyle/>
                    <a:p>
                      <a:r>
                        <a:rPr lang="en-GB" sz="3600" dirty="0"/>
                        <a:t>The time or place where the text is happening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559903">
                <a:tc>
                  <a:txBody>
                    <a:bodyPr/>
                    <a:lstStyle/>
                    <a:p>
                      <a:r>
                        <a:rPr lang="en-GB" sz="3600" dirty="0"/>
                        <a:t>The last paragraph. </a:t>
                      </a:r>
                    </a:p>
                    <a:p>
                      <a:endParaRPr lang="en-GB" sz="3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138884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Source A</a:t>
            </a:r>
          </a:p>
          <a:p>
            <a:endParaRPr lang="en-GB" sz="2400" dirty="0">
              <a:latin typeface="Comic Sans MS" panose="030F0702030302020204" pitchFamily="66" charset="0"/>
            </a:endParaRPr>
          </a:p>
        </p:txBody>
      </p:sp>
      <p:sp>
        <p:nvSpPr>
          <p:cNvPr id="2" name="TextBox 1">
            <a:extLst>
              <a:ext uri="{FF2B5EF4-FFF2-40B4-BE49-F238E27FC236}">
                <a16:creationId xmlns:a16="http://schemas.microsoft.com/office/drawing/2014/main" id="{D5D09596-C87C-43CB-83A3-E0A7663E0221}"/>
              </a:ext>
            </a:extLst>
          </p:cNvPr>
          <p:cNvSpPr txBox="1"/>
          <p:nvPr/>
        </p:nvSpPr>
        <p:spPr>
          <a:xfrm>
            <a:off x="694592" y="1657816"/>
            <a:ext cx="10530456" cy="13757612"/>
          </a:xfrm>
          <a:prstGeom prst="rect">
            <a:avLst/>
          </a:prstGeom>
          <a:noFill/>
        </p:spPr>
        <p:txBody>
          <a:bodyPr wrap="square" rtlCol="0">
            <a:spAutoFit/>
          </a:bodyPr>
          <a:lstStyle/>
          <a:p>
            <a:r>
              <a:rPr lang="en-GB" sz="2400" dirty="0">
                <a:solidFill>
                  <a:srgbClr val="000000"/>
                </a:solidFill>
                <a:latin typeface="Arial" panose="020B0604020202020204" pitchFamily="34" charset="0"/>
              </a:rPr>
              <a:t>Alex Cold lives with his parents and two younger sisters, Andrea and Nicole, in a small American town, but when his mother becomes ill, family life changes beyond recognition.</a:t>
            </a:r>
          </a:p>
          <a:p>
            <a:endParaRPr lang="en-GB" sz="2400" dirty="0">
              <a:solidFill>
                <a:srgbClr val="000000"/>
              </a:solidFill>
              <a:latin typeface="Arial" panose="020B0604020202020204" pitchFamily="34" charset="0"/>
            </a:endParaRPr>
          </a:p>
          <a:p>
            <a:endParaRPr lang="en-GB" sz="2400" dirty="0">
              <a:solidFill>
                <a:srgbClr val="000000"/>
              </a:solidFill>
              <a:latin typeface="Arial" panose="020B0604020202020204" pitchFamily="34" charset="0"/>
            </a:endParaRPr>
          </a:p>
          <a:p>
            <a:r>
              <a:rPr lang="en-GB" sz="2400" dirty="0">
                <a:solidFill>
                  <a:srgbClr val="000000"/>
                </a:solidFill>
                <a:latin typeface="Arial" panose="020B0604020202020204" pitchFamily="34" charset="0"/>
              </a:rPr>
              <a:t>	Alexander Cold awakened at dawn, startled by a nightmare. He had been dreaming that an enormous black bird had crashed against the window with a clatter of shattered glass, flown into the house, and carried off his mother. In the dream, he had watched helplessly as it clasped her clothing in its yellow claws, flew out the same broken window, and disappeared into a sky heavy with dark clouds. </a:t>
            </a:r>
          </a:p>
          <a:p>
            <a:r>
              <a:rPr lang="en-GB" sz="2400" dirty="0">
                <a:solidFill>
                  <a:srgbClr val="000000"/>
                </a:solidFill>
                <a:latin typeface="Arial" panose="020B0604020202020204" pitchFamily="34" charset="0"/>
              </a:rPr>
              <a:t>What had awakened him was the noise from the storm: wind lashing the trees, rain on the rooftop, and thunder. He turned on the light with a sensation of being adrift in a boat, and pushed closer to the bulk of the large dog sleeping beside him. He pictured the roaring Pacific Ocean a few blocks from his house, spilling in furious waves against the rocks. He lay listening to the storm and thinking about the black bird and about his mother, waiting for the pounding in his chest to die down. He was still tangled in the images of his bad dream. </a:t>
            </a:r>
          </a:p>
          <a:p>
            <a:r>
              <a:rPr lang="en-GB" sz="2400" dirty="0">
                <a:solidFill>
                  <a:srgbClr val="000000"/>
                </a:solidFill>
                <a:latin typeface="Arial" panose="020B0604020202020204" pitchFamily="34" charset="0"/>
              </a:rPr>
              <a:t>Alexander looked at the clock: 6.30, time to get up. Outside, it was beginning to get light. He decided that this was going to be a terrible day, one of those days when it’s best to stay in bed because everything is going to turn out bad. There had been a lot of days like that since his mother got sick; sometimes the air in the house felt heavy, like being at the bottom of the sea. </a:t>
            </a:r>
          </a:p>
          <a:p>
            <a:r>
              <a:rPr lang="en-GB" sz="2400" dirty="0">
                <a:solidFill>
                  <a:srgbClr val="000000"/>
                </a:solidFill>
                <a:latin typeface="Arial" panose="020B0604020202020204" pitchFamily="34" charset="0"/>
              </a:rPr>
              <a:t>At breakfast Alex was not in the mood to applaud his father’s efforts at making pancakes. His father was not exactly a good cook; the only thing he knew how to do was pancakes, and they always turned out like rubber-tyre tortillas. His children didn’t want to hurt his feelings, so they pretended to eat them, but any time he wasn’t looking, they spit them out. </a:t>
            </a:r>
          </a:p>
          <a:p>
            <a:r>
              <a:rPr lang="en-GB" sz="2400" dirty="0">
                <a:solidFill>
                  <a:srgbClr val="000000"/>
                </a:solidFill>
                <a:latin typeface="Arial" panose="020B0604020202020204" pitchFamily="34" charset="0"/>
              </a:rPr>
              <a:t>‘When’s Momma going to get better?’ Nicole asked, trying to spear a rubbery pancake with her fork. </a:t>
            </a:r>
          </a:p>
          <a:p>
            <a:r>
              <a:rPr lang="en-GB" sz="2400" dirty="0">
                <a:solidFill>
                  <a:srgbClr val="000000"/>
                </a:solidFill>
                <a:latin typeface="Arial" panose="020B0604020202020204" pitchFamily="34" charset="0"/>
              </a:rPr>
              <a:t>‘Shut up, Nicole,’ Alex replied. </a:t>
            </a:r>
          </a:p>
          <a:p>
            <a:r>
              <a:rPr lang="en-GB" sz="2400" dirty="0">
                <a:solidFill>
                  <a:srgbClr val="000000"/>
                </a:solidFill>
                <a:latin typeface="Arial" panose="020B0604020202020204" pitchFamily="34" charset="0"/>
              </a:rPr>
              <a:t>‘Momma’s going to die,’ Andrea added. </a:t>
            </a:r>
          </a:p>
          <a:p>
            <a:r>
              <a:rPr lang="en-GB" sz="2400" dirty="0">
                <a:solidFill>
                  <a:srgbClr val="000000"/>
                </a:solidFill>
                <a:latin typeface="Arial" panose="020B0604020202020204" pitchFamily="34" charset="0"/>
              </a:rPr>
              <a:t>‘Liar! She’s not going to die!’ shrieked Nicole. </a:t>
            </a:r>
          </a:p>
          <a:p>
            <a:r>
              <a:rPr lang="en-GB" sz="2400" dirty="0">
                <a:solidFill>
                  <a:srgbClr val="000000"/>
                </a:solidFill>
                <a:latin typeface="Arial" panose="020B0604020202020204" pitchFamily="34" charset="0"/>
              </a:rPr>
              <a:t>‘You two are just kids. You don’t know what you’re talking about!’ Alex exclaimed. </a:t>
            </a:r>
          </a:p>
        </p:txBody>
      </p:sp>
    </p:spTree>
    <p:extLst>
      <p:ext uri="{BB962C8B-B14F-4D97-AF65-F5344CB8AC3E}">
        <p14:creationId xmlns:p14="http://schemas.microsoft.com/office/powerpoint/2010/main" val="974063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Source A</a:t>
            </a:r>
          </a:p>
          <a:p>
            <a:endParaRPr lang="en-GB" sz="2400" dirty="0">
              <a:latin typeface="Comic Sans MS" panose="030F0702030302020204" pitchFamily="66" charset="0"/>
            </a:endParaRPr>
          </a:p>
        </p:txBody>
      </p:sp>
      <p:sp>
        <p:nvSpPr>
          <p:cNvPr id="2" name="TextBox 1">
            <a:extLst>
              <a:ext uri="{FF2B5EF4-FFF2-40B4-BE49-F238E27FC236}">
                <a16:creationId xmlns:a16="http://schemas.microsoft.com/office/drawing/2014/main" id="{D5D09596-C87C-43CB-83A3-E0A7663E0221}"/>
              </a:ext>
            </a:extLst>
          </p:cNvPr>
          <p:cNvSpPr txBox="1"/>
          <p:nvPr/>
        </p:nvSpPr>
        <p:spPr>
          <a:xfrm>
            <a:off x="830772" y="2186223"/>
            <a:ext cx="10530456" cy="9694962"/>
          </a:xfrm>
          <a:prstGeom prst="rect">
            <a:avLst/>
          </a:prstGeom>
          <a:noFill/>
        </p:spPr>
        <p:txBody>
          <a:bodyPr wrap="square" rtlCol="0">
            <a:spAutoFit/>
          </a:bodyPr>
          <a:lstStyle/>
          <a:p>
            <a:r>
              <a:rPr lang="en-GB" sz="2400" dirty="0">
                <a:solidFill>
                  <a:srgbClr val="000000"/>
                </a:solidFill>
                <a:latin typeface="Arial" panose="020B0604020202020204" pitchFamily="34" charset="0"/>
              </a:rPr>
              <a:t>Here, girls. Quiet now. Momma is going to get better,’ his father interrupted, without much conviction. </a:t>
            </a:r>
          </a:p>
          <a:p>
            <a:r>
              <a:rPr lang="en-GB" sz="2400" dirty="0">
                <a:solidFill>
                  <a:srgbClr val="000000"/>
                </a:solidFill>
                <a:latin typeface="Arial" panose="020B0604020202020204" pitchFamily="34" charset="0"/>
              </a:rPr>
              <a:t>Alex was angry with his father, his sisters, life in general – even with his mother for getting sick. He rushed out of the kitchen, ready to leave without breakfast. </a:t>
            </a:r>
          </a:p>
          <a:p>
            <a:r>
              <a:rPr lang="en-GB" sz="2400" dirty="0">
                <a:solidFill>
                  <a:srgbClr val="000000"/>
                </a:solidFill>
                <a:latin typeface="Arial" panose="020B0604020202020204" pitchFamily="34" charset="0"/>
              </a:rPr>
              <a:t>Except for his father’s pancakes and an occasional tuna-and-mayonnaise sandwich, no one in the family had cooked for months. There was nothing in the refrigerator but orange juice, milk and ice cream; at night they ordered in pizza or Chinese food. At first it was almost like a party, because each of them ate whenever and whatever they pleased, mainly sweets, but by now everyone missed the balanced diet of normal times. 	</a:t>
            </a:r>
          </a:p>
          <a:p>
            <a:r>
              <a:rPr lang="en-GB" sz="2400" dirty="0">
                <a:latin typeface="Arial" panose="020B0604020202020204" pitchFamily="34" charset="0"/>
                <a:cs typeface="Arial" panose="020B0604020202020204" pitchFamily="34" charset="0"/>
              </a:rPr>
              <a:t>Alex had realised during those months how enormous their mother’s presence had been and how painful her absence was now. He missed her easy laughter and her affection, even her discipline. She was stricter than his father, and sharper. It was impossible to fool her; she could see the </a:t>
            </a:r>
            <a:r>
              <a:rPr lang="en-GB" sz="2400" dirty="0" err="1">
                <a:latin typeface="Arial" panose="020B0604020202020204" pitchFamily="34" charset="0"/>
                <a:cs typeface="Arial" panose="020B0604020202020204" pitchFamily="34" charset="0"/>
              </a:rPr>
              <a:t>unseeable</a:t>
            </a:r>
            <a:r>
              <a:rPr lang="en-GB" sz="2400" dirty="0">
                <a:latin typeface="Arial" panose="020B0604020202020204" pitchFamily="34" charset="0"/>
                <a:cs typeface="Arial" panose="020B0604020202020204" pitchFamily="34" charset="0"/>
              </a:rPr>
              <a:t>. He missed her music, her flowers, the once-familiar fragrance of fresh-baked cookies, and the smell of paint. It used to be that his mother could work several hours in her studio, keep the house immaculate, and still welcome her children after school with cookies. Now she barely got out of bed to walk through the rooms with a confused air, as if she didn’t recognise anything; she was too thin, and her sunken eyes were circled with shadows. Her canvases, which once were explosions of colour, sat forgotten on their easels, and her oil paints dried in their tubes. His mother seemed to have shrunk; she was little more than a silent ghost. 	</a:t>
            </a:r>
          </a:p>
          <a:p>
            <a:endParaRPr lang="en-GB" sz="2400" dirty="0">
              <a:solidFill>
                <a:srgbClr val="000000"/>
              </a:solidFill>
              <a:latin typeface="Arial" panose="020B0604020202020204" pitchFamily="34" charset="0"/>
            </a:endParaRPr>
          </a:p>
          <a:p>
            <a:endParaRPr lang="en-GB" sz="2400" dirty="0"/>
          </a:p>
        </p:txBody>
      </p:sp>
      <p:sp>
        <p:nvSpPr>
          <p:cNvPr id="3" name="TextBox 2">
            <a:extLst>
              <a:ext uri="{FF2B5EF4-FFF2-40B4-BE49-F238E27FC236}">
                <a16:creationId xmlns:a16="http://schemas.microsoft.com/office/drawing/2014/main" id="{0C18ACAB-B177-42EA-81A1-237BF382FBC2}"/>
              </a:ext>
            </a:extLst>
          </p:cNvPr>
          <p:cNvSpPr txBox="1"/>
          <p:nvPr/>
        </p:nvSpPr>
        <p:spPr>
          <a:xfrm>
            <a:off x="1450428" y="11881185"/>
            <a:ext cx="9112469" cy="1446550"/>
          </a:xfrm>
          <a:prstGeom prst="rect">
            <a:avLst/>
          </a:prstGeom>
          <a:solidFill>
            <a:schemeClr val="accent5">
              <a:lumMod val="40000"/>
              <a:lumOff val="60000"/>
            </a:schemeClr>
          </a:solidFill>
          <a:ln w="38100">
            <a:solidFill>
              <a:schemeClr val="tx1"/>
            </a:solidFill>
          </a:ln>
        </p:spPr>
        <p:txBody>
          <a:bodyPr wrap="square" rtlCol="0">
            <a:spAutoFit/>
          </a:bodyPr>
          <a:lstStyle/>
          <a:p>
            <a:pPr algn="ctr"/>
            <a:r>
              <a:rPr lang="en-GB" sz="4400" dirty="0"/>
              <a:t>After reading the text, answer the questions over the page. </a:t>
            </a:r>
          </a:p>
        </p:txBody>
      </p:sp>
    </p:spTree>
    <p:extLst>
      <p:ext uri="{BB962C8B-B14F-4D97-AF65-F5344CB8AC3E}">
        <p14:creationId xmlns:p14="http://schemas.microsoft.com/office/powerpoint/2010/main" val="3994034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Source A</a:t>
            </a:r>
          </a:p>
          <a:p>
            <a:endParaRPr lang="en-GB" sz="2400" dirty="0">
              <a:latin typeface="Comic Sans MS" panose="030F0702030302020204" pitchFamily="66" charset="0"/>
            </a:endParaRPr>
          </a:p>
        </p:txBody>
      </p:sp>
      <p:sp>
        <p:nvSpPr>
          <p:cNvPr id="9" name="Rectangle 8">
            <a:extLst>
              <a:ext uri="{FF2B5EF4-FFF2-40B4-BE49-F238E27FC236}">
                <a16:creationId xmlns:a16="http://schemas.microsoft.com/office/drawing/2014/main" id="{7F21D982-ED5D-4710-B23D-4DCEC69F1222}"/>
              </a:ext>
            </a:extLst>
          </p:cNvPr>
          <p:cNvSpPr/>
          <p:nvPr/>
        </p:nvSpPr>
        <p:spPr>
          <a:xfrm>
            <a:off x="694592" y="2186223"/>
            <a:ext cx="10826964" cy="13018949"/>
          </a:xfrm>
          <a:prstGeom prst="rect">
            <a:avLst/>
          </a:prstGeom>
        </p:spPr>
        <p:txBody>
          <a:bodyPr wrap="square">
            <a:spAutoFit/>
          </a:bodyPr>
          <a:lstStyle/>
          <a:p>
            <a:r>
              <a:rPr lang="en-GB" sz="2400" u="sng" dirty="0"/>
              <a:t>City of Beasts</a:t>
            </a:r>
          </a:p>
          <a:p>
            <a:endParaRPr lang="en-GB" sz="2400" dirty="0"/>
          </a:p>
          <a:p>
            <a:r>
              <a:rPr lang="en-GB" sz="2400" dirty="0"/>
              <a:t>1.	Who does the text focus on at the beginning?</a:t>
            </a:r>
          </a:p>
          <a:p>
            <a:r>
              <a:rPr lang="en-GB" sz="2400" dirty="0"/>
              <a:t>____________________________________________________________________</a:t>
            </a:r>
          </a:p>
          <a:p>
            <a:endParaRPr lang="en-GB" sz="2400" dirty="0"/>
          </a:p>
          <a:p>
            <a:r>
              <a:rPr lang="en-GB" sz="2400" dirty="0"/>
              <a:t>2.	What is happening to him in the first paragraph?</a:t>
            </a:r>
          </a:p>
          <a:p>
            <a:r>
              <a:rPr lang="en-GB" sz="2400" dirty="0"/>
              <a:t>____________________________________________________________________</a:t>
            </a:r>
          </a:p>
          <a:p>
            <a:endParaRPr lang="en-GB" sz="2400" dirty="0"/>
          </a:p>
          <a:p>
            <a:r>
              <a:rPr lang="en-GB" sz="2400" dirty="0"/>
              <a:t>3.	What is the weather like?</a:t>
            </a:r>
          </a:p>
          <a:p>
            <a:r>
              <a:rPr lang="en-GB" sz="2400" dirty="0"/>
              <a:t>____________________________________________________________________</a:t>
            </a:r>
          </a:p>
          <a:p>
            <a:endParaRPr lang="en-GB" sz="2400" dirty="0"/>
          </a:p>
          <a:p>
            <a:r>
              <a:rPr lang="en-GB" sz="2400" dirty="0"/>
              <a:t>4.	What is the atmosphere like in these two paragraphs?</a:t>
            </a:r>
          </a:p>
          <a:p>
            <a:r>
              <a:rPr lang="en-GB" sz="2400" dirty="0"/>
              <a:t>____________________________________________________________________</a:t>
            </a:r>
          </a:p>
          <a:p>
            <a:endParaRPr lang="en-GB" sz="2400" dirty="0"/>
          </a:p>
          <a:p>
            <a:r>
              <a:rPr lang="en-GB" sz="2400" dirty="0"/>
              <a:t>5.	What does the writer suggest the day is going to be like?</a:t>
            </a:r>
          </a:p>
          <a:p>
            <a:r>
              <a:rPr lang="en-GB" sz="2400" dirty="0"/>
              <a:t>____________________________________________________________________</a:t>
            </a:r>
          </a:p>
          <a:p>
            <a:endParaRPr lang="en-GB" sz="2400" dirty="0"/>
          </a:p>
          <a:p>
            <a:r>
              <a:rPr lang="en-GB" sz="2400" dirty="0"/>
              <a:t>6.	What are the characters talking about?</a:t>
            </a:r>
          </a:p>
          <a:p>
            <a:r>
              <a:rPr lang="en-GB" sz="2400" dirty="0"/>
              <a:t>____________________________________________________________________</a:t>
            </a:r>
          </a:p>
          <a:p>
            <a:endParaRPr lang="en-GB" sz="2400" dirty="0"/>
          </a:p>
          <a:p>
            <a:r>
              <a:rPr lang="en-GB" sz="2400" dirty="0"/>
              <a:t>7.	What does the paragraph from line 30 focus on?</a:t>
            </a:r>
          </a:p>
          <a:p>
            <a:r>
              <a:rPr lang="en-GB" sz="2400" dirty="0"/>
              <a:t>____________________________________________________________________</a:t>
            </a:r>
          </a:p>
          <a:p>
            <a:endParaRPr lang="en-GB" sz="2400" dirty="0"/>
          </a:p>
          <a:p>
            <a:r>
              <a:rPr lang="en-GB" sz="2400" dirty="0"/>
              <a:t>8.	Why do they focus on this?</a:t>
            </a:r>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9.	List three things Alex says he misses about his mum.</a:t>
            </a:r>
          </a:p>
          <a:p>
            <a:r>
              <a:rPr lang="en-GB" sz="2400" dirty="0"/>
              <a:t>____________________________________________________________________</a:t>
            </a:r>
          </a:p>
          <a:p>
            <a:endParaRPr lang="en-GB" sz="2400" dirty="0"/>
          </a:p>
          <a:p>
            <a:r>
              <a:rPr lang="en-GB" sz="2400" dirty="0"/>
              <a:t>____________________________________________________________________</a:t>
            </a:r>
          </a:p>
          <a:p>
            <a:endParaRPr lang="en-GB" sz="2400" dirty="0"/>
          </a:p>
          <a:p>
            <a:r>
              <a:rPr lang="en-GB" sz="2400" dirty="0"/>
              <a:t>10.	How does the extract end?</a:t>
            </a:r>
          </a:p>
          <a:p>
            <a:r>
              <a:rPr lang="en-GB" sz="2400" dirty="0"/>
              <a:t>____________________________________________________________________</a:t>
            </a:r>
          </a:p>
        </p:txBody>
      </p:sp>
    </p:spTree>
    <p:extLst>
      <p:ext uri="{BB962C8B-B14F-4D97-AF65-F5344CB8AC3E}">
        <p14:creationId xmlns:p14="http://schemas.microsoft.com/office/powerpoint/2010/main" val="3755878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pic>
        <p:nvPicPr>
          <p:cNvPr id="6" name="Picture 5">
            <a:extLst>
              <a:ext uri="{FF2B5EF4-FFF2-40B4-BE49-F238E27FC236}">
                <a16:creationId xmlns:a16="http://schemas.microsoft.com/office/drawing/2014/main" id="{91841FA8-FC2E-4746-A20F-9344436C4689}"/>
              </a:ext>
            </a:extLst>
          </p:cNvPr>
          <p:cNvPicPr>
            <a:picLocks noChangeAspect="1"/>
          </p:cNvPicPr>
          <p:nvPr/>
        </p:nvPicPr>
        <p:blipFill>
          <a:blip r:embed="rId2"/>
          <a:stretch>
            <a:fillRect/>
          </a:stretch>
        </p:blipFill>
        <p:spPr>
          <a:xfrm>
            <a:off x="829030" y="1082430"/>
            <a:ext cx="10533940" cy="14091137"/>
          </a:xfrm>
          <a:prstGeom prst="rect">
            <a:avLst/>
          </a:prstGeom>
        </p:spPr>
      </p:pic>
    </p:spTree>
    <p:extLst>
      <p:ext uri="{BB962C8B-B14F-4D97-AF65-F5344CB8AC3E}">
        <p14:creationId xmlns:p14="http://schemas.microsoft.com/office/powerpoint/2010/main" val="2129716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City of Beasts</a:t>
            </a:r>
          </a:p>
          <a:p>
            <a:endParaRPr lang="en-GB" sz="2400" dirty="0">
              <a:latin typeface="Comic Sans MS" panose="030F0702030302020204" pitchFamily="66" charset="0"/>
            </a:endParaRPr>
          </a:p>
        </p:txBody>
      </p:sp>
      <p:sp>
        <p:nvSpPr>
          <p:cNvPr id="8" name="TextBox 7">
            <a:extLst>
              <a:ext uri="{FF2B5EF4-FFF2-40B4-BE49-F238E27FC236}">
                <a16:creationId xmlns:a16="http://schemas.microsoft.com/office/drawing/2014/main" id="{6A4FEA21-941F-4010-86C5-CF019C0B8984}"/>
              </a:ext>
            </a:extLst>
          </p:cNvPr>
          <p:cNvSpPr txBox="1"/>
          <p:nvPr/>
        </p:nvSpPr>
        <p:spPr>
          <a:xfrm>
            <a:off x="772087" y="7766706"/>
            <a:ext cx="7315200" cy="618630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Complete the planning table on the next page.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solidFill>
                  <a:srgbClr val="00B050"/>
                </a:solidFill>
                <a:latin typeface="Calibri" panose="020F0502020204030204"/>
              </a:rPr>
              <a:t>Emerging</a:t>
            </a:r>
            <a:r>
              <a:rPr kumimoji="0" lang="en-GB" sz="3200" b="1" i="0" u="none" strike="noStrike" kern="1200" cap="none" spc="0" normalizeH="0" baseline="0" noProof="0" dirty="0">
                <a:ln>
                  <a:noFill/>
                </a:ln>
                <a:solidFill>
                  <a:srgbClr val="00B050"/>
                </a:solidFill>
                <a:effectLst/>
                <a:uLnTx/>
                <a:uFillTx/>
                <a:latin typeface="Calibri" panose="020F0502020204030204"/>
              </a:rPr>
              <a:t>: </a:t>
            </a:r>
            <a:r>
              <a:rPr kumimoji="0" lang="en-GB" sz="3200" b="0" i="0" u="none" strike="noStrike" kern="1200" cap="none" spc="0" normalizeH="0" baseline="0" noProof="0" dirty="0">
                <a:ln>
                  <a:noFill/>
                </a:ln>
                <a:solidFill>
                  <a:prstClr val="black"/>
                </a:solidFill>
                <a:effectLst/>
                <a:uLnTx/>
                <a:uFillTx/>
                <a:latin typeface="Calibri" panose="020F0502020204030204"/>
              </a:rPr>
              <a:t>Complete plan for question by finding quotes for each bullet point. </a:t>
            </a:r>
            <a:endParaRPr kumimoji="0" lang="en-GB" sz="3200" b="0" i="0" u="none" strike="noStrike" kern="1200" cap="none" spc="0" normalizeH="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ED7D31">
                    <a:lumMod val="75000"/>
                  </a:srgbClr>
                </a:solidFill>
                <a:effectLst/>
                <a:uLnTx/>
                <a:uFillTx/>
                <a:latin typeface="Calibri" panose="020F0502020204030204"/>
              </a:rPr>
              <a:t>Developing: </a:t>
            </a:r>
            <a:r>
              <a:rPr kumimoji="0" lang="en-GB" sz="3200" i="0" u="none" strike="noStrike" kern="1200" cap="none" spc="0" normalizeH="0" baseline="0" noProof="0" dirty="0">
                <a:ln>
                  <a:noFill/>
                </a:ln>
                <a:effectLst/>
                <a:uLnTx/>
                <a:uFillTx/>
                <a:latin typeface="Calibri" panose="020F0502020204030204"/>
              </a:rPr>
              <a:t>Comment on why used. </a:t>
            </a: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FF0000"/>
                </a:solidFill>
                <a:effectLst/>
                <a:uLnTx/>
                <a:uFillTx/>
                <a:latin typeface="Calibri" panose="020F0502020204030204"/>
              </a:rPr>
              <a:t>Secure: </a:t>
            </a:r>
            <a:r>
              <a:rPr lang="en-GB" sz="3200" dirty="0">
                <a:solidFill>
                  <a:prstClr val="black"/>
                </a:solidFill>
                <a:latin typeface="Calibri" panose="020F0502020204030204"/>
              </a:rPr>
              <a:t>Use subject words from your list of structural features.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3200" b="1" dirty="0">
              <a:solidFill>
                <a:srgbClr val="7030A0"/>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7030A0"/>
                </a:solidFill>
                <a:effectLst/>
                <a:uLnTx/>
                <a:uFillTx/>
                <a:latin typeface="Calibri" panose="020F0502020204030204"/>
              </a:rPr>
              <a:t>Mastered: </a:t>
            </a:r>
            <a:r>
              <a:rPr lang="en-GB" sz="3200" dirty="0">
                <a:latin typeface="Calibri" panose="020F0502020204030204"/>
              </a:rPr>
              <a:t>Explain using because. </a:t>
            </a:r>
            <a:endParaRPr kumimoji="0" lang="en-GB" sz="3200" b="1" i="0" u="none" strike="noStrike" kern="1200" cap="none" spc="0" normalizeH="0" baseline="0" noProof="0" dirty="0">
              <a:ln>
                <a:noFill/>
              </a:ln>
              <a:solidFill>
                <a:srgbClr val="7030A0"/>
              </a:solidFill>
              <a:effectLst/>
              <a:uLnTx/>
              <a:uFillTx/>
              <a:latin typeface="Calibri" panose="020F0502020204030204"/>
            </a:endParaRPr>
          </a:p>
        </p:txBody>
      </p:sp>
      <p:sp>
        <p:nvSpPr>
          <p:cNvPr id="9" name="TextBox 8">
            <a:extLst>
              <a:ext uri="{FF2B5EF4-FFF2-40B4-BE49-F238E27FC236}">
                <a16:creationId xmlns:a16="http://schemas.microsoft.com/office/drawing/2014/main" id="{CADD035F-7269-4A0C-A9A7-811B8E702FC2}"/>
              </a:ext>
            </a:extLst>
          </p:cNvPr>
          <p:cNvSpPr txBox="1"/>
          <p:nvPr/>
        </p:nvSpPr>
        <p:spPr>
          <a:xfrm>
            <a:off x="8366698" y="6966002"/>
            <a:ext cx="2982685" cy="8525411"/>
          </a:xfrm>
          <a:prstGeom prst="rect">
            <a:avLst/>
          </a:prstGeom>
          <a:noFill/>
          <a:ln w="2857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r>
              <a:rPr lang="en-GB" sz="3600" b="1" dirty="0"/>
              <a:t>Key Words:</a:t>
            </a:r>
          </a:p>
          <a:p>
            <a:r>
              <a:rPr lang="en-GB" sz="3200" dirty="0"/>
              <a:t>Opening</a:t>
            </a:r>
          </a:p>
          <a:p>
            <a:r>
              <a:rPr lang="en-GB" sz="3200" dirty="0"/>
              <a:t>Closing</a:t>
            </a:r>
          </a:p>
          <a:p>
            <a:r>
              <a:rPr lang="en-GB" sz="3200" dirty="0"/>
              <a:t>Foreshadowing</a:t>
            </a:r>
          </a:p>
          <a:p>
            <a:r>
              <a:rPr lang="en-GB" sz="3200" dirty="0"/>
              <a:t>Atmosphere</a:t>
            </a:r>
          </a:p>
          <a:p>
            <a:r>
              <a:rPr lang="en-GB" sz="3200" dirty="0"/>
              <a:t>Setting</a:t>
            </a:r>
          </a:p>
          <a:p>
            <a:r>
              <a:rPr lang="en-GB" sz="3200" dirty="0"/>
              <a:t>Perspective</a:t>
            </a:r>
          </a:p>
          <a:p>
            <a:r>
              <a:rPr lang="en-GB" sz="3200" dirty="0"/>
              <a:t>Dialogue</a:t>
            </a:r>
          </a:p>
          <a:p>
            <a:r>
              <a:rPr lang="en-GB" sz="3200" dirty="0"/>
              <a:t>Climax</a:t>
            </a:r>
          </a:p>
          <a:p>
            <a:r>
              <a:rPr lang="en-GB" sz="3200" dirty="0"/>
              <a:t>Paragraph</a:t>
            </a:r>
          </a:p>
          <a:p>
            <a:r>
              <a:rPr lang="en-GB" sz="3200" dirty="0"/>
              <a:t>Shift</a:t>
            </a:r>
          </a:p>
          <a:p>
            <a:r>
              <a:rPr lang="en-GB" sz="3200" dirty="0"/>
              <a:t>Change</a:t>
            </a:r>
          </a:p>
          <a:p>
            <a:r>
              <a:rPr lang="en-GB" sz="3200" dirty="0"/>
              <a:t>Perspective</a:t>
            </a:r>
          </a:p>
          <a:p>
            <a:r>
              <a:rPr lang="en-GB" sz="3200" dirty="0"/>
              <a:t>Grief </a:t>
            </a:r>
          </a:p>
          <a:p>
            <a:r>
              <a:rPr lang="en-GB" sz="3200" dirty="0"/>
              <a:t>Frightened</a:t>
            </a:r>
          </a:p>
          <a:p>
            <a:r>
              <a:rPr lang="en-GB" sz="3200" dirty="0"/>
              <a:t>Lost</a:t>
            </a:r>
          </a:p>
          <a:p>
            <a:r>
              <a:rPr lang="en-GB" sz="3200" dirty="0"/>
              <a:t>Scared</a:t>
            </a:r>
          </a:p>
        </p:txBody>
      </p:sp>
      <p:pic>
        <p:nvPicPr>
          <p:cNvPr id="10" name="Picture 2">
            <a:extLst>
              <a:ext uri="{FF2B5EF4-FFF2-40B4-BE49-F238E27FC236}">
                <a16:creationId xmlns:a16="http://schemas.microsoft.com/office/drawing/2014/main" id="{AE61E3AF-72E7-4287-98BD-0B453397D6D5}"/>
              </a:ext>
            </a:extLst>
          </p:cNvPr>
          <p:cNvPicPr>
            <a:picLocks noChangeAspect="1" noChangeArrowheads="1"/>
          </p:cNvPicPr>
          <p:nvPr/>
        </p:nvPicPr>
        <p:blipFill>
          <a:blip r:embed="rId2" cstate="print"/>
          <a:srcRect/>
          <a:stretch>
            <a:fillRect/>
          </a:stretch>
        </p:blipFill>
        <p:spPr bwMode="auto">
          <a:xfrm>
            <a:off x="558358" y="2186223"/>
            <a:ext cx="10540566" cy="3759223"/>
          </a:xfrm>
          <a:prstGeom prst="rect">
            <a:avLst/>
          </a:prstGeom>
          <a:noFill/>
          <a:ln w="9525">
            <a:noFill/>
            <a:miter lim="800000"/>
            <a:headEnd/>
            <a:tailEnd/>
          </a:ln>
        </p:spPr>
      </p:pic>
      <p:sp>
        <p:nvSpPr>
          <p:cNvPr id="3" name="Rectangle: Rounded Corners 2">
            <a:extLst>
              <a:ext uri="{FF2B5EF4-FFF2-40B4-BE49-F238E27FC236}">
                <a16:creationId xmlns:a16="http://schemas.microsoft.com/office/drawing/2014/main" id="{696CFD93-B671-4AE4-81B6-5313F6A85C9A}"/>
              </a:ext>
            </a:extLst>
          </p:cNvPr>
          <p:cNvSpPr/>
          <p:nvPr/>
        </p:nvSpPr>
        <p:spPr>
          <a:xfrm>
            <a:off x="1198178" y="6306207"/>
            <a:ext cx="5612525" cy="1343738"/>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800" dirty="0"/>
              <a:t>The third bullet point can be any features from your list the writer has used</a:t>
            </a:r>
          </a:p>
        </p:txBody>
      </p:sp>
      <p:cxnSp>
        <p:nvCxnSpPr>
          <p:cNvPr id="6" name="Straight Arrow Connector 5">
            <a:extLst>
              <a:ext uri="{FF2B5EF4-FFF2-40B4-BE49-F238E27FC236}">
                <a16:creationId xmlns:a16="http://schemas.microsoft.com/office/drawing/2014/main" id="{1CFB3F4B-891E-4DF8-B4E0-3F175D93DBB8}"/>
              </a:ext>
            </a:extLst>
          </p:cNvPr>
          <p:cNvCxnSpPr>
            <a:cxnSpLocks/>
          </p:cNvCxnSpPr>
          <p:nvPr/>
        </p:nvCxnSpPr>
        <p:spPr>
          <a:xfrm flipV="1">
            <a:off x="4130566" y="5517931"/>
            <a:ext cx="1355834" cy="788276"/>
          </a:xfrm>
          <a:prstGeom prst="straightConnector1">
            <a:avLst/>
          </a:prstGeom>
          <a:ln w="9525" cap="flat" cmpd="sng" algn="ctr">
            <a:solidFill>
              <a:schemeClr val="accent6"/>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295187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Planning</a:t>
            </a:r>
          </a:p>
          <a:p>
            <a:endParaRPr lang="en-GB" sz="2400" dirty="0">
              <a:latin typeface="Comic Sans MS" panose="030F0702030302020204" pitchFamily="66" charset="0"/>
            </a:endParaRPr>
          </a:p>
        </p:txBody>
      </p:sp>
      <p:graphicFrame>
        <p:nvGraphicFramePr>
          <p:cNvPr id="5" name="Table 4">
            <a:extLst>
              <a:ext uri="{FF2B5EF4-FFF2-40B4-BE49-F238E27FC236}">
                <a16:creationId xmlns:a16="http://schemas.microsoft.com/office/drawing/2014/main" id="{E2F9D4F1-7923-4652-83D4-3EFBA7513151}"/>
              </a:ext>
            </a:extLst>
          </p:cNvPr>
          <p:cNvGraphicFramePr>
            <a:graphicFrameLocks noGrp="1"/>
          </p:cNvGraphicFramePr>
          <p:nvPr>
            <p:extLst>
              <p:ext uri="{D42A27DB-BD31-4B8C-83A1-F6EECF244321}">
                <p14:modId xmlns:p14="http://schemas.microsoft.com/office/powerpoint/2010/main" val="3395256866"/>
              </p:ext>
            </p:extLst>
          </p:nvPr>
        </p:nvGraphicFramePr>
        <p:xfrm>
          <a:off x="977462" y="2186224"/>
          <a:ext cx="10373709" cy="13011735"/>
        </p:xfrm>
        <a:graphic>
          <a:graphicData uri="http://schemas.openxmlformats.org/drawingml/2006/table">
            <a:tbl>
              <a:tblPr firstRow="1" firstCol="1" bandRow="1">
                <a:tableStyleId>{5940675A-B579-460E-94D1-54222C63F5DA}</a:tableStyleId>
              </a:tblPr>
              <a:tblGrid>
                <a:gridCol w="1636144">
                  <a:extLst>
                    <a:ext uri="{9D8B030D-6E8A-4147-A177-3AD203B41FA5}">
                      <a16:colId xmlns:a16="http://schemas.microsoft.com/office/drawing/2014/main" val="2068477912"/>
                    </a:ext>
                  </a:extLst>
                </a:gridCol>
                <a:gridCol w="2800722">
                  <a:extLst>
                    <a:ext uri="{9D8B030D-6E8A-4147-A177-3AD203B41FA5}">
                      <a16:colId xmlns:a16="http://schemas.microsoft.com/office/drawing/2014/main" val="3901745600"/>
                    </a:ext>
                  </a:extLst>
                </a:gridCol>
                <a:gridCol w="5936843">
                  <a:extLst>
                    <a:ext uri="{9D8B030D-6E8A-4147-A177-3AD203B41FA5}">
                      <a16:colId xmlns:a16="http://schemas.microsoft.com/office/drawing/2014/main" val="3522582427"/>
                    </a:ext>
                  </a:extLst>
                </a:gridCol>
              </a:tblGrid>
              <a:tr h="1879004">
                <a:tc>
                  <a:txBody>
                    <a:bodyPr/>
                    <a:lstStyle/>
                    <a:p>
                      <a:pPr>
                        <a:lnSpc>
                          <a:spcPct val="115000"/>
                        </a:lnSpc>
                        <a:spcAft>
                          <a:spcPts val="0"/>
                        </a:spcAft>
                      </a:pPr>
                      <a:r>
                        <a:rPr lang="en-GB" sz="2400" dirty="0">
                          <a:effectLst/>
                        </a:rPr>
                        <a:t>Features and Techniques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800" dirty="0">
                          <a:effectLst/>
                        </a:rPr>
                        <a:t>Quote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800" dirty="0">
                          <a:effectLst/>
                        </a:rPr>
                        <a:t>Why is it used?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96817462"/>
                  </a:ext>
                </a:extLst>
              </a:tr>
              <a:tr h="3634889">
                <a:tc>
                  <a:txBody>
                    <a:bodyPr/>
                    <a:lstStyle/>
                    <a:p>
                      <a:pPr>
                        <a:lnSpc>
                          <a:spcPct val="115000"/>
                        </a:lnSpc>
                        <a:spcAft>
                          <a:spcPts val="0"/>
                        </a:spcAft>
                      </a:pPr>
                      <a:r>
                        <a:rPr lang="en-GB" sz="2400" dirty="0">
                          <a:effectLst/>
                        </a:rPr>
                        <a:t>Opening Paragraph</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0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0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34412363"/>
                  </a:ext>
                </a:extLst>
              </a:tr>
              <a:tr h="3634889">
                <a:tc>
                  <a:txBody>
                    <a:bodyPr/>
                    <a:lstStyle/>
                    <a:p>
                      <a:pPr>
                        <a:lnSpc>
                          <a:spcPct val="115000"/>
                        </a:lnSpc>
                        <a:spcAft>
                          <a:spcPts val="0"/>
                        </a:spcAft>
                      </a:pPr>
                      <a:r>
                        <a:rPr lang="en-GB" sz="2400" dirty="0">
                          <a:effectLst/>
                        </a:rPr>
                        <a:t>Change of Focus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0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0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69281015"/>
                  </a:ext>
                </a:extLst>
              </a:tr>
              <a:tr h="3862953">
                <a:tc>
                  <a:txBody>
                    <a:bodyPr/>
                    <a:lstStyle/>
                    <a:p>
                      <a:pPr>
                        <a:lnSpc>
                          <a:spcPct val="115000"/>
                        </a:lnSpc>
                        <a:spcAft>
                          <a:spcPts val="0"/>
                        </a:spcAft>
                      </a:pPr>
                      <a:r>
                        <a:rPr lang="en-GB" sz="20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000">
                          <a:effectLst/>
                        </a:rPr>
                        <a:t>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000" dirty="0">
                          <a:effectLst/>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52006859"/>
                  </a:ext>
                </a:extLst>
              </a:tr>
            </a:tbl>
          </a:graphicData>
        </a:graphic>
      </p:graphicFrame>
    </p:spTree>
    <p:extLst>
      <p:ext uri="{BB962C8B-B14F-4D97-AF65-F5344CB8AC3E}">
        <p14:creationId xmlns:p14="http://schemas.microsoft.com/office/powerpoint/2010/main" val="1327660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49267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05901A6D-FA76-4D98-811A-6AC5D3DDD5B8}"/>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Word Search</a:t>
            </a:r>
          </a:p>
          <a:p>
            <a:endParaRPr lang="en-GB" sz="2400" dirty="0">
              <a:latin typeface="Comic Sans MS" panose="030F0702030302020204" pitchFamily="66" charset="0"/>
            </a:endParaRPr>
          </a:p>
        </p:txBody>
      </p:sp>
      <p:pic>
        <p:nvPicPr>
          <p:cNvPr id="9" name="Picture 8">
            <a:extLst>
              <a:ext uri="{FF2B5EF4-FFF2-40B4-BE49-F238E27FC236}">
                <a16:creationId xmlns:a16="http://schemas.microsoft.com/office/drawing/2014/main" id="{8C214FF0-F140-4F44-BBBF-F752F2F8283B}"/>
              </a:ext>
            </a:extLst>
          </p:cNvPr>
          <p:cNvPicPr>
            <a:picLocks noChangeAspect="1"/>
          </p:cNvPicPr>
          <p:nvPr/>
        </p:nvPicPr>
        <p:blipFill>
          <a:blip r:embed="rId2"/>
          <a:stretch>
            <a:fillRect/>
          </a:stretch>
        </p:blipFill>
        <p:spPr>
          <a:xfrm>
            <a:off x="1053715" y="2306952"/>
            <a:ext cx="10108332" cy="11516297"/>
          </a:xfrm>
          <a:prstGeom prst="rect">
            <a:avLst/>
          </a:prstGeom>
        </p:spPr>
      </p:pic>
    </p:spTree>
    <p:extLst>
      <p:ext uri="{BB962C8B-B14F-4D97-AF65-F5344CB8AC3E}">
        <p14:creationId xmlns:p14="http://schemas.microsoft.com/office/powerpoint/2010/main" val="11190365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347584"/>
            <a:ext cx="10339001" cy="3816734"/>
          </a:xfrm>
          <a:prstGeom prst="rect">
            <a:avLst/>
          </a:prstGeom>
        </p:spPr>
      </p:pic>
      <p:sp>
        <p:nvSpPr>
          <p:cNvPr id="3" name="TextBox 2">
            <a:extLst>
              <a:ext uri="{FF2B5EF4-FFF2-40B4-BE49-F238E27FC236}">
                <a16:creationId xmlns:a16="http://schemas.microsoft.com/office/drawing/2014/main" id="{87A3F007-BA2B-4DE8-86FB-454A93F6B6A8}"/>
              </a:ext>
            </a:extLst>
          </p:cNvPr>
          <p:cNvSpPr txBox="1"/>
          <p:nvPr/>
        </p:nvSpPr>
        <p:spPr>
          <a:xfrm>
            <a:off x="1261241" y="6747641"/>
            <a:ext cx="9270125" cy="3046988"/>
          </a:xfrm>
          <a:prstGeom prst="rect">
            <a:avLst/>
          </a:prstGeom>
          <a:noFill/>
        </p:spPr>
        <p:txBody>
          <a:bodyPr wrap="square" rtlCol="0">
            <a:spAutoFit/>
          </a:bodyPr>
          <a:lstStyle/>
          <a:p>
            <a:r>
              <a:rPr lang="en-GB" sz="3200" u="sng" dirty="0"/>
              <a:t>WAGOLL: What a good one looks like</a:t>
            </a:r>
          </a:p>
          <a:p>
            <a:endParaRPr lang="en-GB" sz="3200" dirty="0"/>
          </a:p>
          <a:p>
            <a:r>
              <a:rPr lang="en-GB" sz="3200" dirty="0"/>
              <a:t>Read the example answer (on a different text) over the page. </a:t>
            </a:r>
          </a:p>
          <a:p>
            <a:endParaRPr lang="en-GB" sz="3200" dirty="0"/>
          </a:p>
          <a:p>
            <a:r>
              <a:rPr lang="en-GB" sz="3200" dirty="0"/>
              <a:t>Highlight the following in different colours</a:t>
            </a:r>
          </a:p>
        </p:txBody>
      </p:sp>
      <p:graphicFrame>
        <p:nvGraphicFramePr>
          <p:cNvPr id="5" name="Table 4">
            <a:extLst>
              <a:ext uri="{FF2B5EF4-FFF2-40B4-BE49-F238E27FC236}">
                <a16:creationId xmlns:a16="http://schemas.microsoft.com/office/drawing/2014/main" id="{349A3D3C-31DE-4068-BA4D-9AA9BE9285EA}"/>
              </a:ext>
            </a:extLst>
          </p:cNvPr>
          <p:cNvGraphicFramePr>
            <a:graphicFrameLocks noGrp="1"/>
          </p:cNvGraphicFramePr>
          <p:nvPr>
            <p:extLst>
              <p:ext uri="{D42A27DB-BD31-4B8C-83A1-F6EECF244321}">
                <p14:modId xmlns:p14="http://schemas.microsoft.com/office/powerpoint/2010/main" val="2768908812"/>
              </p:ext>
            </p:extLst>
          </p:nvPr>
        </p:nvGraphicFramePr>
        <p:xfrm>
          <a:off x="1261241" y="10377952"/>
          <a:ext cx="8891752" cy="4504695"/>
        </p:xfrm>
        <a:graphic>
          <a:graphicData uri="http://schemas.openxmlformats.org/drawingml/2006/table">
            <a:tbl>
              <a:tblPr firstRow="1" bandRow="1">
                <a:tableStyleId>{5940675A-B579-460E-94D1-54222C63F5DA}</a:tableStyleId>
              </a:tblPr>
              <a:tblGrid>
                <a:gridCol w="2081049">
                  <a:extLst>
                    <a:ext uri="{9D8B030D-6E8A-4147-A177-3AD203B41FA5}">
                      <a16:colId xmlns:a16="http://schemas.microsoft.com/office/drawing/2014/main" val="3371884075"/>
                    </a:ext>
                  </a:extLst>
                </a:gridCol>
                <a:gridCol w="6810703">
                  <a:extLst>
                    <a:ext uri="{9D8B030D-6E8A-4147-A177-3AD203B41FA5}">
                      <a16:colId xmlns:a16="http://schemas.microsoft.com/office/drawing/2014/main" val="3007919893"/>
                    </a:ext>
                  </a:extLst>
                </a:gridCol>
              </a:tblGrid>
              <a:tr h="900939">
                <a:tc>
                  <a:txBody>
                    <a:bodyPr/>
                    <a:lstStyle/>
                    <a:p>
                      <a:r>
                        <a:rPr lang="en-GB" sz="3200" b="1" dirty="0"/>
                        <a:t>Colour</a:t>
                      </a:r>
                    </a:p>
                  </a:txBody>
                  <a:tcPr/>
                </a:tc>
                <a:tc>
                  <a:txBody>
                    <a:bodyPr/>
                    <a:lstStyle/>
                    <a:p>
                      <a:r>
                        <a:rPr lang="en-GB" sz="3200" b="1" dirty="0"/>
                        <a:t>What is included</a:t>
                      </a:r>
                    </a:p>
                  </a:txBody>
                  <a:tcPr/>
                </a:tc>
                <a:extLst>
                  <a:ext uri="{0D108BD9-81ED-4DB2-BD59-A6C34878D82A}">
                    <a16:rowId xmlns:a16="http://schemas.microsoft.com/office/drawing/2014/main" val="1091569976"/>
                  </a:ext>
                </a:extLst>
              </a:tr>
              <a:tr h="900939">
                <a:tc>
                  <a:txBody>
                    <a:bodyPr/>
                    <a:lstStyle/>
                    <a:p>
                      <a:endParaRPr lang="en-GB"/>
                    </a:p>
                  </a:txBody>
                  <a:tcPr/>
                </a:tc>
                <a:tc>
                  <a:txBody>
                    <a:bodyPr/>
                    <a:lstStyle/>
                    <a:p>
                      <a:r>
                        <a:rPr lang="en-GB" dirty="0"/>
                        <a:t>Quotes</a:t>
                      </a:r>
                    </a:p>
                  </a:txBody>
                  <a:tcPr/>
                </a:tc>
                <a:extLst>
                  <a:ext uri="{0D108BD9-81ED-4DB2-BD59-A6C34878D82A}">
                    <a16:rowId xmlns:a16="http://schemas.microsoft.com/office/drawing/2014/main" val="454460146"/>
                  </a:ext>
                </a:extLst>
              </a:tr>
              <a:tr h="900939">
                <a:tc>
                  <a:txBody>
                    <a:bodyPr/>
                    <a:lstStyle/>
                    <a:p>
                      <a:endParaRPr lang="en-GB"/>
                    </a:p>
                  </a:txBody>
                  <a:tcPr/>
                </a:tc>
                <a:tc>
                  <a:txBody>
                    <a:bodyPr/>
                    <a:lstStyle/>
                    <a:p>
                      <a:r>
                        <a:rPr lang="en-GB" dirty="0"/>
                        <a:t>Subject Words (structural features)</a:t>
                      </a:r>
                    </a:p>
                  </a:txBody>
                  <a:tcPr/>
                </a:tc>
                <a:extLst>
                  <a:ext uri="{0D108BD9-81ED-4DB2-BD59-A6C34878D82A}">
                    <a16:rowId xmlns:a16="http://schemas.microsoft.com/office/drawing/2014/main" val="4012006851"/>
                  </a:ext>
                </a:extLst>
              </a:tr>
              <a:tr h="900939">
                <a:tc>
                  <a:txBody>
                    <a:bodyPr/>
                    <a:lstStyle/>
                    <a:p>
                      <a:endParaRPr lang="en-GB"/>
                    </a:p>
                  </a:txBody>
                  <a:tcPr/>
                </a:tc>
                <a:tc>
                  <a:txBody>
                    <a:bodyPr/>
                    <a:lstStyle/>
                    <a:p>
                      <a:r>
                        <a:rPr lang="en-GB" dirty="0"/>
                        <a:t>Comment on why used</a:t>
                      </a:r>
                    </a:p>
                  </a:txBody>
                  <a:tcPr/>
                </a:tc>
                <a:extLst>
                  <a:ext uri="{0D108BD9-81ED-4DB2-BD59-A6C34878D82A}">
                    <a16:rowId xmlns:a16="http://schemas.microsoft.com/office/drawing/2014/main" val="2756596833"/>
                  </a:ext>
                </a:extLst>
              </a:tr>
              <a:tr h="900939">
                <a:tc>
                  <a:txBody>
                    <a:bodyPr/>
                    <a:lstStyle/>
                    <a:p>
                      <a:endParaRPr lang="en-GB"/>
                    </a:p>
                  </a:txBody>
                  <a:tcPr/>
                </a:tc>
                <a:tc>
                  <a:txBody>
                    <a:bodyPr/>
                    <a:lstStyle/>
                    <a:p>
                      <a:r>
                        <a:rPr lang="en-GB" dirty="0"/>
                        <a:t>Explain why used</a:t>
                      </a:r>
                    </a:p>
                  </a:txBody>
                  <a:tcPr/>
                </a:tc>
                <a:extLst>
                  <a:ext uri="{0D108BD9-81ED-4DB2-BD59-A6C34878D82A}">
                    <a16:rowId xmlns:a16="http://schemas.microsoft.com/office/drawing/2014/main" val="1525436757"/>
                  </a:ext>
                </a:extLst>
              </a:tr>
            </a:tbl>
          </a:graphicData>
        </a:graphic>
      </p:graphicFrame>
    </p:spTree>
    <p:extLst>
      <p:ext uri="{BB962C8B-B14F-4D97-AF65-F5344CB8AC3E}">
        <p14:creationId xmlns:p14="http://schemas.microsoft.com/office/powerpoint/2010/main" val="3639386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186223"/>
            <a:ext cx="8343625" cy="3080123"/>
          </a:xfrm>
          <a:prstGeom prst="rect">
            <a:avLst/>
          </a:prstGeom>
        </p:spPr>
      </p:pic>
      <p:sp>
        <p:nvSpPr>
          <p:cNvPr id="3" name="TextBox 2">
            <a:extLst>
              <a:ext uri="{FF2B5EF4-FFF2-40B4-BE49-F238E27FC236}">
                <a16:creationId xmlns:a16="http://schemas.microsoft.com/office/drawing/2014/main" id="{87A3F007-BA2B-4DE8-86FB-454A93F6B6A8}"/>
              </a:ext>
            </a:extLst>
          </p:cNvPr>
          <p:cNvSpPr txBox="1"/>
          <p:nvPr/>
        </p:nvSpPr>
        <p:spPr>
          <a:xfrm>
            <a:off x="926499" y="6052884"/>
            <a:ext cx="8343625" cy="8094524"/>
          </a:xfrm>
          <a:prstGeom prst="rect">
            <a:avLst/>
          </a:prstGeom>
          <a:noFill/>
        </p:spPr>
        <p:txBody>
          <a:bodyPr wrap="square" rtlCol="0">
            <a:spAutoFit/>
          </a:bodyPr>
          <a:lstStyle/>
          <a:p>
            <a:r>
              <a:rPr lang="en-GB" sz="3200" u="sng" dirty="0"/>
              <a:t>WAGOLL: What a good one looks like</a:t>
            </a:r>
          </a:p>
          <a:p>
            <a:endParaRPr lang="en-GB" sz="3200" dirty="0"/>
          </a:p>
          <a:p>
            <a:r>
              <a:rPr lang="en-GB" sz="2400" dirty="0"/>
              <a:t>In Source A, the writer focuses your attention at the beginning on a small boy. He describes how the boy is alone playing in “a heap of broken glass.” This immediately interests the reader because it foreshadows that something bad will happen to the boy. It makes the reader wonder why a young boy would be on their own outside, especially If there is “broken glass” which could hurt him. </a:t>
            </a:r>
          </a:p>
          <a:p>
            <a:endParaRPr lang="en-GB" sz="2400" dirty="0"/>
          </a:p>
          <a:p>
            <a:r>
              <a:rPr lang="en-GB" sz="2400" dirty="0"/>
              <a:t>As the writer continues, he changes the focus to a tall thin man. The man “looks at the boy, directly in the eyes.” This shift in the story contributes to the sense that the boy is in danger, because he is by himself and now there is a man looking at him in a threatening way. </a:t>
            </a:r>
          </a:p>
          <a:p>
            <a:endParaRPr lang="en-GB" sz="2400" dirty="0"/>
          </a:p>
          <a:p>
            <a:r>
              <a:rPr lang="en-GB" sz="2400" dirty="0"/>
              <a:t>An interesting structural feature the writer uses is dialogue. The man questions the boy, but the boy does not seem to think he is dangerous. He says “I am just playing,” said the boy, without looking up.” This interests the reader because you want the boy to stop talking to the man as he clearly seems dangerous, but the boy has not spotted the danger. </a:t>
            </a:r>
          </a:p>
        </p:txBody>
      </p:sp>
    </p:spTree>
    <p:extLst>
      <p:ext uri="{BB962C8B-B14F-4D97-AF65-F5344CB8AC3E}">
        <p14:creationId xmlns:p14="http://schemas.microsoft.com/office/powerpoint/2010/main" val="796364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356442" y="481724"/>
            <a:ext cx="11140966" cy="15292551"/>
          </a:xfrm>
          <a:prstGeom prst="rect">
            <a:avLst/>
          </a:prstGeom>
          <a:noFill/>
          <a:ln w="76200">
            <a:solidFill>
              <a:srgbClr val="00B050"/>
            </a:solidFill>
          </a:ln>
        </p:spPr>
        <p:txBody>
          <a:bodyPr wrap="square" rtlCol="0">
            <a:spAutoFit/>
          </a:bodyPr>
          <a:lstStyle/>
          <a:p>
            <a:endParaRPr lang="en-GB" dirty="0"/>
          </a:p>
        </p:txBody>
      </p:sp>
      <p:sp>
        <p:nvSpPr>
          <p:cNvPr id="9" name="TextBox 8">
            <a:extLst>
              <a:ext uri="{FF2B5EF4-FFF2-40B4-BE49-F238E27FC236}">
                <a16:creationId xmlns:a16="http://schemas.microsoft.com/office/drawing/2014/main" id="{3F3D0755-1826-4B0C-AD2C-181758A6697C}"/>
              </a:ext>
            </a:extLst>
          </p:cNvPr>
          <p:cNvSpPr txBox="1"/>
          <p:nvPr/>
        </p:nvSpPr>
        <p:spPr>
          <a:xfrm>
            <a:off x="694592" y="764587"/>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Effective Openings</a:t>
            </a:r>
          </a:p>
          <a:p>
            <a:endParaRPr lang="en-GB" sz="2400" dirty="0">
              <a:latin typeface="Comic Sans MS" panose="030F0702030302020204" pitchFamily="66" charset="0"/>
            </a:endParaRPr>
          </a:p>
        </p:txBody>
      </p:sp>
      <p:pic>
        <p:nvPicPr>
          <p:cNvPr id="6" name="Picture 5">
            <a:extLst>
              <a:ext uri="{FF2B5EF4-FFF2-40B4-BE49-F238E27FC236}">
                <a16:creationId xmlns:a16="http://schemas.microsoft.com/office/drawing/2014/main" id="{EA17A357-81D4-4C32-997F-11CD2585344F}"/>
              </a:ext>
            </a:extLst>
          </p:cNvPr>
          <p:cNvPicPr>
            <a:picLocks noChangeAspect="1"/>
          </p:cNvPicPr>
          <p:nvPr/>
        </p:nvPicPr>
        <p:blipFill>
          <a:blip r:embed="rId2"/>
          <a:stretch>
            <a:fillRect/>
          </a:stretch>
        </p:blipFill>
        <p:spPr>
          <a:xfrm>
            <a:off x="926499" y="2186223"/>
            <a:ext cx="10108333" cy="3731581"/>
          </a:xfrm>
          <a:prstGeom prst="rect">
            <a:avLst/>
          </a:prstGeom>
        </p:spPr>
      </p:pic>
      <p:pic>
        <p:nvPicPr>
          <p:cNvPr id="2" name="Picture 1">
            <a:extLst>
              <a:ext uri="{FF2B5EF4-FFF2-40B4-BE49-F238E27FC236}">
                <a16:creationId xmlns:a16="http://schemas.microsoft.com/office/drawing/2014/main" id="{278DC011-1AD9-417B-8E24-4D22B705F9E3}"/>
              </a:ext>
            </a:extLst>
          </p:cNvPr>
          <p:cNvPicPr>
            <a:picLocks noChangeAspect="1"/>
          </p:cNvPicPr>
          <p:nvPr/>
        </p:nvPicPr>
        <p:blipFill>
          <a:blip r:embed="rId3"/>
          <a:stretch>
            <a:fillRect/>
          </a:stretch>
        </p:blipFill>
        <p:spPr>
          <a:xfrm>
            <a:off x="926499" y="7242682"/>
            <a:ext cx="10238468" cy="6191030"/>
          </a:xfrm>
          <a:prstGeom prst="rect">
            <a:avLst/>
          </a:prstGeom>
        </p:spPr>
      </p:pic>
    </p:spTree>
    <p:extLst>
      <p:ext uri="{BB962C8B-B14F-4D97-AF65-F5344CB8AC3E}">
        <p14:creationId xmlns:p14="http://schemas.microsoft.com/office/powerpoint/2010/main" val="2519295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Structure Question</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38200" y="1918523"/>
            <a:ext cx="11140965" cy="14496276"/>
          </a:xfrm>
          <a:prstGeom prst="rect">
            <a:avLst/>
          </a:prstGeom>
        </p:spPr>
        <p:txBody>
          <a:bodyPr wrap="square">
            <a:spAutoFit/>
          </a:bodyPr>
          <a:lstStyle/>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439251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16F447D-8121-4318-A0E9-0776AD80682A}"/>
              </a:ext>
            </a:extLst>
          </p:cNvPr>
          <p:cNvSpPr txBox="1"/>
          <p:nvPr/>
        </p:nvSpPr>
        <p:spPr>
          <a:xfrm>
            <a:off x="525516" y="481724"/>
            <a:ext cx="11140966" cy="15292551"/>
          </a:xfrm>
          <a:prstGeom prst="rect">
            <a:avLst/>
          </a:prstGeom>
          <a:noFill/>
          <a:ln w="76200">
            <a:solidFill>
              <a:srgbClr val="00B050"/>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9C51845-7A0A-4442-A25D-6C0633C66638}"/>
              </a:ext>
            </a:extLst>
          </p:cNvPr>
          <p:cNvSpPr txBox="1"/>
          <p:nvPr/>
        </p:nvSpPr>
        <p:spPr>
          <a:xfrm>
            <a:off x="1041833" y="827649"/>
            <a:ext cx="10108333" cy="1138773"/>
          </a:xfrm>
          <a:prstGeom prst="rect">
            <a:avLst/>
          </a:prstGeom>
          <a:noFill/>
        </p:spPr>
        <p:txBody>
          <a:bodyPr wrap="square" rtlCol="0">
            <a:spAutoFit/>
          </a:bodyPr>
          <a:lstStyle/>
          <a:p>
            <a:pPr algn="ctr"/>
            <a:r>
              <a:rPr lang="en-GB" sz="4400" u="sng" dirty="0">
                <a:latin typeface="Comic Sans MS" panose="030F0702030302020204" pitchFamily="66" charset="0"/>
              </a:rPr>
              <a:t>Structure Question</a:t>
            </a:r>
          </a:p>
          <a:p>
            <a:endParaRPr lang="en-GB" sz="2400" dirty="0">
              <a:latin typeface="Comic Sans MS" panose="030F0702030302020204" pitchFamily="66" charset="0"/>
            </a:endParaRPr>
          </a:p>
        </p:txBody>
      </p:sp>
      <p:sp>
        <p:nvSpPr>
          <p:cNvPr id="5" name="Rectangle 1">
            <a:extLst>
              <a:ext uri="{FF2B5EF4-FFF2-40B4-BE49-F238E27FC236}">
                <a16:creationId xmlns:a16="http://schemas.microsoft.com/office/drawing/2014/main" id="{A35541DB-CCA1-4610-9BE2-642B664B07AF}"/>
              </a:ext>
            </a:extLst>
          </p:cNvPr>
          <p:cNvSpPr>
            <a:spLocks noChangeArrowheads="1"/>
          </p:cNvSpPr>
          <p:nvPr/>
        </p:nvSpPr>
        <p:spPr bwMode="auto">
          <a:xfrm>
            <a:off x="838200" y="8799513"/>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400" b="0" i="0" u="none" strike="noStrike" cap="none" normalizeH="0" baseline="0">
              <a:ln>
                <a:noFill/>
              </a:ln>
              <a:solidFill>
                <a:srgbClr val="323232"/>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5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7" name="Rectangle 6">
            <a:extLst>
              <a:ext uri="{FF2B5EF4-FFF2-40B4-BE49-F238E27FC236}">
                <a16:creationId xmlns:a16="http://schemas.microsoft.com/office/drawing/2014/main" id="{BF45860F-ACF1-4F33-97D4-541089D99B67}"/>
              </a:ext>
            </a:extLst>
          </p:cNvPr>
          <p:cNvSpPr/>
          <p:nvPr/>
        </p:nvSpPr>
        <p:spPr>
          <a:xfrm>
            <a:off x="838200" y="1918523"/>
            <a:ext cx="11140965" cy="14496276"/>
          </a:xfrm>
          <a:prstGeom prst="rect">
            <a:avLst/>
          </a:prstGeom>
        </p:spPr>
        <p:txBody>
          <a:bodyPr wrap="square">
            <a:spAutoFit/>
          </a:bodyPr>
          <a:lstStyle/>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endParaRPr lang="en-GB" sz="2400" dirty="0">
              <a:solidFill>
                <a:srgbClr val="7030A0"/>
              </a:solidFill>
              <a:latin typeface="Comic Sans MS" panose="030F0702030302020204" pitchFamily="66" charset="0"/>
            </a:endParaRPr>
          </a:p>
          <a:p>
            <a:endParaRPr lang="en-GB" sz="2400" dirty="0">
              <a:solidFill>
                <a:srgbClr val="7030A0"/>
              </a:solidFill>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r>
              <a:rPr lang="en-GB" sz="2400" dirty="0">
                <a:latin typeface="Comic Sans MS" panose="030F0702030302020204" pitchFamily="66" charset="0"/>
              </a:rPr>
              <a:t>______________________________________________________</a:t>
            </a:r>
          </a:p>
          <a:p>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2568143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50D3EC58-2CE8-4385-B838-80AB01113B64}"/>
              </a:ext>
            </a:extLst>
          </p:cNvPr>
          <p:cNvSpPr txBox="1"/>
          <p:nvPr/>
        </p:nvSpPr>
        <p:spPr>
          <a:xfrm>
            <a:off x="453293" y="2000069"/>
            <a:ext cx="10925908" cy="6056402"/>
          </a:xfrm>
          <a:prstGeom prst="rect">
            <a:avLst/>
          </a:prstGeom>
          <a:noFill/>
        </p:spPr>
        <p:txBody>
          <a:bodyPr wrap="square" rtlCol="0">
            <a:spAutoFit/>
          </a:bodyPr>
          <a:lstStyle/>
          <a:p>
            <a:pPr algn="ctr"/>
            <a:r>
              <a:rPr lang="en-GB" sz="4978" u="sng" dirty="0">
                <a:latin typeface="Comic Sans MS" panose="030F0702030302020204" pitchFamily="66" charset="0"/>
              </a:rPr>
              <a:t>Self Assessment</a:t>
            </a:r>
          </a:p>
          <a:p>
            <a:pPr algn="ctr"/>
            <a:endParaRPr lang="en-GB" sz="4978" u="sng" dirty="0">
              <a:latin typeface="Comic Sans MS" panose="030F0702030302020204" pitchFamily="66" charset="0"/>
            </a:endParaRPr>
          </a:p>
          <a:p>
            <a:pPr algn="ctr"/>
            <a:r>
              <a:rPr lang="en-GB" sz="3200" dirty="0">
                <a:latin typeface="Comic Sans MS" panose="030F0702030302020204" pitchFamily="66" charset="0"/>
              </a:rPr>
              <a:t>Well done! You completed the tasks on structure.</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List three things you have learnt:</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a:p>
            <a:pPr algn="ctr"/>
            <a:endParaRPr lang="en-GB" sz="3200" dirty="0">
              <a:latin typeface="Comic Sans MS" panose="030F0702030302020204" pitchFamily="66" charset="0"/>
            </a:endParaRPr>
          </a:p>
          <a:p>
            <a:pPr algn="ctr"/>
            <a:r>
              <a:rPr lang="en-GB" sz="3200" dirty="0">
                <a:latin typeface="Comic Sans MS" panose="030F0702030302020204" pitchFamily="66" charset="0"/>
              </a:rPr>
              <a:t>_________________________________________</a:t>
            </a:r>
          </a:p>
        </p:txBody>
      </p:sp>
      <p:sp>
        <p:nvSpPr>
          <p:cNvPr id="2" name="TextBox 1">
            <a:extLst>
              <a:ext uri="{FF2B5EF4-FFF2-40B4-BE49-F238E27FC236}">
                <a16:creationId xmlns:a16="http://schemas.microsoft.com/office/drawing/2014/main" id="{A61783CE-9622-4436-9402-FC4FD164B6C9}"/>
              </a:ext>
            </a:extLst>
          </p:cNvPr>
          <p:cNvSpPr txBox="1"/>
          <p:nvPr/>
        </p:nvSpPr>
        <p:spPr>
          <a:xfrm>
            <a:off x="652990" y="9184153"/>
            <a:ext cx="6955691" cy="6494085"/>
          </a:xfrm>
          <a:prstGeom prst="rect">
            <a:avLst/>
          </a:prstGeom>
          <a:noFill/>
        </p:spPr>
        <p:txBody>
          <a:bodyPr wrap="square" rtlCol="0">
            <a:spAutoFit/>
          </a:bodyPr>
          <a:lstStyle/>
          <a:p>
            <a:r>
              <a:rPr lang="en-GB" sz="3200" b="1" dirty="0">
                <a:latin typeface="Comic Sans MS" panose="030F0702030302020204" pitchFamily="66" charset="0"/>
              </a:rPr>
              <a:t>How did you do at your exam question?</a:t>
            </a:r>
          </a:p>
          <a:p>
            <a:endParaRPr lang="en-GB" sz="3200" dirty="0">
              <a:latin typeface="Comic Sans MS" panose="030F0702030302020204" pitchFamily="66" charset="0"/>
            </a:endParaRPr>
          </a:p>
          <a:p>
            <a:r>
              <a:rPr lang="en-GB" sz="3200" dirty="0">
                <a:latin typeface="Comic Sans MS" panose="030F0702030302020204" pitchFamily="66" charset="0"/>
              </a:rPr>
              <a:t>What went well?</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r>
              <a:rPr lang="en-GB" sz="3200" dirty="0">
                <a:latin typeface="Comic Sans MS" panose="030F0702030302020204" pitchFamily="66" charset="0"/>
              </a:rPr>
              <a:t>How could you improve?</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a:p>
            <a:endParaRPr lang="en-GB" sz="3200" dirty="0">
              <a:latin typeface="Comic Sans MS" panose="030F0702030302020204" pitchFamily="66" charset="0"/>
            </a:endParaRPr>
          </a:p>
          <a:p>
            <a:r>
              <a:rPr lang="en-GB" sz="3200" dirty="0">
                <a:latin typeface="Comic Sans MS" panose="030F0702030302020204" pitchFamily="66" charset="0"/>
              </a:rPr>
              <a:t>_________________________</a:t>
            </a:r>
          </a:p>
        </p:txBody>
      </p:sp>
      <p:pic>
        <p:nvPicPr>
          <p:cNvPr id="11266" name="Picture 2" descr="Do We Really Need a GOLD STAR? - The Cryptofolk Movement - Medium">
            <a:extLst>
              <a:ext uri="{FF2B5EF4-FFF2-40B4-BE49-F238E27FC236}">
                <a16:creationId xmlns:a16="http://schemas.microsoft.com/office/drawing/2014/main" id="{D4279263-28BD-4617-8EC4-6198327E1C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5130" y="11035110"/>
            <a:ext cx="3943486" cy="39434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6186BE-3ABA-4087-9144-3C4B233BEA7D}"/>
              </a:ext>
            </a:extLst>
          </p:cNvPr>
          <p:cNvSpPr txBox="1"/>
          <p:nvPr/>
        </p:nvSpPr>
        <p:spPr>
          <a:xfrm>
            <a:off x="525517" y="577762"/>
            <a:ext cx="11140966" cy="15292551"/>
          </a:xfrm>
          <a:prstGeom prst="rect">
            <a:avLst/>
          </a:prstGeom>
          <a:noFill/>
          <a:ln w="76200">
            <a:solidFill>
              <a:srgbClr val="00B050"/>
            </a:solidFill>
          </a:ln>
        </p:spPr>
        <p:txBody>
          <a:bodyPr wrap="square" rtlCol="0">
            <a:spAutoFit/>
          </a:bodyPr>
          <a:lstStyle/>
          <a:p>
            <a:endParaRPr lang="en-GB" dirty="0"/>
          </a:p>
        </p:txBody>
      </p:sp>
    </p:spTree>
    <p:extLst>
      <p:ext uri="{BB962C8B-B14F-4D97-AF65-F5344CB8AC3E}">
        <p14:creationId xmlns:p14="http://schemas.microsoft.com/office/powerpoint/2010/main" val="13773787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C554917-F001-41BE-830B-E26134463EC4}"/>
</file>

<file path=customXml/itemProps2.xml><?xml version="1.0" encoding="utf-8"?>
<ds:datastoreItem xmlns:ds="http://schemas.openxmlformats.org/officeDocument/2006/customXml" ds:itemID="{E48DD909-5098-45BF-94B3-C834620B29F7}"/>
</file>

<file path=customXml/itemProps3.xml><?xml version="1.0" encoding="utf-8"?>
<ds:datastoreItem xmlns:ds="http://schemas.openxmlformats.org/officeDocument/2006/customXml" ds:itemID="{3BFC62AA-147E-4E22-BAB1-65D967E7B20C}"/>
</file>

<file path=docProps/app.xml><?xml version="1.0" encoding="utf-8"?>
<Properties xmlns="http://schemas.openxmlformats.org/officeDocument/2006/extended-properties" xmlns:vt="http://schemas.openxmlformats.org/officeDocument/2006/docPropsVTypes">
  <Template>Office Theme</Template>
  <TotalTime>1004</TotalTime>
  <Words>1537</Words>
  <Application>Microsoft Office PowerPoint</Application>
  <PresentationFormat>Custom</PresentationFormat>
  <Paragraphs>262</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Comic Sans MS</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93</cp:revision>
  <cp:lastPrinted>2021-01-07T10:50:15Z</cp:lastPrinted>
  <dcterms:created xsi:type="dcterms:W3CDTF">2020-08-26T08:22:50Z</dcterms:created>
  <dcterms:modified xsi:type="dcterms:W3CDTF">2021-01-20T12:41:03Z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