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5"/>
  </p:notesMasterIdLst>
  <p:sldIdLst>
    <p:sldId id="301" r:id="rId2"/>
    <p:sldId id="271" r:id="rId3"/>
    <p:sldId id="272" r:id="rId4"/>
    <p:sldId id="266" r:id="rId5"/>
    <p:sldId id="294" r:id="rId6"/>
    <p:sldId id="300" r:id="rId7"/>
    <p:sldId id="268" r:id="rId8"/>
    <p:sldId id="282" r:id="rId9"/>
    <p:sldId id="303" r:id="rId10"/>
    <p:sldId id="304" r:id="rId11"/>
    <p:sldId id="283" r:id="rId12"/>
    <p:sldId id="269" r:id="rId13"/>
    <p:sldId id="299" r:id="rId14"/>
  </p:sldIdLst>
  <p:sldSz cx="12192000" cy="6858000"/>
  <p:notesSz cx="6858000" cy="9144000"/>
  <p:embeddedFontLst>
    <p:embeddedFont>
      <p:font typeface="Gill Sans MT" panose="020B0502020104020203" pitchFamily="34" charset="0"/>
      <p:regular r:id="rId16"/>
      <p:bold r:id="rId17"/>
      <p:italic r:id="rId18"/>
      <p:boldItalic r:id="rId19"/>
    </p:embeddedFont>
    <p:embeddedFont>
      <p:font typeface="League Spartan" panose="020B0604020202020204" charset="0"/>
      <p:bold r:id="rId20"/>
    </p:embeddedFont>
    <p:embeddedFont>
      <p:font typeface="Calibri Light" panose="020F0302020204030204" pitchFamily="34" charset="0"/>
      <p:regular r:id="rId21"/>
      <p:italic r:id="rId22"/>
    </p:embeddedFont>
    <p:embeddedFont>
      <p:font typeface="Calibri" panose="020F0502020204030204" pitchFamily="34" charset="0"/>
      <p:regular r:id="rId23"/>
      <p:bold r:id="rId24"/>
      <p:italic r:id="rId25"/>
      <p:boldItalic r:id="rId26"/>
    </p:embeddedFont>
    <p:embeddedFont>
      <p:font typeface="Open Sans Light" panose="020B0604020202020204" charset="0"/>
      <p:regular r:id="rId27"/>
      <p:italic r:id="rId28"/>
    </p:embeddedFont>
    <p:embeddedFont>
      <p:font typeface="Lato" panose="020B060402020202020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1" clrIdx="0">
    <p:extLst/>
  </p:cmAuthor>
  <p:cmAuthor id="2" name="Karen" initials="KS" lastIdx="7" clrIdx="1"/>
  <p:cmAuthor id="3" name="Helen Emerson" initials="HE" lastIdx="5" clrIdx="2">
    <p:extLst>
      <p:ext uri="{19B8F6BF-5375-455C-9EA6-DF929625EA0E}">
        <p15:presenceInfo xmlns:p15="http://schemas.microsoft.com/office/powerpoint/2012/main" userId="S-1-5-21-1285066173-1815393381-3561576999-2635" providerId="AD"/>
      </p:ext>
    </p:extLst>
  </p:cmAuthor>
  <p:cmAuthor id="4" name="Jenny Fox" initials="JF" lastIdx="30"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 id="6" name="Jenny Barksfield" initials="JB" lastIdx="9" clrIdx="5">
    <p:extLst>
      <p:ext uri="{19B8F6BF-5375-455C-9EA6-DF929625EA0E}">
        <p15:presenceInfo xmlns:p15="http://schemas.microsoft.com/office/powerpoint/2012/main" userId="S-1-5-21-1285066173-1815393381-3561576999-220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6" autoAdjust="0"/>
    <p:restoredTop sz="92287" autoAdjust="0"/>
  </p:normalViewPr>
  <p:slideViewPr>
    <p:cSldViewPr snapToGrid="0">
      <p:cViewPr varScale="1">
        <p:scale>
          <a:sx n="68" d="100"/>
          <a:sy n="68" d="100"/>
        </p:scale>
        <p:origin x="216" y="54"/>
      </p:cViewPr>
      <p:guideLst>
        <p:guide orient="horz" pos="2160"/>
        <p:guide pos="3840"/>
      </p:guideLst>
    </p:cSldViewPr>
  </p:slideViewPr>
  <p:outlineViewPr>
    <p:cViewPr>
      <p:scale>
        <a:sx n="33" d="100"/>
        <a:sy n="33" d="100"/>
      </p:scale>
      <p:origin x="0" y="-4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image" Target="../media/image1.jpg"/><Relationship Id="rId4" Type="http://schemas.openxmlformats.org/officeDocument/2006/relationships/image" Target="../media/image4.jpg"/></Relationships>
</file>

<file path=ppt/diagrams/_rels/drawing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image" Target="../media/image1.jpg"/><Relationship Id="rId4" Type="http://schemas.openxmlformats.org/officeDocument/2006/relationships/image" Target="../media/image4.jp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5D7D85-9908-48FA-A472-3C8108305FB1}" type="doc">
      <dgm:prSet loTypeId="urn:microsoft.com/office/officeart/2005/8/layout/bList2" loCatId="list" qsTypeId="urn:microsoft.com/office/officeart/2005/8/quickstyle/simple1" qsCatId="simple" csTypeId="urn:microsoft.com/office/officeart/2005/8/colors/accent0_1" csCatId="mainScheme" phldr="1"/>
      <dgm:spPr/>
      <dgm:t>
        <a:bodyPr/>
        <a:lstStyle/>
        <a:p>
          <a:endParaRPr lang="en-GB"/>
        </a:p>
      </dgm:t>
    </dgm:pt>
    <dgm:pt modelId="{FCBBE7D8-73BA-4D2F-AB8B-1CFB042E8533}">
      <dgm:prSet phldrT="[Text]" custT="1">
        <dgm:style>
          <a:lnRef idx="2">
            <a:schemeClr val="accent6"/>
          </a:lnRef>
          <a:fillRef idx="1">
            <a:schemeClr val="lt1"/>
          </a:fillRef>
          <a:effectRef idx="0">
            <a:schemeClr val="accent6"/>
          </a:effectRef>
          <a:fontRef idx="minor">
            <a:schemeClr val="dk1"/>
          </a:fontRef>
        </dgm:style>
      </dgm:prSet>
      <dgm:spPr/>
      <dgm:t>
        <a:bodyPr/>
        <a:lstStyle/>
        <a:p>
          <a:r>
            <a:rPr lang="en-GB" sz="2000" b="0" i="0" u="none" dirty="0" smtClean="0"/>
            <a:t>Emerging</a:t>
          </a:r>
        </a:p>
      </dgm:t>
    </dgm:pt>
    <dgm:pt modelId="{7D13CBB8-EDAE-4BE2-B8DC-A3885A9331D8}" type="parTrans" cxnId="{6D32C0FF-729F-4389-9C9F-28470C13238A}">
      <dgm:prSet/>
      <dgm:spPr/>
      <dgm:t>
        <a:bodyPr/>
        <a:lstStyle/>
        <a:p>
          <a:endParaRPr lang="en-GB" sz="1400"/>
        </a:p>
      </dgm:t>
    </dgm:pt>
    <dgm:pt modelId="{88581FE7-C997-467E-BF67-8A7FBBFEF057}" type="sibTrans" cxnId="{6D32C0FF-729F-4389-9C9F-28470C13238A}">
      <dgm:prSet/>
      <dgm:spPr/>
      <dgm:t>
        <a:bodyPr/>
        <a:lstStyle/>
        <a:p>
          <a:endParaRPr lang="en-GB" sz="1400"/>
        </a:p>
      </dgm:t>
    </dgm:pt>
    <dgm:pt modelId="{67A5C99A-3817-476C-B40D-12D14110F60B}">
      <dgm:prSet phldrT="[Text]" custT="1">
        <dgm:style>
          <a:lnRef idx="2">
            <a:schemeClr val="accent6"/>
          </a:lnRef>
          <a:fillRef idx="1">
            <a:schemeClr val="lt1"/>
          </a:fillRef>
          <a:effectRef idx="0">
            <a:schemeClr val="accent6"/>
          </a:effectRef>
          <a:fontRef idx="minor">
            <a:schemeClr val="dk1"/>
          </a:fontRef>
        </dgm:style>
      </dgm:prSet>
      <dgm:spPr/>
      <dgm:t>
        <a:bodyPr/>
        <a:lstStyle/>
        <a:p>
          <a:r>
            <a:rPr lang="en-GB" sz="2000" b="0" i="0" u="none" dirty="0" smtClean="0"/>
            <a:t>Secure</a:t>
          </a:r>
        </a:p>
      </dgm:t>
    </dgm:pt>
    <dgm:pt modelId="{A3C4717F-B5DB-4DF7-B3EA-FB40B00BB492}" type="parTrans" cxnId="{6840DF0B-3637-45BD-8DDE-4A3ED61415E4}">
      <dgm:prSet/>
      <dgm:spPr/>
      <dgm:t>
        <a:bodyPr/>
        <a:lstStyle/>
        <a:p>
          <a:endParaRPr lang="en-GB" sz="1400"/>
        </a:p>
      </dgm:t>
    </dgm:pt>
    <dgm:pt modelId="{043D6DB0-D6AD-41F9-97C1-EA3B6844D50B}" type="sibTrans" cxnId="{6840DF0B-3637-45BD-8DDE-4A3ED61415E4}">
      <dgm:prSet/>
      <dgm:spPr/>
      <dgm:t>
        <a:bodyPr/>
        <a:lstStyle/>
        <a:p>
          <a:endParaRPr lang="en-GB" sz="1400"/>
        </a:p>
      </dgm:t>
    </dgm:pt>
    <dgm:pt modelId="{71E0233C-32F6-4F4A-868D-BB0495105D61}">
      <dgm:prSet phldrT="[Text]" custT="1">
        <dgm:style>
          <a:lnRef idx="2">
            <a:schemeClr val="accent6"/>
          </a:lnRef>
          <a:fillRef idx="1">
            <a:schemeClr val="lt1"/>
          </a:fillRef>
          <a:effectRef idx="0">
            <a:schemeClr val="accent6"/>
          </a:effectRef>
          <a:fontRef idx="minor">
            <a:schemeClr val="dk1"/>
          </a:fontRef>
        </dgm:style>
      </dgm:prSet>
      <dgm:spPr/>
      <dgm:t>
        <a:bodyPr/>
        <a:lstStyle/>
        <a:p>
          <a:r>
            <a:rPr lang="en-GB" sz="2000" dirty="0" smtClean="0"/>
            <a:t>Mastery</a:t>
          </a:r>
        </a:p>
      </dgm:t>
    </dgm:pt>
    <dgm:pt modelId="{D3A5907D-9A0C-4D55-849C-60E5EB4D2E93}" type="parTrans" cxnId="{B55F8AE2-FA47-4F1A-A2B3-75B60796A70A}">
      <dgm:prSet/>
      <dgm:spPr/>
      <dgm:t>
        <a:bodyPr/>
        <a:lstStyle/>
        <a:p>
          <a:endParaRPr lang="en-GB" sz="1400"/>
        </a:p>
      </dgm:t>
    </dgm:pt>
    <dgm:pt modelId="{B306AF12-8F97-4872-8020-775A4E5BB76F}" type="sibTrans" cxnId="{B55F8AE2-FA47-4F1A-A2B3-75B60796A70A}">
      <dgm:prSet/>
      <dgm:spPr/>
      <dgm:t>
        <a:bodyPr/>
        <a:lstStyle/>
        <a:p>
          <a:endParaRPr lang="en-GB" sz="1400"/>
        </a:p>
      </dgm:t>
    </dgm:pt>
    <dgm:pt modelId="{96F3F6ED-0B76-4FC8-95C4-C26C6D482E97}">
      <dgm:prSet custT="1">
        <dgm:style>
          <a:lnRef idx="2">
            <a:schemeClr val="accent6"/>
          </a:lnRef>
          <a:fillRef idx="1">
            <a:schemeClr val="lt1"/>
          </a:fillRef>
          <a:effectRef idx="0">
            <a:schemeClr val="accent6"/>
          </a:effectRef>
          <a:fontRef idx="minor">
            <a:schemeClr val="dk1"/>
          </a:fontRef>
        </dgm:style>
      </dgm:prSet>
      <dgm:spPr/>
      <dgm:t>
        <a:bodyPr/>
        <a:lstStyle/>
        <a:p>
          <a:r>
            <a:rPr lang="en-GB" sz="2000" b="0" i="0" u="none" dirty="0" smtClean="0"/>
            <a:t>Developing</a:t>
          </a:r>
        </a:p>
      </dgm:t>
    </dgm:pt>
    <dgm:pt modelId="{0A8C778E-5B72-4FC4-B419-CADA21A0E55D}" type="parTrans" cxnId="{378D9649-D895-46AE-9347-611698906925}">
      <dgm:prSet/>
      <dgm:spPr/>
      <dgm:t>
        <a:bodyPr/>
        <a:lstStyle/>
        <a:p>
          <a:endParaRPr lang="en-GB" sz="1400"/>
        </a:p>
      </dgm:t>
    </dgm:pt>
    <dgm:pt modelId="{98351B7C-F0C5-4E50-9E9A-1034C8406046}" type="sibTrans" cxnId="{378D9649-D895-46AE-9347-611698906925}">
      <dgm:prSet/>
      <dgm:spPr/>
      <dgm:t>
        <a:bodyPr/>
        <a:lstStyle/>
        <a:p>
          <a:endParaRPr lang="en-GB" sz="1400"/>
        </a:p>
      </dgm:t>
    </dgm:pt>
    <dgm:pt modelId="{21EF69F3-5381-4584-84FD-F0E93A1A4A4D}">
      <dgm:prSet custT="1"/>
      <dgm:spPr/>
      <dgm:t>
        <a:bodyPr/>
        <a:lstStyle/>
        <a:p>
          <a:pPr rtl="0"/>
          <a:r>
            <a:rPr lang="en-GB" sz="1800" dirty="0" smtClean="0">
              <a:latin typeface="+mj-lt"/>
              <a:ea typeface="Lato" panose="020B0604020202020204" charset="0"/>
              <a:cs typeface="Lato" panose="020B0604020202020204" charset="0"/>
            </a:rPr>
            <a:t>I can c</a:t>
          </a:r>
          <a:r>
            <a:rPr lang="en-GB" sz="1800" dirty="0" smtClean="0">
              <a:latin typeface="+mj-lt"/>
            </a:rPr>
            <a:t>onsider the impact of the current shutdown on our sleep patterns and what we can do to manage this.</a:t>
          </a:r>
          <a:endParaRPr lang="en-GB" sz="1800" dirty="0">
            <a:latin typeface="+mj-lt"/>
            <a:ea typeface="Lato" panose="020B0604020202020204" charset="0"/>
            <a:cs typeface="Lato" panose="020B0604020202020204" charset="0"/>
          </a:endParaRPr>
        </a:p>
      </dgm:t>
    </dgm:pt>
    <dgm:pt modelId="{8123D79F-5E88-4493-9150-23EBB16CAA47}" type="parTrans" cxnId="{998DF076-F147-4DC7-9200-E865FB83071D}">
      <dgm:prSet/>
      <dgm:spPr/>
      <dgm:t>
        <a:bodyPr/>
        <a:lstStyle/>
        <a:p>
          <a:endParaRPr lang="en-GB" sz="1400"/>
        </a:p>
      </dgm:t>
    </dgm:pt>
    <dgm:pt modelId="{1A81EB3D-C331-444F-A61D-DFD2A2286500}" type="sibTrans" cxnId="{998DF076-F147-4DC7-9200-E865FB83071D}">
      <dgm:prSet/>
      <dgm:spPr/>
      <dgm:t>
        <a:bodyPr/>
        <a:lstStyle/>
        <a:p>
          <a:endParaRPr lang="en-GB" sz="1400"/>
        </a:p>
      </dgm:t>
    </dgm:pt>
    <dgm:pt modelId="{B080457A-DC5C-4C10-A040-DE0955026DAF}">
      <dgm:prSet custT="1"/>
      <dgm:spPr/>
      <dgm:t>
        <a:bodyPr/>
        <a:lstStyle/>
        <a:p>
          <a:r>
            <a:rPr lang="en-GB" sz="2000" dirty="0" smtClean="0">
              <a:latin typeface="+mj-lt"/>
            </a:rPr>
            <a:t>I can explain the impact of sleep on health and wellbeing </a:t>
          </a:r>
          <a:endParaRPr lang="en-GB" sz="2000" dirty="0">
            <a:latin typeface="+mj-lt"/>
          </a:endParaRPr>
        </a:p>
      </dgm:t>
    </dgm:pt>
    <dgm:pt modelId="{EA978F20-9427-4595-8290-E5B88CF93B09}" type="parTrans" cxnId="{6848490E-9D2B-4678-9FE1-EAD778BE4618}">
      <dgm:prSet/>
      <dgm:spPr/>
      <dgm:t>
        <a:bodyPr/>
        <a:lstStyle/>
        <a:p>
          <a:endParaRPr lang="en-GB" sz="1400"/>
        </a:p>
      </dgm:t>
    </dgm:pt>
    <dgm:pt modelId="{1E2A6AEB-D0EF-4709-A14E-4AB97078854E}" type="sibTrans" cxnId="{6848490E-9D2B-4678-9FE1-EAD778BE4618}">
      <dgm:prSet/>
      <dgm:spPr/>
      <dgm:t>
        <a:bodyPr/>
        <a:lstStyle/>
        <a:p>
          <a:endParaRPr lang="en-GB" sz="1400"/>
        </a:p>
      </dgm:t>
    </dgm:pt>
    <dgm:pt modelId="{F5FCAA7D-1FB9-4E0C-8DE7-2A4185A01059}">
      <dgm:prSet custT="1"/>
      <dgm:spPr/>
      <dgm:t>
        <a:bodyPr/>
        <a:lstStyle/>
        <a:p>
          <a:pPr>
            <a:lnSpc>
              <a:spcPct val="100000"/>
            </a:lnSpc>
            <a:spcAft>
              <a:spcPts val="0"/>
            </a:spcAft>
          </a:pPr>
          <a:r>
            <a:rPr lang="en-GB" sz="2000" dirty="0" smtClean="0">
              <a:latin typeface="+mj-lt"/>
              <a:ea typeface="Lato" panose="020F0502020204030203" pitchFamily="34" charset="0"/>
              <a:cs typeface="Lato" panose="020F0502020204030203" pitchFamily="34" charset="0"/>
            </a:rPr>
            <a:t>I can d</a:t>
          </a:r>
          <a:r>
            <a:rPr lang="en-GB" sz="2000" dirty="0" smtClean="0">
              <a:latin typeface="+mj-lt"/>
            </a:rPr>
            <a:t>escribe a range of strategies for ensuring appropriate sleep patterns</a:t>
          </a:r>
          <a:endParaRPr lang="en-GB" sz="2000" dirty="0">
            <a:latin typeface="+mj-lt"/>
          </a:endParaRPr>
        </a:p>
      </dgm:t>
    </dgm:pt>
    <dgm:pt modelId="{F20EB853-B9EE-4BB4-8E25-6DA1ED24631B}" type="parTrans" cxnId="{FD3EB28E-249B-4A95-8DD8-563F169EDBBF}">
      <dgm:prSet/>
      <dgm:spPr/>
      <dgm:t>
        <a:bodyPr/>
        <a:lstStyle/>
        <a:p>
          <a:endParaRPr lang="en-GB" sz="1400"/>
        </a:p>
      </dgm:t>
    </dgm:pt>
    <dgm:pt modelId="{829C3FBF-20A8-47E7-829E-9C0E79ED6C31}" type="sibTrans" cxnId="{FD3EB28E-249B-4A95-8DD8-563F169EDBBF}">
      <dgm:prSet/>
      <dgm:spPr/>
      <dgm:t>
        <a:bodyPr/>
        <a:lstStyle/>
        <a:p>
          <a:endParaRPr lang="en-GB" sz="1400"/>
        </a:p>
      </dgm:t>
    </dgm:pt>
    <dgm:pt modelId="{14569641-5A67-400B-92AA-D80CA575F4AA}">
      <dgm:prSet custT="1"/>
      <dgm:spPr/>
      <dgm:t>
        <a:bodyPr/>
        <a:lstStyle/>
        <a:p>
          <a:endParaRPr lang="en-GB" sz="2000" dirty="0">
            <a:latin typeface="+mj-lt"/>
          </a:endParaRPr>
        </a:p>
      </dgm:t>
    </dgm:pt>
    <dgm:pt modelId="{C6B4DAD0-C4F2-4BE7-A7A1-4883A9A8A975}" type="parTrans" cxnId="{3A051072-5A88-4771-AAB3-CE5090D05C67}">
      <dgm:prSet/>
      <dgm:spPr/>
      <dgm:t>
        <a:bodyPr/>
        <a:lstStyle/>
        <a:p>
          <a:endParaRPr lang="en-US"/>
        </a:p>
      </dgm:t>
    </dgm:pt>
    <dgm:pt modelId="{8D9594CD-D095-4ABF-8C7D-2C5C9D31AFBC}" type="sibTrans" cxnId="{3A051072-5A88-4771-AAB3-CE5090D05C67}">
      <dgm:prSet/>
      <dgm:spPr/>
      <dgm:t>
        <a:bodyPr/>
        <a:lstStyle/>
        <a:p>
          <a:endParaRPr lang="en-US"/>
        </a:p>
      </dgm:t>
    </dgm:pt>
    <dgm:pt modelId="{FC3F4F0C-2C3C-451E-A7E1-B7C9C1D8F5D6}">
      <dgm:prSet custT="1"/>
      <dgm:spPr/>
      <dgm:t>
        <a:bodyPr/>
        <a:lstStyle/>
        <a:p>
          <a:pPr rtl="0"/>
          <a:r>
            <a:rPr lang="en-GB" sz="2000" dirty="0" smtClean="0">
              <a:latin typeface="+mj-lt"/>
              <a:ea typeface="Lato" panose="020F0502020204030203" pitchFamily="34" charset="0"/>
              <a:cs typeface="Lato" panose="020F0502020204030203" pitchFamily="34" charset="0"/>
            </a:rPr>
            <a:t>I can d</a:t>
          </a:r>
          <a:r>
            <a:rPr lang="en-GB" sz="2000" dirty="0" smtClean="0">
              <a:latin typeface="+mj-lt"/>
            </a:rPr>
            <a:t>escribe healthy sleep patterns and identify factors which can reduce sleep quality</a:t>
          </a:r>
          <a:endParaRPr lang="en-GB" sz="2000" dirty="0">
            <a:latin typeface="+mj-lt"/>
          </a:endParaRPr>
        </a:p>
      </dgm:t>
    </dgm:pt>
    <dgm:pt modelId="{E1AF5F4B-F1A3-4032-9C0D-9F2206F91866}" type="parTrans" cxnId="{F6106DA3-E88F-4556-8A44-ABC38744BCA5}">
      <dgm:prSet/>
      <dgm:spPr/>
      <dgm:t>
        <a:bodyPr/>
        <a:lstStyle/>
        <a:p>
          <a:endParaRPr lang="en-US"/>
        </a:p>
      </dgm:t>
    </dgm:pt>
    <dgm:pt modelId="{A5276A24-51E2-4FA3-AA92-5D1C0BB11DCA}" type="sibTrans" cxnId="{F6106DA3-E88F-4556-8A44-ABC38744BCA5}">
      <dgm:prSet/>
      <dgm:spPr/>
      <dgm:t>
        <a:bodyPr/>
        <a:lstStyle/>
        <a:p>
          <a:endParaRPr lang="en-US"/>
        </a:p>
      </dgm:t>
    </dgm:pt>
    <dgm:pt modelId="{418EE47D-2305-45EB-A359-23D8A17B8D1D}">
      <dgm:prSet custT="1"/>
      <dgm:spPr/>
      <dgm:t>
        <a:bodyPr/>
        <a:lstStyle/>
        <a:p>
          <a:endParaRPr lang="en-GB" sz="2000" dirty="0">
            <a:latin typeface="+mj-lt"/>
          </a:endParaRPr>
        </a:p>
      </dgm:t>
    </dgm:pt>
    <dgm:pt modelId="{F3411FEC-196C-4125-B1BF-1899D4DDF07B}" type="parTrans" cxnId="{27420F5C-B1F0-4F1D-BE54-C59076C5D0C4}">
      <dgm:prSet/>
      <dgm:spPr/>
      <dgm:t>
        <a:bodyPr/>
        <a:lstStyle/>
        <a:p>
          <a:endParaRPr lang="en-US"/>
        </a:p>
      </dgm:t>
    </dgm:pt>
    <dgm:pt modelId="{6AD51B3A-B6BB-4D71-9281-1D737A6E9DE5}" type="sibTrans" cxnId="{27420F5C-B1F0-4F1D-BE54-C59076C5D0C4}">
      <dgm:prSet/>
      <dgm:spPr/>
      <dgm:t>
        <a:bodyPr/>
        <a:lstStyle/>
        <a:p>
          <a:endParaRPr lang="en-US"/>
        </a:p>
      </dgm:t>
    </dgm:pt>
    <dgm:pt modelId="{6B59F60E-EADC-4882-8189-4AA9FD40ADA7}" type="pres">
      <dgm:prSet presAssocID="{9C5D7D85-9908-48FA-A472-3C8108305FB1}" presName="diagram" presStyleCnt="0">
        <dgm:presLayoutVars>
          <dgm:dir/>
          <dgm:animLvl val="lvl"/>
          <dgm:resizeHandles val="exact"/>
        </dgm:presLayoutVars>
      </dgm:prSet>
      <dgm:spPr/>
      <dgm:t>
        <a:bodyPr/>
        <a:lstStyle/>
        <a:p>
          <a:endParaRPr lang="en-US"/>
        </a:p>
      </dgm:t>
    </dgm:pt>
    <dgm:pt modelId="{1D436B29-6D13-4AE0-A7C4-42E7B53B350D}" type="pres">
      <dgm:prSet presAssocID="{FCBBE7D8-73BA-4D2F-AB8B-1CFB042E8533}" presName="compNode" presStyleCnt="0"/>
      <dgm:spPr/>
      <dgm:t>
        <a:bodyPr/>
        <a:lstStyle/>
        <a:p>
          <a:endParaRPr lang="en-US"/>
        </a:p>
      </dgm:t>
    </dgm:pt>
    <dgm:pt modelId="{FDAFB690-12EB-4262-8818-CD6D873A84F8}" type="pres">
      <dgm:prSet presAssocID="{FCBBE7D8-73BA-4D2F-AB8B-1CFB042E8533}" presName="childRect" presStyleLbl="bgAcc1" presStyleIdx="0" presStyleCnt="4">
        <dgm:presLayoutVars>
          <dgm:bulletEnabled val="1"/>
        </dgm:presLayoutVars>
      </dgm:prSet>
      <dgm:spPr/>
      <dgm:t>
        <a:bodyPr/>
        <a:lstStyle/>
        <a:p>
          <a:endParaRPr lang="en-US"/>
        </a:p>
      </dgm:t>
    </dgm:pt>
    <dgm:pt modelId="{46CDEA7C-8581-400A-AB7E-26B4E22F0314}" type="pres">
      <dgm:prSet presAssocID="{FCBBE7D8-73BA-4D2F-AB8B-1CFB042E8533}" presName="parentText" presStyleLbl="node1" presStyleIdx="0" presStyleCnt="0">
        <dgm:presLayoutVars>
          <dgm:chMax val="0"/>
          <dgm:bulletEnabled val="1"/>
        </dgm:presLayoutVars>
      </dgm:prSet>
      <dgm:spPr/>
      <dgm:t>
        <a:bodyPr/>
        <a:lstStyle/>
        <a:p>
          <a:endParaRPr lang="en-US"/>
        </a:p>
      </dgm:t>
    </dgm:pt>
    <dgm:pt modelId="{6C7B5D9F-A482-4897-AAC1-1DF872C6F2B8}" type="pres">
      <dgm:prSet presAssocID="{FCBBE7D8-73BA-4D2F-AB8B-1CFB042E8533}" presName="parentRect" presStyleLbl="alignNode1" presStyleIdx="0" presStyleCnt="4"/>
      <dgm:spPr/>
      <dgm:t>
        <a:bodyPr/>
        <a:lstStyle/>
        <a:p>
          <a:endParaRPr lang="en-US"/>
        </a:p>
      </dgm:t>
    </dgm:pt>
    <dgm:pt modelId="{90E1947F-29C6-4116-A110-06BD6C8E4017}" type="pres">
      <dgm:prSet presAssocID="{FCBBE7D8-73BA-4D2F-AB8B-1CFB042E8533}" presName="adorn" presStyleLbl="fgAccFollow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11000" b="-11000"/>
          </a:stretch>
        </a:blipFill>
      </dgm:spPr>
      <dgm:t>
        <a:bodyPr/>
        <a:lstStyle/>
        <a:p>
          <a:endParaRPr lang="en-US"/>
        </a:p>
      </dgm:t>
    </dgm:pt>
    <dgm:pt modelId="{7D60A929-3F11-4944-9703-934C72349A50}" type="pres">
      <dgm:prSet presAssocID="{88581FE7-C997-467E-BF67-8A7FBBFEF057}" presName="sibTrans" presStyleLbl="sibTrans2D1" presStyleIdx="0" presStyleCnt="0"/>
      <dgm:spPr/>
      <dgm:t>
        <a:bodyPr/>
        <a:lstStyle/>
        <a:p>
          <a:endParaRPr lang="en-US"/>
        </a:p>
      </dgm:t>
    </dgm:pt>
    <dgm:pt modelId="{FAC6AFE2-AB54-4DD4-ACF9-A9294010D42B}" type="pres">
      <dgm:prSet presAssocID="{96F3F6ED-0B76-4FC8-95C4-C26C6D482E97}" presName="compNode" presStyleCnt="0"/>
      <dgm:spPr/>
      <dgm:t>
        <a:bodyPr/>
        <a:lstStyle/>
        <a:p>
          <a:endParaRPr lang="en-US"/>
        </a:p>
      </dgm:t>
    </dgm:pt>
    <dgm:pt modelId="{DA8C1BAD-B4E1-4956-A8D7-E5852FC5934A}" type="pres">
      <dgm:prSet presAssocID="{96F3F6ED-0B76-4FC8-95C4-C26C6D482E97}" presName="childRect" presStyleLbl="bgAcc1" presStyleIdx="1" presStyleCnt="4" custLinFactNeighborX="1566" custLinFactNeighborY="1356">
        <dgm:presLayoutVars>
          <dgm:bulletEnabled val="1"/>
        </dgm:presLayoutVars>
      </dgm:prSet>
      <dgm:spPr/>
      <dgm:t>
        <a:bodyPr/>
        <a:lstStyle/>
        <a:p>
          <a:endParaRPr lang="en-US"/>
        </a:p>
      </dgm:t>
    </dgm:pt>
    <dgm:pt modelId="{6DBC4E85-BD91-48BE-A01D-40998DFC4D96}" type="pres">
      <dgm:prSet presAssocID="{96F3F6ED-0B76-4FC8-95C4-C26C6D482E97}" presName="parentText" presStyleLbl="node1" presStyleIdx="0" presStyleCnt="0">
        <dgm:presLayoutVars>
          <dgm:chMax val="0"/>
          <dgm:bulletEnabled val="1"/>
        </dgm:presLayoutVars>
      </dgm:prSet>
      <dgm:spPr/>
      <dgm:t>
        <a:bodyPr/>
        <a:lstStyle/>
        <a:p>
          <a:endParaRPr lang="en-US"/>
        </a:p>
      </dgm:t>
    </dgm:pt>
    <dgm:pt modelId="{EC2065CC-0110-41E7-8EBF-57CA86E6DDA6}" type="pres">
      <dgm:prSet presAssocID="{96F3F6ED-0B76-4FC8-95C4-C26C6D482E97}" presName="parentRect" presStyleLbl="alignNode1" presStyleIdx="1" presStyleCnt="4"/>
      <dgm:spPr/>
      <dgm:t>
        <a:bodyPr/>
        <a:lstStyle/>
        <a:p>
          <a:endParaRPr lang="en-US"/>
        </a:p>
      </dgm:t>
    </dgm:pt>
    <dgm:pt modelId="{5E42EDE4-A110-4040-A374-64A5BB30B6F2}" type="pres">
      <dgm:prSet presAssocID="{96F3F6ED-0B76-4FC8-95C4-C26C6D482E97}" presName="adorn" presStyleLbl="fgAccFollowNod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dgm:spPr>
      <dgm:t>
        <a:bodyPr/>
        <a:lstStyle/>
        <a:p>
          <a:endParaRPr lang="en-US"/>
        </a:p>
      </dgm:t>
    </dgm:pt>
    <dgm:pt modelId="{F69E5223-B834-436E-AA87-9647AB3AE84D}" type="pres">
      <dgm:prSet presAssocID="{98351B7C-F0C5-4E50-9E9A-1034C8406046}" presName="sibTrans" presStyleLbl="sibTrans2D1" presStyleIdx="0" presStyleCnt="0"/>
      <dgm:spPr/>
      <dgm:t>
        <a:bodyPr/>
        <a:lstStyle/>
        <a:p>
          <a:endParaRPr lang="en-US"/>
        </a:p>
      </dgm:t>
    </dgm:pt>
    <dgm:pt modelId="{C16D2081-20BD-41EE-91B7-BC30A72967FD}" type="pres">
      <dgm:prSet presAssocID="{67A5C99A-3817-476C-B40D-12D14110F60B}" presName="compNode" presStyleCnt="0"/>
      <dgm:spPr/>
      <dgm:t>
        <a:bodyPr/>
        <a:lstStyle/>
        <a:p>
          <a:endParaRPr lang="en-US"/>
        </a:p>
      </dgm:t>
    </dgm:pt>
    <dgm:pt modelId="{6BADB0F0-6663-41F9-B434-AC2C92B78A42}" type="pres">
      <dgm:prSet presAssocID="{67A5C99A-3817-476C-B40D-12D14110F60B}" presName="childRect" presStyleLbl="bgAcc1" presStyleIdx="2" presStyleCnt="4">
        <dgm:presLayoutVars>
          <dgm:bulletEnabled val="1"/>
        </dgm:presLayoutVars>
      </dgm:prSet>
      <dgm:spPr/>
      <dgm:t>
        <a:bodyPr/>
        <a:lstStyle/>
        <a:p>
          <a:endParaRPr lang="en-US"/>
        </a:p>
      </dgm:t>
    </dgm:pt>
    <dgm:pt modelId="{2B66B182-B775-42D9-A162-7C07BFCCE6B3}" type="pres">
      <dgm:prSet presAssocID="{67A5C99A-3817-476C-B40D-12D14110F60B}" presName="parentText" presStyleLbl="node1" presStyleIdx="0" presStyleCnt="0">
        <dgm:presLayoutVars>
          <dgm:chMax val="0"/>
          <dgm:bulletEnabled val="1"/>
        </dgm:presLayoutVars>
      </dgm:prSet>
      <dgm:spPr/>
      <dgm:t>
        <a:bodyPr/>
        <a:lstStyle/>
        <a:p>
          <a:endParaRPr lang="en-US"/>
        </a:p>
      </dgm:t>
    </dgm:pt>
    <dgm:pt modelId="{DD595813-1D7A-4D62-B117-0B4AC24605CB}" type="pres">
      <dgm:prSet presAssocID="{67A5C99A-3817-476C-B40D-12D14110F60B}" presName="parentRect" presStyleLbl="alignNode1" presStyleIdx="2" presStyleCnt="4"/>
      <dgm:spPr/>
      <dgm:t>
        <a:bodyPr/>
        <a:lstStyle/>
        <a:p>
          <a:endParaRPr lang="en-US"/>
        </a:p>
      </dgm:t>
    </dgm:pt>
    <dgm:pt modelId="{C9FA68D2-D7C3-4A4D-A108-401315D22DA8}" type="pres">
      <dgm:prSet presAssocID="{67A5C99A-3817-476C-B40D-12D14110F60B}" presName="adorn" presStyleLbl="fgAccFollowNod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dgm:spPr>
      <dgm:t>
        <a:bodyPr/>
        <a:lstStyle/>
        <a:p>
          <a:endParaRPr lang="en-US"/>
        </a:p>
      </dgm:t>
    </dgm:pt>
    <dgm:pt modelId="{70D9E85F-10AE-4005-8D28-48885E411597}" type="pres">
      <dgm:prSet presAssocID="{043D6DB0-D6AD-41F9-97C1-EA3B6844D50B}" presName="sibTrans" presStyleLbl="sibTrans2D1" presStyleIdx="0" presStyleCnt="0"/>
      <dgm:spPr/>
      <dgm:t>
        <a:bodyPr/>
        <a:lstStyle/>
        <a:p>
          <a:endParaRPr lang="en-US"/>
        </a:p>
      </dgm:t>
    </dgm:pt>
    <dgm:pt modelId="{C56C02A3-B4F2-494E-BF55-CE91C2322837}" type="pres">
      <dgm:prSet presAssocID="{71E0233C-32F6-4F4A-868D-BB0495105D61}" presName="compNode" presStyleCnt="0"/>
      <dgm:spPr/>
      <dgm:t>
        <a:bodyPr/>
        <a:lstStyle/>
        <a:p>
          <a:endParaRPr lang="en-US"/>
        </a:p>
      </dgm:t>
    </dgm:pt>
    <dgm:pt modelId="{77AE5904-26D3-4F3E-8585-D274F9F05DA5}" type="pres">
      <dgm:prSet presAssocID="{71E0233C-32F6-4F4A-868D-BB0495105D61}" presName="childRect" presStyleLbl="bgAcc1" presStyleIdx="3" presStyleCnt="4">
        <dgm:presLayoutVars>
          <dgm:bulletEnabled val="1"/>
        </dgm:presLayoutVars>
      </dgm:prSet>
      <dgm:spPr/>
      <dgm:t>
        <a:bodyPr/>
        <a:lstStyle/>
        <a:p>
          <a:endParaRPr lang="en-US"/>
        </a:p>
      </dgm:t>
    </dgm:pt>
    <dgm:pt modelId="{D01A7126-9746-43A8-9B67-7B4633524932}" type="pres">
      <dgm:prSet presAssocID="{71E0233C-32F6-4F4A-868D-BB0495105D61}" presName="parentText" presStyleLbl="node1" presStyleIdx="0" presStyleCnt="0">
        <dgm:presLayoutVars>
          <dgm:chMax val="0"/>
          <dgm:bulletEnabled val="1"/>
        </dgm:presLayoutVars>
      </dgm:prSet>
      <dgm:spPr/>
      <dgm:t>
        <a:bodyPr/>
        <a:lstStyle/>
        <a:p>
          <a:endParaRPr lang="en-US"/>
        </a:p>
      </dgm:t>
    </dgm:pt>
    <dgm:pt modelId="{7510ADB3-DD7F-4005-881F-47DC5D16BFF1}" type="pres">
      <dgm:prSet presAssocID="{71E0233C-32F6-4F4A-868D-BB0495105D61}" presName="parentRect" presStyleLbl="alignNode1" presStyleIdx="3" presStyleCnt="4"/>
      <dgm:spPr/>
      <dgm:t>
        <a:bodyPr/>
        <a:lstStyle/>
        <a:p>
          <a:endParaRPr lang="en-US"/>
        </a:p>
      </dgm:t>
    </dgm:pt>
    <dgm:pt modelId="{B64E5161-A740-440A-B82A-930EDD862945}" type="pres">
      <dgm:prSet presAssocID="{71E0233C-32F6-4F4A-868D-BB0495105D61}" presName="adorn" presStyleLbl="fgAccFollowNod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t="-16000" b="-16000"/>
          </a:stretch>
        </a:blipFill>
      </dgm:spPr>
      <dgm:t>
        <a:bodyPr/>
        <a:lstStyle/>
        <a:p>
          <a:endParaRPr lang="en-US"/>
        </a:p>
      </dgm:t>
    </dgm:pt>
  </dgm:ptLst>
  <dgm:cxnLst>
    <dgm:cxn modelId="{ABC52101-B4E8-4A27-8D6E-78A2E7E2B650}" type="presOf" srcId="{96F3F6ED-0B76-4FC8-95C4-C26C6D482E97}" destId="{EC2065CC-0110-41E7-8EBF-57CA86E6DDA6}" srcOrd="1" destOrd="0" presId="urn:microsoft.com/office/officeart/2005/8/layout/bList2"/>
    <dgm:cxn modelId="{27420F5C-B1F0-4F1D-BE54-C59076C5D0C4}" srcId="{67A5C99A-3817-476C-B40D-12D14110F60B}" destId="{418EE47D-2305-45EB-A359-23D8A17B8D1D}" srcOrd="1" destOrd="0" parTransId="{F3411FEC-196C-4125-B1BF-1899D4DDF07B}" sibTransId="{6AD51B3A-B6BB-4D71-9281-1D737A6E9DE5}"/>
    <dgm:cxn modelId="{6D32C0FF-729F-4389-9C9F-28470C13238A}" srcId="{9C5D7D85-9908-48FA-A472-3C8108305FB1}" destId="{FCBBE7D8-73BA-4D2F-AB8B-1CFB042E8533}" srcOrd="0" destOrd="0" parTransId="{7D13CBB8-EDAE-4BE2-B8DC-A3885A9331D8}" sibTransId="{88581FE7-C997-467E-BF67-8A7FBBFEF057}"/>
    <dgm:cxn modelId="{9AB1690C-4DEB-41CC-AB66-A082512DF30C}" type="presOf" srcId="{9C5D7D85-9908-48FA-A472-3C8108305FB1}" destId="{6B59F60E-EADC-4882-8189-4AA9FD40ADA7}" srcOrd="0" destOrd="0" presId="urn:microsoft.com/office/officeart/2005/8/layout/bList2"/>
    <dgm:cxn modelId="{B846060E-454D-479A-96BA-2078DF2EBF60}" type="presOf" srcId="{FCBBE7D8-73BA-4D2F-AB8B-1CFB042E8533}" destId="{46CDEA7C-8581-400A-AB7E-26B4E22F0314}" srcOrd="0" destOrd="0" presId="urn:microsoft.com/office/officeart/2005/8/layout/bList2"/>
    <dgm:cxn modelId="{FD3EB28E-249B-4A95-8DD8-563F169EDBBF}" srcId="{96F3F6ED-0B76-4FC8-95C4-C26C6D482E97}" destId="{F5FCAA7D-1FB9-4E0C-8DE7-2A4185A01059}" srcOrd="0" destOrd="0" parTransId="{F20EB853-B9EE-4BB4-8E25-6DA1ED24631B}" sibTransId="{829C3FBF-20A8-47E7-829E-9C0E79ED6C31}"/>
    <dgm:cxn modelId="{155D4676-D410-4302-A16E-2983A9DB139E}" type="presOf" srcId="{71E0233C-32F6-4F4A-868D-BB0495105D61}" destId="{7510ADB3-DD7F-4005-881F-47DC5D16BFF1}" srcOrd="1" destOrd="0" presId="urn:microsoft.com/office/officeart/2005/8/layout/bList2"/>
    <dgm:cxn modelId="{4C2B8302-61AC-492C-BCFB-CF92A5527A28}" type="presOf" srcId="{67A5C99A-3817-476C-B40D-12D14110F60B}" destId="{2B66B182-B775-42D9-A162-7C07BFCCE6B3}" srcOrd="0" destOrd="0" presId="urn:microsoft.com/office/officeart/2005/8/layout/bList2"/>
    <dgm:cxn modelId="{34FF90C8-E356-49B2-9D83-9F71AB76359C}" type="presOf" srcId="{96F3F6ED-0B76-4FC8-95C4-C26C6D482E97}" destId="{6DBC4E85-BD91-48BE-A01D-40998DFC4D96}" srcOrd="0" destOrd="0" presId="urn:microsoft.com/office/officeart/2005/8/layout/bList2"/>
    <dgm:cxn modelId="{0259AFD4-AA74-4EBE-85F4-FE0E4429308A}" type="presOf" srcId="{67A5C99A-3817-476C-B40D-12D14110F60B}" destId="{DD595813-1D7A-4D62-B117-0B4AC24605CB}" srcOrd="1" destOrd="0" presId="urn:microsoft.com/office/officeart/2005/8/layout/bList2"/>
    <dgm:cxn modelId="{E4F96E46-3088-4F61-8E1C-7F4B2FF2C04C}" type="presOf" srcId="{F5FCAA7D-1FB9-4E0C-8DE7-2A4185A01059}" destId="{DA8C1BAD-B4E1-4956-A8D7-E5852FC5934A}" srcOrd="0" destOrd="0" presId="urn:microsoft.com/office/officeart/2005/8/layout/bList2"/>
    <dgm:cxn modelId="{6848490E-9D2B-4678-9FE1-EAD778BE4618}" srcId="{67A5C99A-3817-476C-B40D-12D14110F60B}" destId="{B080457A-DC5C-4C10-A040-DE0955026DAF}" srcOrd="0" destOrd="0" parTransId="{EA978F20-9427-4595-8290-E5B88CF93B09}" sibTransId="{1E2A6AEB-D0EF-4709-A14E-4AB97078854E}"/>
    <dgm:cxn modelId="{58345D47-6ADE-472F-8F27-0EF164D6085A}" type="presOf" srcId="{14569641-5A67-400B-92AA-D80CA575F4AA}" destId="{6BADB0F0-6663-41F9-B434-AC2C92B78A42}" srcOrd="0" destOrd="2" presId="urn:microsoft.com/office/officeart/2005/8/layout/bList2"/>
    <dgm:cxn modelId="{EC500EC6-9F26-457C-A562-4F06AF653D6B}" type="presOf" srcId="{21EF69F3-5381-4584-84FD-F0E93A1A4A4D}" destId="{77AE5904-26D3-4F3E-8585-D274F9F05DA5}" srcOrd="0" destOrd="0" presId="urn:microsoft.com/office/officeart/2005/8/layout/bList2"/>
    <dgm:cxn modelId="{F1BAF3B5-4BAD-4D30-95E4-3B378C817A52}" type="presOf" srcId="{418EE47D-2305-45EB-A359-23D8A17B8D1D}" destId="{6BADB0F0-6663-41F9-B434-AC2C92B78A42}" srcOrd="0" destOrd="1" presId="urn:microsoft.com/office/officeart/2005/8/layout/bList2"/>
    <dgm:cxn modelId="{5219BD02-CAE9-4511-9459-7985D4A80F41}" type="presOf" srcId="{B080457A-DC5C-4C10-A040-DE0955026DAF}" destId="{6BADB0F0-6663-41F9-B434-AC2C92B78A42}" srcOrd="0" destOrd="0" presId="urn:microsoft.com/office/officeart/2005/8/layout/bList2"/>
    <dgm:cxn modelId="{89612F05-A25E-4379-B2B7-32ECA205E076}" type="presOf" srcId="{71E0233C-32F6-4F4A-868D-BB0495105D61}" destId="{D01A7126-9746-43A8-9B67-7B4633524932}" srcOrd="0" destOrd="0" presId="urn:microsoft.com/office/officeart/2005/8/layout/bList2"/>
    <dgm:cxn modelId="{46116BCC-5829-4F76-B2E0-7E0E3F228C35}" type="presOf" srcId="{88581FE7-C997-467E-BF67-8A7FBBFEF057}" destId="{7D60A929-3F11-4944-9703-934C72349A50}" srcOrd="0" destOrd="0" presId="urn:microsoft.com/office/officeart/2005/8/layout/bList2"/>
    <dgm:cxn modelId="{E147F680-96F4-4173-B586-00514C648D16}" type="presOf" srcId="{FC3F4F0C-2C3C-451E-A7E1-B7C9C1D8F5D6}" destId="{FDAFB690-12EB-4262-8818-CD6D873A84F8}" srcOrd="0" destOrd="0" presId="urn:microsoft.com/office/officeart/2005/8/layout/bList2"/>
    <dgm:cxn modelId="{A2761909-C40B-4892-9DF1-25971B132CC9}" type="presOf" srcId="{FCBBE7D8-73BA-4D2F-AB8B-1CFB042E8533}" destId="{6C7B5D9F-A482-4897-AAC1-1DF872C6F2B8}" srcOrd="1" destOrd="0" presId="urn:microsoft.com/office/officeart/2005/8/layout/bList2"/>
    <dgm:cxn modelId="{B55F8AE2-FA47-4F1A-A2B3-75B60796A70A}" srcId="{9C5D7D85-9908-48FA-A472-3C8108305FB1}" destId="{71E0233C-32F6-4F4A-868D-BB0495105D61}" srcOrd="3" destOrd="0" parTransId="{D3A5907D-9A0C-4D55-849C-60E5EB4D2E93}" sibTransId="{B306AF12-8F97-4872-8020-775A4E5BB76F}"/>
    <dgm:cxn modelId="{603C4893-87F7-4428-BC89-BC6B05CC5E9D}" type="presOf" srcId="{043D6DB0-D6AD-41F9-97C1-EA3B6844D50B}" destId="{70D9E85F-10AE-4005-8D28-48885E411597}" srcOrd="0" destOrd="0" presId="urn:microsoft.com/office/officeart/2005/8/layout/bList2"/>
    <dgm:cxn modelId="{1289A8F2-FA98-4BE4-A063-7D470AB89EF0}" type="presOf" srcId="{98351B7C-F0C5-4E50-9E9A-1034C8406046}" destId="{F69E5223-B834-436E-AA87-9647AB3AE84D}" srcOrd="0" destOrd="0" presId="urn:microsoft.com/office/officeart/2005/8/layout/bList2"/>
    <dgm:cxn modelId="{378D9649-D895-46AE-9347-611698906925}" srcId="{9C5D7D85-9908-48FA-A472-3C8108305FB1}" destId="{96F3F6ED-0B76-4FC8-95C4-C26C6D482E97}" srcOrd="1" destOrd="0" parTransId="{0A8C778E-5B72-4FC4-B419-CADA21A0E55D}" sibTransId="{98351B7C-F0C5-4E50-9E9A-1034C8406046}"/>
    <dgm:cxn modelId="{6840DF0B-3637-45BD-8DDE-4A3ED61415E4}" srcId="{9C5D7D85-9908-48FA-A472-3C8108305FB1}" destId="{67A5C99A-3817-476C-B40D-12D14110F60B}" srcOrd="2" destOrd="0" parTransId="{A3C4717F-B5DB-4DF7-B3EA-FB40B00BB492}" sibTransId="{043D6DB0-D6AD-41F9-97C1-EA3B6844D50B}"/>
    <dgm:cxn modelId="{3A051072-5A88-4771-AAB3-CE5090D05C67}" srcId="{67A5C99A-3817-476C-B40D-12D14110F60B}" destId="{14569641-5A67-400B-92AA-D80CA575F4AA}" srcOrd="2" destOrd="0" parTransId="{C6B4DAD0-C4F2-4BE7-A7A1-4883A9A8A975}" sibTransId="{8D9594CD-D095-4ABF-8C7D-2C5C9D31AFBC}"/>
    <dgm:cxn modelId="{F6106DA3-E88F-4556-8A44-ABC38744BCA5}" srcId="{FCBBE7D8-73BA-4D2F-AB8B-1CFB042E8533}" destId="{FC3F4F0C-2C3C-451E-A7E1-B7C9C1D8F5D6}" srcOrd="0" destOrd="0" parTransId="{E1AF5F4B-F1A3-4032-9C0D-9F2206F91866}" sibTransId="{A5276A24-51E2-4FA3-AA92-5D1C0BB11DCA}"/>
    <dgm:cxn modelId="{998DF076-F147-4DC7-9200-E865FB83071D}" srcId="{71E0233C-32F6-4F4A-868D-BB0495105D61}" destId="{21EF69F3-5381-4584-84FD-F0E93A1A4A4D}" srcOrd="0" destOrd="0" parTransId="{8123D79F-5E88-4493-9150-23EBB16CAA47}" sibTransId="{1A81EB3D-C331-444F-A61D-DFD2A2286500}"/>
    <dgm:cxn modelId="{EC0BE56A-0ACF-44E5-A1FC-7AEA2B66CCCE}" type="presParOf" srcId="{6B59F60E-EADC-4882-8189-4AA9FD40ADA7}" destId="{1D436B29-6D13-4AE0-A7C4-42E7B53B350D}" srcOrd="0" destOrd="0" presId="urn:microsoft.com/office/officeart/2005/8/layout/bList2"/>
    <dgm:cxn modelId="{ADDD430D-4244-4150-9CD9-47643C53B03C}" type="presParOf" srcId="{1D436B29-6D13-4AE0-A7C4-42E7B53B350D}" destId="{FDAFB690-12EB-4262-8818-CD6D873A84F8}" srcOrd="0" destOrd="0" presId="urn:microsoft.com/office/officeart/2005/8/layout/bList2"/>
    <dgm:cxn modelId="{DB57ADB3-72A1-413B-8A07-151C7C710403}" type="presParOf" srcId="{1D436B29-6D13-4AE0-A7C4-42E7B53B350D}" destId="{46CDEA7C-8581-400A-AB7E-26B4E22F0314}" srcOrd="1" destOrd="0" presId="urn:microsoft.com/office/officeart/2005/8/layout/bList2"/>
    <dgm:cxn modelId="{E40A3245-B670-4C60-82DC-E007CF832040}" type="presParOf" srcId="{1D436B29-6D13-4AE0-A7C4-42E7B53B350D}" destId="{6C7B5D9F-A482-4897-AAC1-1DF872C6F2B8}" srcOrd="2" destOrd="0" presId="urn:microsoft.com/office/officeart/2005/8/layout/bList2"/>
    <dgm:cxn modelId="{309EB6FB-483C-4F44-90DB-8EFF38F0F132}" type="presParOf" srcId="{1D436B29-6D13-4AE0-A7C4-42E7B53B350D}" destId="{90E1947F-29C6-4116-A110-06BD6C8E4017}" srcOrd="3" destOrd="0" presId="urn:microsoft.com/office/officeart/2005/8/layout/bList2"/>
    <dgm:cxn modelId="{2EB61A69-95AF-45C5-8F83-E76830F08B43}" type="presParOf" srcId="{6B59F60E-EADC-4882-8189-4AA9FD40ADA7}" destId="{7D60A929-3F11-4944-9703-934C72349A50}" srcOrd="1" destOrd="0" presId="urn:microsoft.com/office/officeart/2005/8/layout/bList2"/>
    <dgm:cxn modelId="{AE189BE1-B9A4-4003-93AE-866DE3EB3C33}" type="presParOf" srcId="{6B59F60E-EADC-4882-8189-4AA9FD40ADA7}" destId="{FAC6AFE2-AB54-4DD4-ACF9-A9294010D42B}" srcOrd="2" destOrd="0" presId="urn:microsoft.com/office/officeart/2005/8/layout/bList2"/>
    <dgm:cxn modelId="{63EEE599-8668-4CF0-B8F5-3B4FC3158B89}" type="presParOf" srcId="{FAC6AFE2-AB54-4DD4-ACF9-A9294010D42B}" destId="{DA8C1BAD-B4E1-4956-A8D7-E5852FC5934A}" srcOrd="0" destOrd="0" presId="urn:microsoft.com/office/officeart/2005/8/layout/bList2"/>
    <dgm:cxn modelId="{BC1DA8B6-25F5-4B14-9F72-115C1EB0A296}" type="presParOf" srcId="{FAC6AFE2-AB54-4DD4-ACF9-A9294010D42B}" destId="{6DBC4E85-BD91-48BE-A01D-40998DFC4D96}" srcOrd="1" destOrd="0" presId="urn:microsoft.com/office/officeart/2005/8/layout/bList2"/>
    <dgm:cxn modelId="{8D3235FD-569C-4B3F-82D6-DCCAE45388E3}" type="presParOf" srcId="{FAC6AFE2-AB54-4DD4-ACF9-A9294010D42B}" destId="{EC2065CC-0110-41E7-8EBF-57CA86E6DDA6}" srcOrd="2" destOrd="0" presId="urn:microsoft.com/office/officeart/2005/8/layout/bList2"/>
    <dgm:cxn modelId="{E5ADFE70-3F1B-489D-9DA0-949A7B79E94A}" type="presParOf" srcId="{FAC6AFE2-AB54-4DD4-ACF9-A9294010D42B}" destId="{5E42EDE4-A110-4040-A374-64A5BB30B6F2}" srcOrd="3" destOrd="0" presId="urn:microsoft.com/office/officeart/2005/8/layout/bList2"/>
    <dgm:cxn modelId="{CA5FE34A-83D1-466B-8B39-79BFF39C6E40}" type="presParOf" srcId="{6B59F60E-EADC-4882-8189-4AA9FD40ADA7}" destId="{F69E5223-B834-436E-AA87-9647AB3AE84D}" srcOrd="3" destOrd="0" presId="urn:microsoft.com/office/officeart/2005/8/layout/bList2"/>
    <dgm:cxn modelId="{2FF999F9-15E8-41C7-9625-86B23A9CE1BE}" type="presParOf" srcId="{6B59F60E-EADC-4882-8189-4AA9FD40ADA7}" destId="{C16D2081-20BD-41EE-91B7-BC30A72967FD}" srcOrd="4" destOrd="0" presId="urn:microsoft.com/office/officeart/2005/8/layout/bList2"/>
    <dgm:cxn modelId="{8ABBD9CA-83C2-48E4-AD20-B3A7BC64FDF4}" type="presParOf" srcId="{C16D2081-20BD-41EE-91B7-BC30A72967FD}" destId="{6BADB0F0-6663-41F9-B434-AC2C92B78A42}" srcOrd="0" destOrd="0" presId="urn:microsoft.com/office/officeart/2005/8/layout/bList2"/>
    <dgm:cxn modelId="{0D1ECCD6-BF91-477F-AA36-C3AA8DCE4FD1}" type="presParOf" srcId="{C16D2081-20BD-41EE-91B7-BC30A72967FD}" destId="{2B66B182-B775-42D9-A162-7C07BFCCE6B3}" srcOrd="1" destOrd="0" presId="urn:microsoft.com/office/officeart/2005/8/layout/bList2"/>
    <dgm:cxn modelId="{60682334-BD74-4FFE-B209-B429728CB1DD}" type="presParOf" srcId="{C16D2081-20BD-41EE-91B7-BC30A72967FD}" destId="{DD595813-1D7A-4D62-B117-0B4AC24605CB}" srcOrd="2" destOrd="0" presId="urn:microsoft.com/office/officeart/2005/8/layout/bList2"/>
    <dgm:cxn modelId="{FE43EAC0-E5D4-420B-93FF-04528779420B}" type="presParOf" srcId="{C16D2081-20BD-41EE-91B7-BC30A72967FD}" destId="{C9FA68D2-D7C3-4A4D-A108-401315D22DA8}" srcOrd="3" destOrd="0" presId="urn:microsoft.com/office/officeart/2005/8/layout/bList2"/>
    <dgm:cxn modelId="{755EA00B-3CD9-4148-929F-5B52FBD7CAB1}" type="presParOf" srcId="{6B59F60E-EADC-4882-8189-4AA9FD40ADA7}" destId="{70D9E85F-10AE-4005-8D28-48885E411597}" srcOrd="5" destOrd="0" presId="urn:microsoft.com/office/officeart/2005/8/layout/bList2"/>
    <dgm:cxn modelId="{E7718E81-F5DD-40ED-82BD-D078CF4C2BB7}" type="presParOf" srcId="{6B59F60E-EADC-4882-8189-4AA9FD40ADA7}" destId="{C56C02A3-B4F2-494E-BF55-CE91C2322837}" srcOrd="6" destOrd="0" presId="urn:microsoft.com/office/officeart/2005/8/layout/bList2"/>
    <dgm:cxn modelId="{6394B4C2-8331-4BCE-B2C2-7B8392C913F7}" type="presParOf" srcId="{C56C02A3-B4F2-494E-BF55-CE91C2322837}" destId="{77AE5904-26D3-4F3E-8585-D274F9F05DA5}" srcOrd="0" destOrd="0" presId="urn:microsoft.com/office/officeart/2005/8/layout/bList2"/>
    <dgm:cxn modelId="{E2C80576-0D68-469C-84E9-5F5DB8E767CC}" type="presParOf" srcId="{C56C02A3-B4F2-494E-BF55-CE91C2322837}" destId="{D01A7126-9746-43A8-9B67-7B4633524932}" srcOrd="1" destOrd="0" presId="urn:microsoft.com/office/officeart/2005/8/layout/bList2"/>
    <dgm:cxn modelId="{DFEA4E5F-B102-44D7-AB59-B8C7B0D88688}" type="presParOf" srcId="{C56C02A3-B4F2-494E-BF55-CE91C2322837}" destId="{7510ADB3-DD7F-4005-881F-47DC5D16BFF1}" srcOrd="2" destOrd="0" presId="urn:microsoft.com/office/officeart/2005/8/layout/bList2"/>
    <dgm:cxn modelId="{A227732F-4206-492D-B885-7B274D8B629B}" type="presParOf" srcId="{C56C02A3-B4F2-494E-BF55-CE91C2322837}" destId="{B64E5161-A740-440A-B82A-930EDD862945}" srcOrd="3" destOrd="0" presId="urn:microsoft.com/office/officeart/2005/8/layout/bList2"/>
  </dgm:cxnLst>
  <dgm:bg/>
  <dgm:whole>
    <a:ln w="3810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AFB690-12EB-4262-8818-CD6D873A84F8}">
      <dsp:nvSpPr>
        <dsp:cNvPr id="0" name=""/>
        <dsp:cNvSpPr/>
      </dsp:nvSpPr>
      <dsp:spPr>
        <a:xfrm>
          <a:off x="7054" y="761035"/>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rtl="0">
            <a:lnSpc>
              <a:spcPct val="90000"/>
            </a:lnSpc>
            <a:spcBef>
              <a:spcPct val="0"/>
            </a:spcBef>
            <a:spcAft>
              <a:spcPct val="15000"/>
            </a:spcAft>
            <a:buChar char="••"/>
          </a:pPr>
          <a:r>
            <a:rPr lang="en-GB" sz="2000" kern="1200" dirty="0" smtClean="0">
              <a:latin typeface="+mj-lt"/>
              <a:ea typeface="Lato" panose="020F0502020204030203" pitchFamily="34" charset="0"/>
              <a:cs typeface="Lato" panose="020F0502020204030203" pitchFamily="34" charset="0"/>
            </a:rPr>
            <a:t>I can d</a:t>
          </a:r>
          <a:r>
            <a:rPr lang="en-GB" sz="2000" kern="1200" dirty="0" smtClean="0">
              <a:latin typeface="+mj-lt"/>
            </a:rPr>
            <a:t>escribe healthy sleep patterns and identify factors which can reduce sleep quality</a:t>
          </a:r>
          <a:endParaRPr lang="en-GB" sz="2000" kern="1200" dirty="0">
            <a:latin typeface="+mj-lt"/>
          </a:endParaRPr>
        </a:p>
      </dsp:txBody>
      <dsp:txXfrm>
        <a:off x="50808" y="804789"/>
        <a:ext cx="2414022" cy="1823585"/>
      </dsp:txXfrm>
    </dsp:sp>
    <dsp:sp modelId="{6C7B5D9F-A482-4897-AAC1-1DF872C6F2B8}">
      <dsp:nvSpPr>
        <dsp:cNvPr id="0" name=""/>
        <dsp:cNvSpPr/>
      </dsp:nvSpPr>
      <dsp:spPr>
        <a:xfrm>
          <a:off x="705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b="0" i="0" u="none" kern="1200" dirty="0" smtClean="0"/>
            <a:t>Emerging</a:t>
          </a:r>
        </a:p>
      </dsp:txBody>
      <dsp:txXfrm>
        <a:off x="7054" y="2628374"/>
        <a:ext cx="1761641" cy="802956"/>
      </dsp:txXfrm>
    </dsp:sp>
    <dsp:sp modelId="{90E1947F-29C6-4116-A110-06BD6C8E4017}">
      <dsp:nvSpPr>
        <dsp:cNvPr id="0" name=""/>
        <dsp:cNvSpPr/>
      </dsp:nvSpPr>
      <dsp:spPr>
        <a:xfrm>
          <a:off x="1839459" y="2755917"/>
          <a:ext cx="875535" cy="87553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1000" b="-11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8C1BAD-B4E1-4956-A8D7-E5852FC5934A}">
      <dsp:nvSpPr>
        <dsp:cNvPr id="0" name=""/>
        <dsp:cNvSpPr/>
      </dsp:nvSpPr>
      <dsp:spPr>
        <a:xfrm>
          <a:off x="2971078" y="786356"/>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a:lnSpc>
              <a:spcPct val="100000"/>
            </a:lnSpc>
            <a:spcBef>
              <a:spcPct val="0"/>
            </a:spcBef>
            <a:spcAft>
              <a:spcPts val="0"/>
            </a:spcAft>
            <a:buChar char="••"/>
          </a:pPr>
          <a:r>
            <a:rPr lang="en-GB" sz="2000" kern="1200" dirty="0" smtClean="0">
              <a:latin typeface="+mj-lt"/>
              <a:ea typeface="Lato" panose="020F0502020204030203" pitchFamily="34" charset="0"/>
              <a:cs typeface="Lato" panose="020F0502020204030203" pitchFamily="34" charset="0"/>
            </a:rPr>
            <a:t>I can d</a:t>
          </a:r>
          <a:r>
            <a:rPr lang="en-GB" sz="2000" kern="1200" dirty="0" smtClean="0">
              <a:latin typeface="+mj-lt"/>
            </a:rPr>
            <a:t>escribe a range of strategies for ensuring appropriate sleep patterns</a:t>
          </a:r>
          <a:endParaRPr lang="en-GB" sz="2000" kern="1200" dirty="0">
            <a:latin typeface="+mj-lt"/>
          </a:endParaRPr>
        </a:p>
      </dsp:txBody>
      <dsp:txXfrm>
        <a:off x="3014832" y="830110"/>
        <a:ext cx="2414022" cy="1823585"/>
      </dsp:txXfrm>
    </dsp:sp>
    <dsp:sp modelId="{EC2065CC-0110-41E7-8EBF-57CA86E6DDA6}">
      <dsp:nvSpPr>
        <dsp:cNvPr id="0" name=""/>
        <dsp:cNvSpPr/>
      </dsp:nvSpPr>
      <dsp:spPr>
        <a:xfrm>
          <a:off x="293190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b="0" i="0" u="none" kern="1200" dirty="0" smtClean="0"/>
            <a:t>Developing</a:t>
          </a:r>
        </a:p>
      </dsp:txBody>
      <dsp:txXfrm>
        <a:off x="2931904" y="2628374"/>
        <a:ext cx="1761641" cy="802956"/>
      </dsp:txXfrm>
    </dsp:sp>
    <dsp:sp modelId="{5E42EDE4-A110-4040-A374-64A5BB30B6F2}">
      <dsp:nvSpPr>
        <dsp:cNvPr id="0" name=""/>
        <dsp:cNvSpPr/>
      </dsp:nvSpPr>
      <dsp:spPr>
        <a:xfrm>
          <a:off x="4764309" y="2755917"/>
          <a:ext cx="875535" cy="87553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ADB0F0-6663-41F9-B434-AC2C92B78A42}">
      <dsp:nvSpPr>
        <dsp:cNvPr id="0" name=""/>
        <dsp:cNvSpPr/>
      </dsp:nvSpPr>
      <dsp:spPr>
        <a:xfrm>
          <a:off x="5856754" y="761035"/>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76200" rIns="25400" bIns="2540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I can explain the impact of sleep on health and wellbeing </a:t>
          </a:r>
          <a:endParaRPr lang="en-GB" sz="2000" kern="1200" dirty="0">
            <a:latin typeface="+mj-lt"/>
          </a:endParaRPr>
        </a:p>
        <a:p>
          <a:pPr marL="228600" lvl="1" indent="-228600" algn="l" defTabSz="889000">
            <a:lnSpc>
              <a:spcPct val="90000"/>
            </a:lnSpc>
            <a:spcBef>
              <a:spcPct val="0"/>
            </a:spcBef>
            <a:spcAft>
              <a:spcPct val="15000"/>
            </a:spcAft>
            <a:buChar char="••"/>
          </a:pPr>
          <a:endParaRPr lang="en-GB" sz="2000" kern="1200" dirty="0">
            <a:latin typeface="+mj-lt"/>
          </a:endParaRPr>
        </a:p>
        <a:p>
          <a:pPr marL="228600" lvl="1" indent="-228600" algn="l" defTabSz="889000">
            <a:lnSpc>
              <a:spcPct val="90000"/>
            </a:lnSpc>
            <a:spcBef>
              <a:spcPct val="0"/>
            </a:spcBef>
            <a:spcAft>
              <a:spcPct val="15000"/>
            </a:spcAft>
            <a:buChar char="••"/>
          </a:pPr>
          <a:endParaRPr lang="en-GB" sz="2000" kern="1200" dirty="0">
            <a:latin typeface="+mj-lt"/>
          </a:endParaRPr>
        </a:p>
      </dsp:txBody>
      <dsp:txXfrm>
        <a:off x="5900508" y="804789"/>
        <a:ext cx="2414022" cy="1823585"/>
      </dsp:txXfrm>
    </dsp:sp>
    <dsp:sp modelId="{DD595813-1D7A-4D62-B117-0B4AC24605CB}">
      <dsp:nvSpPr>
        <dsp:cNvPr id="0" name=""/>
        <dsp:cNvSpPr/>
      </dsp:nvSpPr>
      <dsp:spPr>
        <a:xfrm>
          <a:off x="585675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b="0" i="0" u="none" kern="1200" dirty="0" smtClean="0"/>
            <a:t>Secure</a:t>
          </a:r>
        </a:p>
      </dsp:txBody>
      <dsp:txXfrm>
        <a:off x="5856754" y="2628374"/>
        <a:ext cx="1761641" cy="802956"/>
      </dsp:txXfrm>
    </dsp:sp>
    <dsp:sp modelId="{C9FA68D2-D7C3-4A4D-A108-401315D22DA8}">
      <dsp:nvSpPr>
        <dsp:cNvPr id="0" name=""/>
        <dsp:cNvSpPr/>
      </dsp:nvSpPr>
      <dsp:spPr>
        <a:xfrm>
          <a:off x="7689159" y="2755917"/>
          <a:ext cx="875535" cy="87553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9000" b="-9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E5904-26D3-4F3E-8585-D274F9F05DA5}">
      <dsp:nvSpPr>
        <dsp:cNvPr id="0" name=""/>
        <dsp:cNvSpPr/>
      </dsp:nvSpPr>
      <dsp:spPr>
        <a:xfrm>
          <a:off x="8781604" y="761035"/>
          <a:ext cx="2501530" cy="1867339"/>
        </a:xfrm>
        <a:prstGeom prst="round2SameRect">
          <a:avLst>
            <a:gd name="adj1" fmla="val 8000"/>
            <a:gd name="adj2" fmla="val 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68580" rIns="22860" bIns="22860" numCol="1" spcCol="1270" anchor="t" anchorCtr="0">
          <a:noAutofit/>
        </a:bodyPr>
        <a:lstStyle/>
        <a:p>
          <a:pPr marL="171450" lvl="1" indent="-171450" algn="l" defTabSz="800100" rtl="0">
            <a:lnSpc>
              <a:spcPct val="90000"/>
            </a:lnSpc>
            <a:spcBef>
              <a:spcPct val="0"/>
            </a:spcBef>
            <a:spcAft>
              <a:spcPct val="15000"/>
            </a:spcAft>
            <a:buChar char="••"/>
          </a:pPr>
          <a:r>
            <a:rPr lang="en-GB" sz="1800" kern="1200" dirty="0" smtClean="0">
              <a:latin typeface="+mj-lt"/>
              <a:ea typeface="Lato" panose="020B0604020202020204" charset="0"/>
              <a:cs typeface="Lato" panose="020B0604020202020204" charset="0"/>
            </a:rPr>
            <a:t>I can c</a:t>
          </a:r>
          <a:r>
            <a:rPr lang="en-GB" sz="1800" kern="1200" dirty="0" smtClean="0">
              <a:latin typeface="+mj-lt"/>
            </a:rPr>
            <a:t>onsider the impact of the current shutdown on our sleep patterns and what we can do to manage this.</a:t>
          </a:r>
          <a:endParaRPr lang="en-GB" sz="1800" kern="1200" dirty="0">
            <a:latin typeface="+mj-lt"/>
            <a:ea typeface="Lato" panose="020B0604020202020204" charset="0"/>
            <a:cs typeface="Lato" panose="020B0604020202020204" charset="0"/>
          </a:endParaRPr>
        </a:p>
      </dsp:txBody>
      <dsp:txXfrm>
        <a:off x="8825358" y="804789"/>
        <a:ext cx="2414022" cy="1823585"/>
      </dsp:txXfrm>
    </dsp:sp>
    <dsp:sp modelId="{7510ADB3-DD7F-4005-881F-47DC5D16BFF1}">
      <dsp:nvSpPr>
        <dsp:cNvPr id="0" name=""/>
        <dsp:cNvSpPr/>
      </dsp:nvSpPr>
      <dsp:spPr>
        <a:xfrm>
          <a:off x="8781604" y="2628374"/>
          <a:ext cx="2501530" cy="802956"/>
        </a:xfrm>
        <a:prstGeom prst="rect">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GB" sz="2000" kern="1200" dirty="0" smtClean="0"/>
            <a:t>Mastery</a:t>
          </a:r>
        </a:p>
      </dsp:txBody>
      <dsp:txXfrm>
        <a:off x="8781604" y="2628374"/>
        <a:ext cx="1761641" cy="802956"/>
      </dsp:txXfrm>
    </dsp:sp>
    <dsp:sp modelId="{B64E5161-A740-440A-B82A-930EDD862945}">
      <dsp:nvSpPr>
        <dsp:cNvPr id="0" name=""/>
        <dsp:cNvSpPr/>
      </dsp:nvSpPr>
      <dsp:spPr>
        <a:xfrm>
          <a:off x="10614009" y="2755917"/>
          <a:ext cx="875535" cy="87553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16000" b="-16000"/>
          </a:stretch>
        </a:blip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23/04/2020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b="0" i="0" baseline="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1845440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1178873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1781152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1120434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760667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2508773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b="1"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2695015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6" indent="0" algn="ctr">
              <a:buNone/>
              <a:defRPr sz="2000"/>
            </a:lvl2pPr>
            <a:lvl3pPr marL="914411" indent="0" algn="ctr">
              <a:buNone/>
              <a:defRPr sz="1800"/>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1" y="6356351"/>
            <a:ext cx="2743200" cy="365125"/>
          </a:xfrm>
          <a:prstGeom prst="rect">
            <a:avLst/>
          </a:prstGeom>
        </p:spPr>
        <p:txBody>
          <a:bodyPr/>
          <a:lstStyle/>
          <a:p>
            <a:fld id="{4B1BC51A-74D5-4913-84BC-78080CE7AED9}" type="datetime1">
              <a:rPr lang="en-GB" smtClean="0"/>
              <a:t>23/04/2020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6"/>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2" y="4589464"/>
            <a:ext cx="10515600" cy="1500187"/>
          </a:xfrm>
          <a:prstGeom prst="rect">
            <a:avLst/>
          </a:prstGeo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0">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1" y="6356351"/>
            <a:ext cx="2743200" cy="365125"/>
          </a:xfrm>
          <a:prstGeom prst="rect">
            <a:avLst/>
          </a:prstGeom>
        </p:spPr>
        <p:txBody>
          <a:bodyPr/>
          <a:lstStyle/>
          <a:p>
            <a:fld id="{24625DA5-65DF-4104-9FD3-85E6D9945DEC}" type="datetime1">
              <a:rPr lang="en-GB" smtClean="0"/>
              <a:t>23/04/2020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2"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1"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1"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1" y="6356351"/>
            <a:ext cx="2743200" cy="365125"/>
          </a:xfrm>
          <a:prstGeom prst="rect">
            <a:avLst/>
          </a:prstGeom>
        </p:spPr>
        <p:txBody>
          <a:bodyPr/>
          <a:lstStyle/>
          <a:p>
            <a:fld id="{FAD7084E-4ACB-4C63-8E1C-6FA6D3C12CE0}" type="datetime1">
              <a:rPr lang="en-GB" smtClean="0"/>
              <a:t>23/04/2020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206" indent="0">
              <a:buNone/>
              <a:defRPr sz="2000" b="1"/>
            </a:lvl2pPr>
            <a:lvl3pPr marL="914411" indent="0">
              <a:buNone/>
              <a:defRPr sz="1800"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6"/>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a:prstGeom prst="rect">
            <a:avLst/>
          </a:prstGeom>
        </p:spPr>
        <p:txBody>
          <a:bodyPr anchor="b"/>
          <a:lstStyle>
            <a:lvl1pPr marL="0" indent="0">
              <a:buNone/>
              <a:defRPr sz="2400" b="1"/>
            </a:lvl1pPr>
            <a:lvl2pPr marL="457206" indent="0">
              <a:buNone/>
              <a:defRPr sz="2000" b="1"/>
            </a:lvl2pPr>
            <a:lvl3pPr marL="914411" indent="0">
              <a:buNone/>
              <a:defRPr sz="1800"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Edit Master text styles</a:t>
            </a:r>
          </a:p>
        </p:txBody>
      </p:sp>
      <p:sp>
        <p:nvSpPr>
          <p:cNvPr id="6" name="Content Placeholder 5"/>
          <p:cNvSpPr>
            <a:spLocks noGrp="1"/>
          </p:cNvSpPr>
          <p:nvPr>
            <p:ph sz="quarter" idx="4"/>
          </p:nvPr>
        </p:nvSpPr>
        <p:spPr>
          <a:xfrm>
            <a:off x="6172202" y="2505076"/>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1" y="6356351"/>
            <a:ext cx="2743200" cy="365125"/>
          </a:xfrm>
          <a:prstGeom prst="rect">
            <a:avLst/>
          </a:prstGeom>
        </p:spPr>
        <p:txBody>
          <a:bodyPr/>
          <a:lstStyle/>
          <a:p>
            <a:fld id="{58EDEF39-D212-4F11-9B46-E280ACD6D935}" type="datetime1">
              <a:rPr lang="en-GB" smtClean="0"/>
              <a:t>23/04/2020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2"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1" y="6356351"/>
            <a:ext cx="2743200" cy="365125"/>
          </a:xfrm>
          <a:prstGeom prst="rect">
            <a:avLst/>
          </a:prstGeom>
        </p:spPr>
        <p:txBody>
          <a:bodyPr/>
          <a:lstStyle/>
          <a:p>
            <a:fld id="{6227D3B1-02F1-4D38-8061-5C9363E92D44}" type="datetime1">
              <a:rPr lang="en-GB" smtClean="0"/>
              <a:t>23/04/2020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6"/>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1"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90" y="2057400"/>
            <a:ext cx="3932236" cy="3811588"/>
          </a:xfrm>
          <a:prstGeom prst="rect">
            <a:avLst/>
          </a:prstGeom>
        </p:spPr>
        <p:txBody>
          <a:bodyPr/>
          <a:lstStyle>
            <a:lvl1pPr marL="0" indent="0">
              <a:buNone/>
              <a:defRPr sz="1600"/>
            </a:lvl1pPr>
            <a:lvl2pPr marL="457206" indent="0">
              <a:buNone/>
              <a:defRPr sz="1400"/>
            </a:lvl2pPr>
            <a:lvl3pPr marL="914411" indent="0">
              <a:buNone/>
              <a:defRPr sz="1200"/>
            </a:lvl3pPr>
            <a:lvl4pPr marL="1371617" indent="0">
              <a:buNone/>
              <a:defRPr sz="1000"/>
            </a:lvl4pPr>
            <a:lvl5pPr marL="1828823" indent="0">
              <a:buNone/>
              <a:defRPr sz="1000"/>
            </a:lvl5pPr>
            <a:lvl6pPr marL="2286029" indent="0">
              <a:buNone/>
              <a:defRPr sz="1000"/>
            </a:lvl6pPr>
            <a:lvl7pPr marL="2743234" indent="0">
              <a:buNone/>
              <a:defRPr sz="1000"/>
            </a:lvl7pPr>
            <a:lvl8pPr marL="3200440" indent="0">
              <a:buNone/>
              <a:defRPr sz="1000"/>
            </a:lvl8pPr>
            <a:lvl9pPr marL="3657646" indent="0">
              <a:buNone/>
              <a:defRPr sz="1000"/>
            </a:lvl9pPr>
          </a:lstStyle>
          <a:p>
            <a:pPr lvl="0"/>
            <a:r>
              <a:rPr lang="en-US"/>
              <a:t>Edit Master text styles</a:t>
            </a:r>
          </a:p>
        </p:txBody>
      </p:sp>
      <p:sp>
        <p:nvSpPr>
          <p:cNvPr id="5" name="Date Placeholder 4"/>
          <p:cNvSpPr>
            <a:spLocks noGrp="1"/>
          </p:cNvSpPr>
          <p:nvPr>
            <p:ph type="dt" sz="half" idx="10"/>
          </p:nvPr>
        </p:nvSpPr>
        <p:spPr>
          <a:xfrm>
            <a:off x="838201" y="6356351"/>
            <a:ext cx="2743200" cy="365125"/>
          </a:xfrm>
          <a:prstGeom prst="rect">
            <a:avLst/>
          </a:prstGeom>
        </p:spPr>
        <p:txBody>
          <a:bodyPr/>
          <a:lstStyle/>
          <a:p>
            <a:fld id="{7A60BCF9-B630-4346-BE16-1BAC4BBDEC78}" type="datetime1">
              <a:rPr lang="en-GB" smtClean="0"/>
              <a:t>23/04/2020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1" cy="4873625"/>
          </a:xfrm>
          <a:prstGeom prst="rect">
            <a:avLst/>
          </a:prstGeo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endParaRPr lang="en-GB" dirty="0"/>
          </a:p>
        </p:txBody>
      </p:sp>
      <p:sp>
        <p:nvSpPr>
          <p:cNvPr id="4" name="Text Placeholder 3"/>
          <p:cNvSpPr>
            <a:spLocks noGrp="1"/>
          </p:cNvSpPr>
          <p:nvPr>
            <p:ph type="body" sz="half" idx="2"/>
          </p:nvPr>
        </p:nvSpPr>
        <p:spPr>
          <a:xfrm>
            <a:off x="839790" y="2057400"/>
            <a:ext cx="3932236" cy="3811588"/>
          </a:xfrm>
          <a:prstGeom prst="rect">
            <a:avLst/>
          </a:prstGeom>
        </p:spPr>
        <p:txBody>
          <a:bodyPr/>
          <a:lstStyle>
            <a:lvl1pPr marL="0" indent="0">
              <a:buNone/>
              <a:defRPr sz="1600"/>
            </a:lvl1pPr>
            <a:lvl2pPr marL="457206" indent="0">
              <a:buNone/>
              <a:defRPr sz="1400"/>
            </a:lvl2pPr>
            <a:lvl3pPr marL="914411" indent="0">
              <a:buNone/>
              <a:defRPr sz="1200"/>
            </a:lvl3pPr>
            <a:lvl4pPr marL="1371617" indent="0">
              <a:buNone/>
              <a:defRPr sz="1000"/>
            </a:lvl4pPr>
            <a:lvl5pPr marL="1828823" indent="0">
              <a:buNone/>
              <a:defRPr sz="1000"/>
            </a:lvl5pPr>
            <a:lvl6pPr marL="2286029" indent="0">
              <a:buNone/>
              <a:defRPr sz="1000"/>
            </a:lvl6pPr>
            <a:lvl7pPr marL="2743234" indent="0">
              <a:buNone/>
              <a:defRPr sz="1000"/>
            </a:lvl7pPr>
            <a:lvl8pPr marL="3200440" indent="0">
              <a:buNone/>
              <a:defRPr sz="1000"/>
            </a:lvl8pPr>
            <a:lvl9pPr marL="3657646" indent="0">
              <a:buNone/>
              <a:defRPr sz="1000"/>
            </a:lvl9pPr>
          </a:lstStyle>
          <a:p>
            <a:pPr lvl="0"/>
            <a:r>
              <a:rPr lang="en-US"/>
              <a:t>Edit Master text styles</a:t>
            </a:r>
          </a:p>
        </p:txBody>
      </p:sp>
      <p:sp>
        <p:nvSpPr>
          <p:cNvPr id="5" name="Date Placeholder 4"/>
          <p:cNvSpPr>
            <a:spLocks noGrp="1"/>
          </p:cNvSpPr>
          <p:nvPr>
            <p:ph type="dt" sz="half" idx="10"/>
          </p:nvPr>
        </p:nvSpPr>
        <p:spPr>
          <a:xfrm>
            <a:off x="838201" y="6356351"/>
            <a:ext cx="2743200" cy="365125"/>
          </a:xfrm>
          <a:prstGeom prst="rect">
            <a:avLst/>
          </a:prstGeom>
        </p:spPr>
        <p:txBody>
          <a:bodyPr/>
          <a:lstStyle/>
          <a:p>
            <a:fld id="{2AA1526A-B2B8-44E4-BE2F-FB0C3D36D1E5}" type="datetime1">
              <a:rPr lang="en-GB" smtClean="0"/>
              <a:t>23/04/2020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2"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2"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1" y="6356351"/>
            <a:ext cx="2743200" cy="365125"/>
          </a:xfrm>
          <a:prstGeom prst="rect">
            <a:avLst/>
          </a:prstGeom>
        </p:spPr>
        <p:txBody>
          <a:bodyPr/>
          <a:lstStyle/>
          <a:p>
            <a:fld id="{7DC21C6A-7D6D-4577-B7DF-6FC2D04838EF}" type="datetime1">
              <a:rPr lang="en-GB" smtClean="0"/>
              <a:t>23/04/2020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199"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1" y="6356351"/>
            <a:ext cx="2743200" cy="365125"/>
          </a:xfrm>
          <a:prstGeom prst="rect">
            <a:avLst/>
          </a:prstGeom>
        </p:spPr>
        <p:txBody>
          <a:bodyPr/>
          <a:lstStyle/>
          <a:p>
            <a:fld id="{A2EFBDEA-DDC4-4E4A-8DFA-3C9726BA22B7}" type="datetime1">
              <a:rPr lang="en-GB" smtClean="0"/>
              <a:t>23/04/2020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1" y="6356351"/>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7"/>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3" indent="-228603" algn="l" defTabSz="91441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8" indent="-228603"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4" indent="-228603"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0"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26"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32"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37"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43"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48"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11" rtl="0" eaLnBrk="1" latinLnBrk="0" hangingPunct="1">
        <a:defRPr sz="1800" kern="1200">
          <a:solidFill>
            <a:schemeClr val="tx1"/>
          </a:solidFill>
          <a:latin typeface="+mn-lt"/>
          <a:ea typeface="+mn-ea"/>
          <a:cs typeface="+mn-cs"/>
        </a:defRPr>
      </a:lvl1pPr>
      <a:lvl2pPr marL="457206" algn="l" defTabSz="914411" rtl="0" eaLnBrk="1" latinLnBrk="0" hangingPunct="1">
        <a:defRPr sz="1800" kern="1200">
          <a:solidFill>
            <a:schemeClr val="tx1"/>
          </a:solidFill>
          <a:latin typeface="+mn-lt"/>
          <a:ea typeface="+mn-ea"/>
          <a:cs typeface="+mn-cs"/>
        </a:defRPr>
      </a:lvl2pPr>
      <a:lvl3pPr marL="914411" algn="l" defTabSz="914411" rtl="0" eaLnBrk="1" latinLnBrk="0" hangingPunct="1">
        <a:defRPr sz="1800" kern="1200">
          <a:solidFill>
            <a:schemeClr val="tx1"/>
          </a:solidFill>
          <a:latin typeface="+mn-lt"/>
          <a:ea typeface="+mn-ea"/>
          <a:cs typeface="+mn-cs"/>
        </a:defRPr>
      </a:lvl3pPr>
      <a:lvl4pPr marL="1371617" algn="l" defTabSz="914411" rtl="0" eaLnBrk="1" latinLnBrk="0" hangingPunct="1">
        <a:defRPr sz="1800" kern="1200">
          <a:solidFill>
            <a:schemeClr val="tx1"/>
          </a:solidFill>
          <a:latin typeface="+mn-lt"/>
          <a:ea typeface="+mn-ea"/>
          <a:cs typeface="+mn-cs"/>
        </a:defRPr>
      </a:lvl4pPr>
      <a:lvl5pPr marL="1828823" algn="l" defTabSz="914411" rtl="0" eaLnBrk="1" latinLnBrk="0" hangingPunct="1">
        <a:defRPr sz="1800" kern="1200">
          <a:solidFill>
            <a:schemeClr val="tx1"/>
          </a:solidFill>
          <a:latin typeface="+mn-lt"/>
          <a:ea typeface="+mn-ea"/>
          <a:cs typeface="+mn-cs"/>
        </a:defRPr>
      </a:lvl5pPr>
      <a:lvl6pPr marL="2286029" algn="l" defTabSz="914411" rtl="0" eaLnBrk="1" latinLnBrk="0" hangingPunct="1">
        <a:defRPr sz="1800" kern="1200">
          <a:solidFill>
            <a:schemeClr val="tx1"/>
          </a:solidFill>
          <a:latin typeface="+mn-lt"/>
          <a:ea typeface="+mn-ea"/>
          <a:cs typeface="+mn-cs"/>
        </a:defRPr>
      </a:lvl6pPr>
      <a:lvl7pPr marL="2743234" algn="l" defTabSz="914411" rtl="0" eaLnBrk="1" latinLnBrk="0" hangingPunct="1">
        <a:defRPr sz="1800" kern="1200">
          <a:solidFill>
            <a:schemeClr val="tx1"/>
          </a:solidFill>
          <a:latin typeface="+mn-lt"/>
          <a:ea typeface="+mn-ea"/>
          <a:cs typeface="+mn-cs"/>
        </a:defRPr>
      </a:lvl7pPr>
      <a:lvl8pPr marL="3200440" algn="l" defTabSz="914411" rtl="0" eaLnBrk="1" latinLnBrk="0" hangingPunct="1">
        <a:defRPr sz="1800" kern="1200">
          <a:solidFill>
            <a:schemeClr val="tx1"/>
          </a:solidFill>
          <a:latin typeface="+mn-lt"/>
          <a:ea typeface="+mn-ea"/>
          <a:cs typeface="+mn-cs"/>
        </a:defRPr>
      </a:lvl8pPr>
      <a:lvl9pPr marL="3657646" algn="l" defTabSz="91441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73316137"/>
              </p:ext>
            </p:extLst>
          </p:nvPr>
        </p:nvGraphicFramePr>
        <p:xfrm>
          <a:off x="1" y="1"/>
          <a:ext cx="12192000" cy="6858000"/>
        </p:xfrm>
        <a:graphic>
          <a:graphicData uri="http://schemas.openxmlformats.org/drawingml/2006/table">
            <a:tbl>
              <a:tblPr firstRow="1" bandRow="1">
                <a:tableStyleId>{5940675A-B579-460E-94D1-54222C63F5DA}</a:tableStyleId>
              </a:tblPr>
              <a:tblGrid>
                <a:gridCol w="3229897">
                  <a:extLst>
                    <a:ext uri="{9D8B030D-6E8A-4147-A177-3AD203B41FA5}">
                      <a16:colId xmlns:a16="http://schemas.microsoft.com/office/drawing/2014/main" val="20000"/>
                    </a:ext>
                  </a:extLst>
                </a:gridCol>
                <a:gridCol w="2861187">
                  <a:extLst>
                    <a:ext uri="{9D8B030D-6E8A-4147-A177-3AD203B41FA5}">
                      <a16:colId xmlns:a16="http://schemas.microsoft.com/office/drawing/2014/main" val="20001"/>
                    </a:ext>
                  </a:extLst>
                </a:gridCol>
                <a:gridCol w="2728451">
                  <a:extLst>
                    <a:ext uri="{9D8B030D-6E8A-4147-A177-3AD203B41FA5}">
                      <a16:colId xmlns:a16="http://schemas.microsoft.com/office/drawing/2014/main" val="20002"/>
                    </a:ext>
                  </a:extLst>
                </a:gridCol>
                <a:gridCol w="934065">
                  <a:extLst>
                    <a:ext uri="{9D8B030D-6E8A-4147-A177-3AD203B41FA5}">
                      <a16:colId xmlns:a16="http://schemas.microsoft.com/office/drawing/2014/main" val="20003"/>
                    </a:ext>
                  </a:extLst>
                </a:gridCol>
                <a:gridCol w="2438400">
                  <a:extLst>
                    <a:ext uri="{9D8B030D-6E8A-4147-A177-3AD203B41FA5}">
                      <a16:colId xmlns:a16="http://schemas.microsoft.com/office/drawing/2014/main" val="20004"/>
                    </a:ext>
                  </a:extLst>
                </a:gridCol>
              </a:tblGrid>
              <a:tr h="644184">
                <a:tc gridSpan="4">
                  <a:txBody>
                    <a:bodyPr/>
                    <a:lstStyle/>
                    <a:p>
                      <a:r>
                        <a:rPr lang="en-GB" sz="2100" b="1" dirty="0">
                          <a:latin typeface="Arial" panose="020B0604020202020204" pitchFamily="34" charset="0"/>
                          <a:cs typeface="Arial" panose="020B0604020202020204" pitchFamily="34" charset="0"/>
                        </a:rPr>
                        <a:t>Title</a:t>
                      </a:r>
                      <a:r>
                        <a:rPr lang="en-GB" sz="2100" b="1" dirty="0" smtClean="0">
                          <a:latin typeface="Arial" panose="020B0604020202020204" pitchFamily="34" charset="0"/>
                          <a:cs typeface="Arial" panose="020B0604020202020204" pitchFamily="34" charset="0"/>
                        </a:rPr>
                        <a:t>: </a:t>
                      </a:r>
                      <a:r>
                        <a:rPr lang="en-GB" sz="2400" b="0" dirty="0" smtClean="0">
                          <a:latin typeface="+mj-lt"/>
                          <a:cs typeface="+mn-cs"/>
                        </a:rPr>
                        <a:t>Healthy Sleeping Habits</a:t>
                      </a:r>
                      <a:endParaRPr lang="en-GB" sz="1900" b="0" dirty="0">
                        <a:latin typeface="+mj-lt"/>
                        <a:cs typeface="Arial" panose="020B0604020202020204" pitchFamily="34" charset="0"/>
                      </a:endParaRPr>
                    </a:p>
                  </a:txBody>
                  <a:tcPr marL="68580" marR="68580" marT="34291" marB="34291">
                    <a:solidFill>
                      <a:srgbClr val="92D050"/>
                    </a:solidFill>
                  </a:tcPr>
                </a:tc>
                <a:tc hMerge="1">
                  <a:txBody>
                    <a:bodyPr/>
                    <a:lstStyle/>
                    <a:p>
                      <a:endParaRPr lang="en-GB"/>
                    </a:p>
                  </a:txBody>
                  <a:tcPr/>
                </a:tc>
                <a:tc hMerge="1">
                  <a:txBody>
                    <a:bodyPr/>
                    <a:lstStyle/>
                    <a:p>
                      <a:endParaRPr lang="en-GB"/>
                    </a:p>
                  </a:txBody>
                  <a:tcPr/>
                </a:tc>
                <a:tc hMerge="1">
                  <a:txBody>
                    <a:bodyPr/>
                    <a:lstStyle/>
                    <a:p>
                      <a:endParaRPr lang="en-GB"/>
                    </a:p>
                  </a:txBody>
                  <a:tcPr/>
                </a:tc>
                <a:tc rowSpan="2">
                  <a:txBody>
                    <a:bodyPr/>
                    <a:lstStyle/>
                    <a:p>
                      <a:pPr algn="ctr"/>
                      <a:endParaRPr lang="en-GB" sz="2300" dirty="0" smtClean="0">
                        <a:latin typeface="Aharoni" pitchFamily="2" charset="-79"/>
                        <a:cs typeface="Aharoni" pitchFamily="2" charset="-79"/>
                      </a:endParaRPr>
                    </a:p>
                    <a:p>
                      <a:pPr algn="ctr"/>
                      <a:fld id="{B58E252D-65CD-46B1-BDE0-8C0B2B41E66B}" type="datetime4">
                        <a:rPr lang="en-GB" sz="2300" smtClean="0">
                          <a:latin typeface="Aharoni" pitchFamily="2" charset="-79"/>
                          <a:cs typeface="Aharoni" pitchFamily="2" charset="-79"/>
                        </a:rPr>
                        <a:pPr algn="ctr"/>
                        <a:t>23 April 2020</a:t>
                      </a:fld>
                      <a:endParaRPr lang="en-GB" sz="2300" dirty="0">
                        <a:latin typeface="Aharoni" pitchFamily="2" charset="-79"/>
                        <a:cs typeface="Aharoni" pitchFamily="2" charset="-79"/>
                      </a:endParaRPr>
                    </a:p>
                  </a:txBody>
                  <a:tcPr marL="68580" marR="68580" marT="34291" marB="34291">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tcPr>
                </a:tc>
                <a:extLst>
                  <a:ext uri="{0D108BD9-81ED-4DB2-BD59-A6C34878D82A}">
                    <a16:rowId xmlns:a16="http://schemas.microsoft.com/office/drawing/2014/main" val="10000"/>
                  </a:ext>
                </a:extLst>
              </a:tr>
              <a:tr h="831417">
                <a:tc gridSpan="4">
                  <a:txBody>
                    <a:bodyPr/>
                    <a:lstStyle/>
                    <a:p>
                      <a:pPr marL="0" marR="0" lvl="0" indent="0" algn="l" defTabSz="914400" rtl="0" eaLnBrk="1" fontAlgn="auto" latinLnBrk="0" hangingPunct="1">
                        <a:lnSpc>
                          <a:spcPct val="80000"/>
                        </a:lnSpc>
                        <a:spcBef>
                          <a:spcPts val="0"/>
                        </a:spcBef>
                        <a:spcAft>
                          <a:spcPts val="0"/>
                        </a:spcAft>
                        <a:buClrTx/>
                        <a:buSzTx/>
                        <a:buFontTx/>
                        <a:buNone/>
                        <a:tabLst/>
                        <a:defRPr/>
                      </a:pPr>
                      <a:r>
                        <a:rPr lang="en-GB" sz="1900" b="1" dirty="0">
                          <a:latin typeface="Arial" panose="020B0604020202020204" pitchFamily="34" charset="0"/>
                          <a:cs typeface="Arial" panose="020B0604020202020204" pitchFamily="34" charset="0"/>
                        </a:rPr>
                        <a:t>Learning </a:t>
                      </a:r>
                      <a:r>
                        <a:rPr lang="en-GB" sz="1900" b="1" dirty="0" smtClean="0">
                          <a:latin typeface="Arial" panose="020B0604020202020204" pitchFamily="34" charset="0"/>
                          <a:cs typeface="Arial" panose="020B0604020202020204" pitchFamily="34" charset="0"/>
                        </a:rPr>
                        <a:t>Challenge: </a:t>
                      </a:r>
                    </a:p>
                    <a:p>
                      <a:r>
                        <a:rPr lang="en-GB" sz="1800" b="0" dirty="0" smtClean="0">
                          <a:latin typeface="Aharoni" pitchFamily="2" charset="-79"/>
                          <a:cs typeface="Aharoni" pitchFamily="2" charset="-79"/>
                        </a:rPr>
                        <a:t>To learn about the importance of healthy </a:t>
                      </a:r>
                      <a:r>
                        <a:rPr lang="en-GB" sz="1800" b="0" smtClean="0">
                          <a:latin typeface="Aharoni" pitchFamily="2" charset="-79"/>
                          <a:cs typeface="Aharoni" pitchFamily="2" charset="-79"/>
                        </a:rPr>
                        <a:t>sleeping habits</a:t>
                      </a:r>
                      <a:endParaRPr lang="en-GB" sz="1800" b="0" dirty="0" smtClean="0">
                        <a:latin typeface="Aharoni" pitchFamily="2" charset="-79"/>
                        <a:cs typeface="Aharoni" pitchFamily="2" charset="-79"/>
                      </a:endParaRPr>
                    </a:p>
                  </a:txBody>
                  <a:tcPr marL="68580" marR="68580" marT="34291" marB="34291">
                    <a:solidFill>
                      <a:srgbClr val="FFC000"/>
                    </a:solidFill>
                  </a:tcPr>
                </a:tc>
                <a:tc hMerge="1">
                  <a:txBody>
                    <a:bodyPr/>
                    <a:lstStyle/>
                    <a:p>
                      <a:endParaRPr lang="en-GB"/>
                    </a:p>
                  </a:txBody>
                  <a:tcPr/>
                </a:tc>
                <a:tc hMerge="1">
                  <a:txBody>
                    <a:bodyPr/>
                    <a:lstStyle/>
                    <a:p>
                      <a:endParaRPr lang="en-GB"/>
                    </a:p>
                  </a:txBody>
                  <a:tcPr/>
                </a:tc>
                <a:tc hMerge="1">
                  <a:txBody>
                    <a:bodyPr/>
                    <a:lstStyle/>
                    <a:p>
                      <a:endParaRPr lang="en-GB" dirty="0"/>
                    </a:p>
                  </a:txBody>
                  <a:tcPr/>
                </a:tc>
                <a:tc vMerge="1">
                  <a:txBody>
                    <a:bodyPr/>
                    <a:lstStyle/>
                    <a:p>
                      <a:endParaRPr lang="en-GB"/>
                    </a:p>
                  </a:txBody>
                  <a:tcPr/>
                </a:tc>
                <a:extLst>
                  <a:ext uri="{0D108BD9-81ED-4DB2-BD59-A6C34878D82A}">
                    <a16:rowId xmlns:a16="http://schemas.microsoft.com/office/drawing/2014/main" val="10001"/>
                  </a:ext>
                </a:extLst>
              </a:tr>
              <a:tr h="3711800">
                <a:tc gridSpan="5">
                  <a:txBody>
                    <a:bodyPr/>
                    <a:lstStyle/>
                    <a:p>
                      <a:pPr algn="ctr"/>
                      <a:r>
                        <a:rPr lang="en-GB" sz="2400" b="1" dirty="0">
                          <a:latin typeface="Aharoni" pitchFamily="2" charset="-79"/>
                          <a:cs typeface="Aharoni" pitchFamily="2" charset="-79"/>
                        </a:rPr>
                        <a:t>Lesson Outcome</a:t>
                      </a:r>
                    </a:p>
                  </a:txBody>
                  <a:tcPr marL="68580" marR="68580" marT="34291" marB="34291" vert="vert27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1670599">
                <a:tc>
                  <a:txBody>
                    <a:bodyPr/>
                    <a:lstStyle/>
                    <a:p>
                      <a:r>
                        <a:rPr lang="en-GB" sz="2000" b="1" dirty="0" err="1">
                          <a:latin typeface="+mn-lt"/>
                          <a:cs typeface="Arial" panose="020B0604020202020204" pitchFamily="34" charset="0"/>
                        </a:rPr>
                        <a:t>SPaG</a:t>
                      </a:r>
                      <a:r>
                        <a:rPr lang="en-GB" sz="2000" b="1" dirty="0">
                          <a:latin typeface="+mn-lt"/>
                          <a:cs typeface="Arial" panose="020B0604020202020204" pitchFamily="34" charset="0"/>
                        </a:rPr>
                        <a:t> </a:t>
                      </a:r>
                      <a:r>
                        <a:rPr lang="en-GB" sz="2000" b="1" dirty="0" smtClean="0">
                          <a:latin typeface="+mn-lt"/>
                          <a:cs typeface="Arial" panose="020B0604020202020204" pitchFamily="34" charset="0"/>
                        </a:rPr>
                        <a:t>Focus</a:t>
                      </a:r>
                    </a:p>
                    <a:p>
                      <a:r>
                        <a:rPr lang="en-GB" sz="2000" b="0" dirty="0" smtClean="0">
                          <a:latin typeface="+mn-lt"/>
                          <a:cs typeface="Arial" panose="020B0604020202020204" pitchFamily="34" charset="0"/>
                        </a:rPr>
                        <a:t>Terminology</a:t>
                      </a:r>
                      <a:endParaRPr lang="en-GB" sz="2000" b="0" dirty="0">
                        <a:latin typeface="+mn-lt"/>
                        <a:cs typeface="Arial" panose="020B0604020202020204" pitchFamily="34" charset="0"/>
                      </a:endParaRPr>
                    </a:p>
                  </a:txBody>
                  <a:tcPr marL="68580" marR="68580" marT="34291" marB="34291">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dirty="0">
                          <a:latin typeface="+mn-lt"/>
                          <a:cs typeface="Arial" panose="020B0604020202020204" pitchFamily="34" charset="0"/>
                        </a:rPr>
                        <a:t>Numeracy </a:t>
                      </a:r>
                      <a:r>
                        <a:rPr lang="en-GB" sz="2000" b="1" dirty="0" smtClean="0">
                          <a:latin typeface="+mn-lt"/>
                          <a:cs typeface="Arial" panose="020B0604020202020204" pitchFamily="34" charset="0"/>
                        </a:rPr>
                        <a:t>Focus</a:t>
                      </a:r>
                      <a:endParaRPr lang="en-GB" sz="2000" b="1" dirty="0">
                        <a:latin typeface="+mn-lt"/>
                        <a:cs typeface="Arial" panose="020B0604020202020204" pitchFamily="34" charset="0"/>
                      </a:endParaRPr>
                    </a:p>
                  </a:txBody>
                  <a:tcPr marL="68580" marR="68580" marT="34291" marB="34291">
                    <a:solidFill>
                      <a:srgbClr val="00B0F0"/>
                    </a:solidFill>
                  </a:tcPr>
                </a:tc>
                <a:tc>
                  <a:txBody>
                    <a:bodyPr/>
                    <a:lstStyle/>
                    <a:p>
                      <a:r>
                        <a:rPr lang="en-GB" sz="2000" b="1" dirty="0" smtClean="0">
                          <a:latin typeface="+mn-lt"/>
                          <a:cs typeface="Arial" panose="020B0604020202020204" pitchFamily="34" charset="0"/>
                        </a:rPr>
                        <a:t>SMSC</a:t>
                      </a:r>
                    </a:p>
                    <a:p>
                      <a:r>
                        <a:rPr lang="en-GB" sz="2000" b="0" dirty="0" smtClean="0">
                          <a:latin typeface="+mn-lt"/>
                          <a:cs typeface="Arial" panose="020B0604020202020204" pitchFamily="34" charset="0"/>
                        </a:rPr>
                        <a:t>Impact of significant life events on sleep</a:t>
                      </a:r>
                    </a:p>
                  </a:txBody>
                  <a:tcPr marL="68580" marR="68580" marT="34291" marB="34291">
                    <a:solidFill>
                      <a:srgbClr val="FF66CC"/>
                    </a:solidFill>
                  </a:tcPr>
                </a:tc>
                <a:tc gridSpan="2">
                  <a:txBody>
                    <a:bodyPr/>
                    <a:lstStyle/>
                    <a:p>
                      <a:r>
                        <a:rPr lang="en-GB" sz="2000" b="1" dirty="0">
                          <a:latin typeface="+mn-lt"/>
                          <a:cs typeface="Arial" panose="020B0604020202020204" pitchFamily="34" charset="0"/>
                        </a:rPr>
                        <a:t>Terminology</a:t>
                      </a:r>
                      <a:r>
                        <a:rPr lang="en-GB" sz="2000" b="1" dirty="0" smtClean="0">
                          <a:latin typeface="+mn-lt"/>
                          <a:cs typeface="Arial" panose="020B0604020202020204" pitchFamily="34" charset="0"/>
                        </a:rPr>
                        <a:t>:</a:t>
                      </a:r>
                    </a:p>
                  </a:txBody>
                  <a:tcPr marL="68580" marR="68580" marT="34291" marB="34291">
                    <a:solidFill>
                      <a:srgbClr val="FFC000"/>
                    </a:solidFill>
                  </a:tcPr>
                </a:tc>
                <a:tc hMerge="1">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4" name="Diagram 3"/>
          <p:cNvGraphicFramePr/>
          <p:nvPr>
            <p:extLst>
              <p:ext uri="{D42A27DB-BD31-4B8C-83A1-F6EECF244321}">
                <p14:modId xmlns:p14="http://schemas.microsoft.com/office/powerpoint/2010/main" val="3002921720"/>
              </p:ext>
            </p:extLst>
          </p:nvPr>
        </p:nvGraphicFramePr>
        <p:xfrm>
          <a:off x="479376" y="1124744"/>
          <a:ext cx="11496600"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ight Arrow 4"/>
          <p:cNvSpPr/>
          <p:nvPr/>
        </p:nvSpPr>
        <p:spPr>
          <a:xfrm>
            <a:off x="6675891" y="1323975"/>
            <a:ext cx="1782762" cy="647700"/>
          </a:xfrm>
          <a:prstGeom prst="rightArrow">
            <a:avLst/>
          </a:prstGeom>
          <a:ln w="38100"/>
        </p:spPr>
        <p:style>
          <a:lnRef idx="2">
            <a:schemeClr val="accent4"/>
          </a:lnRef>
          <a:fillRef idx="1">
            <a:schemeClr val="lt1"/>
          </a:fillRef>
          <a:effectRef idx="0">
            <a:schemeClr val="accent4"/>
          </a:effectRef>
          <a:fontRef idx="minor">
            <a:schemeClr val="dk1"/>
          </a:fontRef>
        </p:style>
        <p:txBody>
          <a:bodyPr anchor="ctr"/>
          <a:lstStyle/>
          <a:p>
            <a:pPr algn="ctr">
              <a:defRPr/>
            </a:pPr>
            <a:r>
              <a:rPr lang="en-GB" sz="1400" b="1" dirty="0"/>
              <a:t>CHALLENGE</a:t>
            </a:r>
          </a:p>
        </p:txBody>
      </p:sp>
      <p:sp>
        <p:nvSpPr>
          <p:cNvPr id="6" name="Right Arrow 5"/>
          <p:cNvSpPr/>
          <p:nvPr/>
        </p:nvSpPr>
        <p:spPr>
          <a:xfrm>
            <a:off x="9370106" y="1323975"/>
            <a:ext cx="2022475" cy="647700"/>
          </a:xfrm>
          <a:prstGeom prst="rightArrow">
            <a:avLst/>
          </a:prstGeom>
          <a:ln w="38100"/>
        </p:spPr>
        <p:style>
          <a:lnRef idx="2">
            <a:schemeClr val="accent6"/>
          </a:lnRef>
          <a:fillRef idx="1">
            <a:schemeClr val="lt1"/>
          </a:fillRef>
          <a:effectRef idx="0">
            <a:schemeClr val="accent6"/>
          </a:effectRef>
          <a:fontRef idx="minor">
            <a:schemeClr val="dk1"/>
          </a:fontRef>
        </p:style>
        <p:txBody>
          <a:bodyPr anchor="ctr"/>
          <a:lstStyle/>
          <a:p>
            <a:pPr>
              <a:defRPr/>
            </a:pPr>
            <a:r>
              <a:rPr lang="en-GB" sz="1400" b="1" dirty="0"/>
              <a:t>Super CHALLENGE</a:t>
            </a:r>
          </a:p>
        </p:txBody>
      </p:sp>
    </p:spTree>
    <p:extLst>
      <p:ext uri="{BB962C8B-B14F-4D97-AF65-F5344CB8AC3E}">
        <p14:creationId xmlns:p14="http://schemas.microsoft.com/office/powerpoint/2010/main" val="15319890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1" y="4072758"/>
            <a:ext cx="10096499" cy="1446550"/>
          </a:xfrm>
          <a:prstGeom prst="rect">
            <a:avLst/>
          </a:prstGeom>
          <a:noFill/>
        </p:spPr>
        <p:txBody>
          <a:bodyPr wrap="square" rtlCol="0">
            <a:spAutoFit/>
          </a:bodyPr>
          <a:lstStyle/>
          <a:p>
            <a:pPr algn="ctr" defTabSz="914411">
              <a:defRPr/>
            </a:pPr>
            <a:r>
              <a:rPr lang="en-GB" sz="6000" b="1" dirty="0">
                <a:solidFill>
                  <a:srgbClr val="95519E"/>
                </a:solidFill>
                <a:latin typeface="League Spartan" panose="00000800000000000000" pitchFamily="50" charset="0"/>
              </a:rPr>
              <a:t>Healthy </a:t>
            </a:r>
            <a:r>
              <a:rPr lang="en-GB" sz="6000" b="1" dirty="0">
                <a:latin typeface="League Spartan" panose="00000800000000000000" pitchFamily="50" charset="0"/>
              </a:rPr>
              <a:t>sleep</a:t>
            </a:r>
            <a:r>
              <a:rPr lang="en-GB" sz="4800" b="1" dirty="0">
                <a:latin typeface="League Spartan" panose="00000800000000000000" pitchFamily="50" charset="0"/>
              </a:rPr>
              <a:t> </a:t>
            </a:r>
          </a:p>
          <a:p>
            <a:pPr algn="ctr" defTabSz="914411">
              <a:defRPr/>
            </a:pPr>
            <a:endParaRPr lang="en-GB" sz="28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1447440"/>
            <a:ext cx="2457450" cy="2457450"/>
          </a:xfrm>
          <a:prstGeom prst="rect">
            <a:avLst/>
          </a:prstGeom>
        </p:spPr>
      </p:pic>
      <p:sp>
        <p:nvSpPr>
          <p:cNvPr id="21" name="TextBox 20"/>
          <p:cNvSpPr txBox="1"/>
          <p:nvPr/>
        </p:nvSpPr>
        <p:spPr>
          <a:xfrm rot="20567810">
            <a:off x="3818708" y="809508"/>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1172868"/>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4" y="1310298"/>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1" y="1680821"/>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68590" y="4205295"/>
            <a:ext cx="10965901" cy="600164"/>
          </a:xfrm>
          <a:prstGeom prst="rect">
            <a:avLst/>
          </a:prstGeom>
          <a:noFill/>
        </p:spPr>
        <p:txBody>
          <a:bodyPr wrap="square" rtlCol="0">
            <a:spAutoFit/>
          </a:bodyPr>
          <a:lstStyle/>
          <a:p>
            <a:pPr lvl="3"/>
            <a:endParaRPr lang="en-GB" sz="3200" b="1" dirty="0">
              <a:latin typeface="League Spartan" panose="00000800000000000000" pitchFamily="50" charset="0"/>
            </a:endParaRPr>
          </a:p>
          <a:p>
            <a:pPr lvl="3"/>
            <a:endParaRPr lang="en-GB" sz="100" b="1" dirty="0">
              <a:latin typeface="Gill Sans MT" panose="020B0502020104020203"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10" name="TextBox 9"/>
          <p:cNvSpPr txBox="1"/>
          <p:nvPr/>
        </p:nvSpPr>
        <p:spPr>
          <a:xfrm>
            <a:off x="749850" y="589420"/>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l="10502" r="10174"/>
          <a:stretch/>
        </p:blipFill>
        <p:spPr>
          <a:xfrm>
            <a:off x="441532" y="2384958"/>
            <a:ext cx="877333" cy="1001704"/>
          </a:xfrm>
          <a:prstGeom prst="rect">
            <a:avLst/>
          </a:prstGeom>
        </p:spPr>
      </p:pic>
      <p:pic>
        <p:nvPicPr>
          <p:cNvPr id="15" name="Google Shape;144;p22"/>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532" y="244179"/>
            <a:ext cx="1982787"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ular Callout 15"/>
          <p:cNvSpPr/>
          <p:nvPr/>
        </p:nvSpPr>
        <p:spPr>
          <a:xfrm>
            <a:off x="2875870" y="942523"/>
            <a:ext cx="8401730" cy="958849"/>
          </a:xfrm>
          <a:prstGeom prst="wedgeRoundRectCallout">
            <a:avLst>
              <a:gd name="adj1" fmla="val -59805"/>
              <a:gd name="adj2" fmla="val -6382"/>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lvl="1">
              <a:buSzPct val="202000"/>
            </a:pPr>
            <a:r>
              <a:rPr lang="en-GB" sz="2800" dirty="0">
                <a:solidFill>
                  <a:prstClr val="black"/>
                </a:solidFill>
                <a:latin typeface="League Spartan" panose="020B0604020202020204" charset="0"/>
                <a:ea typeface="Lato" panose="020F0502020204030203" pitchFamily="34" charset="0"/>
                <a:cs typeface="Lato" panose="020F0502020204030203" pitchFamily="34" charset="0"/>
              </a:rPr>
              <a:t> We are learning about healthy sleeping habits</a:t>
            </a:r>
            <a:endParaRPr lang="en-GB" sz="2800" b="1" dirty="0">
              <a:solidFill>
                <a:prstClr val="black"/>
              </a:solidFill>
              <a:latin typeface="League Spartan" panose="020B0604020202020204" charset="0"/>
              <a:ea typeface="Lato" panose="020F0502020204030203" pitchFamily="34" charset="0"/>
              <a:cs typeface="Lato" panose="020F0502020204030203" pitchFamily="34" charset="0"/>
            </a:endParaRPr>
          </a:p>
        </p:txBody>
      </p:sp>
      <p:sp>
        <p:nvSpPr>
          <p:cNvPr id="3" name="Rectangle 2"/>
          <p:cNvSpPr/>
          <p:nvPr/>
        </p:nvSpPr>
        <p:spPr>
          <a:xfrm>
            <a:off x="880198" y="2636370"/>
            <a:ext cx="9171581" cy="6137578"/>
          </a:xfrm>
          <a:prstGeom prst="rect">
            <a:avLst/>
          </a:prstGeom>
        </p:spPr>
        <p:txBody>
          <a:bodyPr wrap="square">
            <a:spAutoFit/>
          </a:bodyPr>
          <a:lstStyle/>
          <a:p>
            <a:pPr lvl="3"/>
            <a:r>
              <a:rPr lang="en-GB" sz="3200" b="1" dirty="0">
                <a:latin typeface="League Spartan" panose="00000800000000000000" pitchFamily="50" charset="0"/>
              </a:rPr>
              <a:t>We will be able to</a:t>
            </a:r>
            <a:r>
              <a:rPr lang="en-GB" sz="3200" b="1" dirty="0">
                <a:latin typeface="League Spartan" panose="00000800000000000000" pitchFamily="50" charset="0"/>
              </a:rPr>
              <a:t>:</a:t>
            </a:r>
          </a:p>
          <a:p>
            <a:pPr lvl="3"/>
            <a:endParaRPr lang="en-GB" sz="3200" b="1" dirty="0">
              <a:latin typeface="League Spartan" panose="00000800000000000000" pitchFamily="50" charset="0"/>
            </a:endParaRPr>
          </a:p>
          <a:p>
            <a:pPr marL="914411" lvl="1" indent="-457206">
              <a:spcAft>
                <a:spcPts val="500"/>
              </a:spcAft>
              <a:buSzPct val="202000"/>
              <a:buBlip>
                <a:blip r:embed="rId5"/>
              </a:buBlip>
            </a:pPr>
            <a:r>
              <a:rPr lang="en-GB" sz="2400" dirty="0"/>
              <a:t>D</a:t>
            </a:r>
            <a:r>
              <a:rPr lang="en-GB" sz="2400" dirty="0"/>
              <a:t>escribe </a:t>
            </a:r>
            <a:r>
              <a:rPr lang="en-GB" sz="2400" dirty="0"/>
              <a:t>healthy sleep patterns and identify factors which can reduce sleep </a:t>
            </a:r>
            <a:r>
              <a:rPr lang="en-GB" sz="2400" dirty="0"/>
              <a:t>quality</a:t>
            </a:r>
          </a:p>
          <a:p>
            <a:pPr marL="914411" lvl="1" indent="-457206">
              <a:spcAft>
                <a:spcPts val="500"/>
              </a:spcAft>
              <a:buSzPct val="202000"/>
              <a:buBlip>
                <a:blip r:embed="rId5"/>
              </a:buBlip>
            </a:pPr>
            <a:r>
              <a:rPr lang="en-GB" sz="2400" dirty="0"/>
              <a:t>D</a:t>
            </a:r>
            <a:r>
              <a:rPr lang="en-GB" sz="2400" dirty="0"/>
              <a:t>escribe </a:t>
            </a:r>
            <a:r>
              <a:rPr lang="en-GB" sz="2400" dirty="0"/>
              <a:t>a range of strategies for ensuring appropriate sleep patterns</a:t>
            </a:r>
          </a:p>
          <a:p>
            <a:pPr marL="914411" lvl="1" indent="-457206">
              <a:spcAft>
                <a:spcPts val="500"/>
              </a:spcAft>
              <a:buSzPct val="202000"/>
              <a:buBlip>
                <a:blip r:embed="rId5"/>
              </a:buBlip>
            </a:pPr>
            <a:r>
              <a:rPr lang="en-GB" sz="2400" dirty="0"/>
              <a:t>Explain </a:t>
            </a:r>
            <a:r>
              <a:rPr lang="en-GB" sz="2400" dirty="0"/>
              <a:t>the impact of sleep on health and wellbeing </a:t>
            </a:r>
          </a:p>
          <a:p>
            <a:pPr marL="914411" lvl="1" indent="-457206">
              <a:spcAft>
                <a:spcPts val="500"/>
              </a:spcAft>
              <a:buSzPct val="202000"/>
              <a:buBlip>
                <a:blip r:embed="rId5"/>
              </a:buBlip>
            </a:pPr>
            <a:r>
              <a:rPr lang="en-GB" sz="2400" dirty="0"/>
              <a:t>Consider the impact of the current shutdown on our sleep patterns and what we can do to manage this.</a:t>
            </a:r>
          </a:p>
          <a:p>
            <a:pPr marL="914411" lvl="1" indent="-457206">
              <a:spcAft>
                <a:spcPts val="500"/>
              </a:spcAft>
              <a:buSzPct val="202000"/>
              <a:buBlip>
                <a:blip r:embed="rId5"/>
              </a:buBlip>
            </a:pPr>
            <a:endParaRPr lang="en-GB" dirty="0"/>
          </a:p>
          <a:p>
            <a:pPr marL="914411" lvl="1" indent="-457206">
              <a:buSzPct val="202000"/>
              <a:buBlip>
                <a:blip r:embed="rId5"/>
              </a:buBlip>
            </a:pPr>
            <a:endParaRPr lang="en-GB" dirty="0"/>
          </a:p>
          <a:p>
            <a:pPr marL="914411" lvl="1" indent="-457206">
              <a:buSzPct val="202000"/>
              <a:buBlip>
                <a:blip r:embed="rId5"/>
              </a:buBlip>
            </a:pPr>
            <a:endParaRPr lang="en-GB" sz="2400" dirty="0">
              <a:latin typeface="Lato" panose="020F0502020204030203" pitchFamily="34" charset="0"/>
              <a:ea typeface="Lato" panose="020F0502020204030203" pitchFamily="34" charset="0"/>
              <a:cs typeface="Lato" panose="020F0502020204030203" pitchFamily="34" charset="0"/>
            </a:endParaRPr>
          </a:p>
          <a:p>
            <a:pPr marL="914411" lvl="1" indent="-457206">
              <a:buSzPct val="202000"/>
              <a:buBlip>
                <a:blip r:embed="rId5"/>
              </a:buBlip>
            </a:pPr>
            <a:endParaRPr lang="en-GB" sz="2400" dirty="0">
              <a:latin typeface="Lato" panose="020F0502020204030203" pitchFamily="34" charset="0"/>
              <a:ea typeface="Lato" panose="020F0502020204030203" pitchFamily="34" charset="0"/>
              <a:cs typeface="Lato" panose="020F0502020204030203" pitchFamily="34" charset="0"/>
            </a:endParaRPr>
          </a:p>
          <a:p>
            <a:pPr marL="914411" lvl="1" indent="-457206">
              <a:buSzPct val="202000"/>
              <a:buBlip>
                <a:blip r:embed="rId5"/>
              </a:buBlip>
            </a:pPr>
            <a:endParaRPr lang="en-GB" sz="2400" dirty="0">
              <a:latin typeface="Lato" panose="020F0502020204030203" pitchFamily="34" charset="0"/>
              <a:ea typeface="Lato" panose="020F0502020204030203" pitchFamily="34" charset="0"/>
              <a:cs typeface="Lato" panose="020F0502020204030203" pitchFamily="34" charset="0"/>
            </a:endParaRPr>
          </a:p>
          <a:p>
            <a:pPr lvl="3"/>
            <a:endParaRPr lang="en-GB" sz="3200" b="1" dirty="0">
              <a:latin typeface="League Spartan" panose="00000800000000000000" pitchFamily="50" charset="0"/>
            </a:endParaRP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nodePh="1">
                                  <p:stCondLst>
                                    <p:cond delay="0"/>
                                  </p:stCondLst>
                                  <p:endCondLst>
                                    <p:cond evt="begin" delay="0">
                                      <p:tn val="7"/>
                                    </p:cond>
                                  </p:end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316" y="343881"/>
            <a:ext cx="6842424"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Sleep quiz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23" name="TextBox 22"/>
          <p:cNvSpPr txBox="1"/>
          <p:nvPr/>
        </p:nvSpPr>
        <p:spPr>
          <a:xfrm rot="1121901">
            <a:off x="8642640" y="6288314"/>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4" name="TextBox 23"/>
          <p:cNvSpPr txBox="1"/>
          <p:nvPr/>
        </p:nvSpPr>
        <p:spPr>
          <a:xfrm rot="949438">
            <a:off x="9776377" y="6019799"/>
            <a:ext cx="349086"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5" name="TextBox 24"/>
          <p:cNvSpPr txBox="1"/>
          <p:nvPr/>
        </p:nvSpPr>
        <p:spPr>
          <a:xfrm rot="1866879">
            <a:off x="10586166" y="5855270"/>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5" name="TextBox 4"/>
          <p:cNvSpPr txBox="1"/>
          <p:nvPr/>
        </p:nvSpPr>
        <p:spPr>
          <a:xfrm>
            <a:off x="345192" y="1439438"/>
            <a:ext cx="6842424" cy="4832092"/>
          </a:xfrm>
          <a:prstGeom prst="rect">
            <a:avLst/>
          </a:prstGeom>
          <a:noFill/>
        </p:spPr>
        <p:txBody>
          <a:bodyPr wrap="square" rtlCol="0">
            <a:spAutoFit/>
          </a:bodyPr>
          <a:lstStyle/>
          <a:p>
            <a:pPr algn="ctr"/>
            <a:r>
              <a:rPr lang="en-US" sz="2800" dirty="0">
                <a:latin typeface="Lato" panose="020B0604020202020204" charset="0"/>
                <a:ea typeface="Lato" panose="020B0604020202020204" charset="0"/>
                <a:cs typeface="Lato" panose="020B0604020202020204" charset="0"/>
              </a:rPr>
              <a:t>Look at each statement in the table (‘Activity 1: Sleep quiz’) and decide if it is </a:t>
            </a:r>
            <a:r>
              <a:rPr lang="en-US" sz="2800" b="1" dirty="0">
                <a:latin typeface="Lato" panose="020B0604020202020204" charset="0"/>
                <a:ea typeface="Lato" panose="020B0604020202020204" charset="0"/>
                <a:cs typeface="Lato" panose="020B0604020202020204" charset="0"/>
              </a:rPr>
              <a:t>true</a:t>
            </a:r>
            <a:r>
              <a:rPr lang="en-US" sz="2800" dirty="0">
                <a:latin typeface="Lato" panose="020B0604020202020204" charset="0"/>
                <a:ea typeface="Lato" panose="020B0604020202020204" charset="0"/>
                <a:cs typeface="Lato" panose="020B0604020202020204" charset="0"/>
              </a:rPr>
              <a:t> or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a:t>
            </a: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If you </a:t>
            </a:r>
            <a:r>
              <a:rPr lang="en-US" sz="2800">
                <a:latin typeface="Lato" panose="020B0604020202020204" charset="0"/>
                <a:ea typeface="Lato" panose="020B0604020202020204" charset="0"/>
                <a:cs typeface="Lato" panose="020B0604020202020204" charset="0"/>
              </a:rPr>
              <a:t>think </a:t>
            </a:r>
            <a:r>
              <a:rPr lang="en-US" sz="2800">
                <a:latin typeface="Lato" panose="020B0604020202020204" charset="0"/>
                <a:ea typeface="Lato" panose="020B0604020202020204" charset="0"/>
                <a:cs typeface="Lato" panose="020B0604020202020204" charset="0"/>
              </a:rPr>
              <a:t>it’s</a:t>
            </a:r>
            <a:r>
              <a:rPr lang="en-US" sz="2800" b="1">
                <a:latin typeface="Lato" panose="020B0604020202020204" charset="0"/>
                <a:ea typeface="Lato" panose="020B0604020202020204" charset="0"/>
                <a:cs typeface="Lato" panose="020B0604020202020204" charset="0"/>
              </a:rPr>
              <a:t>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 write what you think the truth might be in the comment box next to the statement.</a:t>
            </a:r>
          </a:p>
          <a:p>
            <a:pPr algn="ctr"/>
            <a:endParaRPr lang="en-US" sz="2800" dirty="0">
              <a:latin typeface="Lato" panose="020B0604020202020204" charset="0"/>
              <a:ea typeface="Lato" panose="020B0604020202020204" charset="0"/>
              <a:cs typeface="Lato" panose="020B0604020202020204" charset="0"/>
            </a:endParaRP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Check your answers by clicking on each box on the next slide!</a:t>
            </a:r>
            <a:endParaRPr lang="en-GB" sz="2800" dirty="0">
              <a:latin typeface="Lato" panose="020B0604020202020204" charset="0"/>
              <a:ea typeface="Lato" panose="020B0604020202020204" charset="0"/>
              <a:cs typeface="Lato" panose="020B0604020202020204" charset="0"/>
            </a:endParaRPr>
          </a:p>
        </p:txBody>
      </p:sp>
      <p:pic>
        <p:nvPicPr>
          <p:cNvPr id="11" name="Picture 10">
            <a:extLst>
              <a:ext uri="{FF2B5EF4-FFF2-40B4-BE49-F238E27FC236}">
                <a16:creationId xmlns:a16="http://schemas.microsoft.com/office/drawing/2014/main" id="{645939ED-2CA4-4E71-BFFC-15060890653B}"/>
              </a:ext>
            </a:extLst>
          </p:cNvPr>
          <p:cNvPicPr>
            <a:picLocks noChangeAspect="1"/>
          </p:cNvPicPr>
          <p:nvPr/>
        </p:nvPicPr>
        <p:blipFill rotWithShape="1">
          <a:blip r:embed="rId3" cstate="screen">
            <a:duotone>
              <a:prstClr val="black"/>
              <a:schemeClr val="tx2">
                <a:tint val="45000"/>
                <a:satMod val="400000"/>
              </a:schemeClr>
            </a:duotone>
            <a:extLst>
              <a:ext uri="{28A0092B-C50C-407E-A947-70E740481C1C}">
                <a14:useLocalDpi xmlns:a14="http://schemas.microsoft.com/office/drawing/2010/main"/>
              </a:ext>
            </a:extLst>
          </a:blip>
          <a:srcRect t="9860"/>
          <a:stretch/>
        </p:blipFill>
        <p:spPr>
          <a:xfrm rot="449760">
            <a:off x="8147875" y="1174014"/>
            <a:ext cx="3239018" cy="4007888"/>
          </a:xfrm>
          <a:prstGeom prst="rect">
            <a:avLst/>
          </a:prstGeom>
          <a:ln>
            <a:solidFill>
              <a:srgbClr val="95519E"/>
            </a:solidFill>
          </a:ln>
        </p:spPr>
      </p:pic>
    </p:spTree>
    <p:extLst>
      <p:ext uri="{BB962C8B-B14F-4D97-AF65-F5344CB8AC3E}">
        <p14:creationId xmlns:p14="http://schemas.microsoft.com/office/powerpoint/2010/main" val="247353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F88550-09EE-4137-BE2E-DC6CB2022E71}"/>
              </a:ext>
            </a:extLst>
          </p:cNvPr>
          <p:cNvSpPr>
            <a:spLocks noGrp="1"/>
          </p:cNvSpPr>
          <p:nvPr>
            <p:ph type="sldNum" sz="quarter" idx="12"/>
          </p:nvPr>
        </p:nvSpPr>
        <p:spPr/>
        <p:txBody>
          <a:bodyPr/>
          <a:lstStyle/>
          <a:p>
            <a:fld id="{2D651D86-383D-45DB-A701-76B5BFCFE28F}" type="slidenum">
              <a:rPr lang="en-GB" smtClean="0"/>
              <a:pPr/>
              <a:t>5</a:t>
            </a:fld>
            <a:endParaRPr lang="en-GB" dirty="0"/>
          </a:p>
        </p:txBody>
      </p:sp>
      <p:graphicFrame>
        <p:nvGraphicFramePr>
          <p:cNvPr id="4" name="Table 3">
            <a:extLst>
              <a:ext uri="{FF2B5EF4-FFF2-40B4-BE49-F238E27FC236}">
                <a16:creationId xmlns:a16="http://schemas.microsoft.com/office/drawing/2014/main" id="{9D7FDF36-043D-4A9D-8DFE-2A5DB1F97331}"/>
              </a:ext>
            </a:extLst>
          </p:cNvPr>
          <p:cNvGraphicFramePr>
            <a:graphicFrameLocks noGrp="1"/>
          </p:cNvGraphicFramePr>
          <p:nvPr>
            <p:extLst>
              <p:ext uri="{D42A27DB-BD31-4B8C-83A1-F6EECF244321}">
                <p14:modId xmlns:p14="http://schemas.microsoft.com/office/powerpoint/2010/main" val="4161312385"/>
              </p:ext>
            </p:extLst>
          </p:nvPr>
        </p:nvGraphicFramePr>
        <p:xfrm>
          <a:off x="0" y="0"/>
          <a:ext cx="12192000" cy="6858000"/>
        </p:xfrm>
        <a:graphic>
          <a:graphicData uri="http://schemas.openxmlformats.org/drawingml/2006/table">
            <a:tbl>
              <a:tblPr firstRow="1" firstCol="1" lastRow="1" lastCol="1" bandRow="1" bandCol="1"/>
              <a:tblGrid>
                <a:gridCol w="3313157">
                  <a:extLst>
                    <a:ext uri="{9D8B030D-6E8A-4147-A177-3AD203B41FA5}">
                      <a16:colId xmlns:a16="http://schemas.microsoft.com/office/drawing/2014/main" val="34007956"/>
                    </a:ext>
                  </a:extLst>
                </a:gridCol>
                <a:gridCol w="767882">
                  <a:extLst>
                    <a:ext uri="{9D8B030D-6E8A-4147-A177-3AD203B41FA5}">
                      <a16:colId xmlns:a16="http://schemas.microsoft.com/office/drawing/2014/main" val="1497617585"/>
                    </a:ext>
                  </a:extLst>
                </a:gridCol>
                <a:gridCol w="8110961">
                  <a:extLst>
                    <a:ext uri="{9D8B030D-6E8A-4147-A177-3AD203B41FA5}">
                      <a16:colId xmlns:a16="http://schemas.microsoft.com/office/drawing/2014/main" val="962505025"/>
                    </a:ext>
                  </a:extLst>
                </a:gridCol>
              </a:tblGrid>
              <a:tr h="300280">
                <a:tc>
                  <a:txBody>
                    <a:bodyPr/>
                    <a:lstStyle/>
                    <a:p>
                      <a:pPr marL="504825">
                        <a:spcBef>
                          <a:spcPts val="895"/>
                        </a:spcBef>
                        <a:spcAft>
                          <a:spcPts val="0"/>
                        </a:spcAft>
                      </a:pPr>
                      <a:r>
                        <a:rPr lang="en-GB" sz="1300" b="1" dirty="0">
                          <a:effectLst/>
                        </a:rPr>
                        <a:t>STATEMENT</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93345" marR="80010" algn="ctr">
                        <a:spcBef>
                          <a:spcPts val="895"/>
                        </a:spcBef>
                        <a:spcAft>
                          <a:spcPts val="0"/>
                        </a:spcAft>
                      </a:pPr>
                      <a:r>
                        <a:rPr lang="en-GB" sz="1300" b="1" dirty="0">
                          <a:effectLst/>
                        </a:rPr>
                        <a:t>T/F</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1804670" marR="1790700" algn="ctr">
                        <a:spcBef>
                          <a:spcPts val="895"/>
                        </a:spcBef>
                        <a:spcAft>
                          <a:spcPts val="0"/>
                        </a:spcAft>
                      </a:pPr>
                      <a:r>
                        <a:rPr lang="en-GB" sz="1300" b="1" dirty="0">
                          <a:effectLst/>
                        </a:rPr>
                        <a:t>COMMENTS</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nchor="ctr"/>
                </a:tc>
                <a:extLst>
                  <a:ext uri="{0D108BD9-81ED-4DB2-BD59-A6C34878D82A}">
                    <a16:rowId xmlns:a16="http://schemas.microsoft.com/office/drawing/2014/main" val="1094083851"/>
                  </a:ext>
                </a:extLst>
              </a:tr>
              <a:tr h="709581">
                <a:tc>
                  <a:txBody>
                    <a:bodyPr/>
                    <a:lstStyle/>
                    <a:p>
                      <a:pPr marL="72000">
                        <a:spcBef>
                          <a:spcPts val="40"/>
                        </a:spcBef>
                        <a:spcAft>
                          <a:spcPts val="0"/>
                        </a:spcAft>
                      </a:pPr>
                      <a:r>
                        <a:rPr lang="en-GB" sz="1300" dirty="0">
                          <a:ln>
                            <a:noFill/>
                          </a:ln>
                          <a:effectLst/>
                        </a:rPr>
                        <a:t> </a:t>
                      </a:r>
                      <a:r>
                        <a:rPr lang="en-GB" sz="1300" dirty="0" smtClean="0">
                          <a:ln>
                            <a:noFill/>
                          </a:ln>
                          <a:effectLst/>
                        </a:rPr>
                        <a:t>Teenagers </a:t>
                      </a:r>
                      <a:r>
                        <a:rPr lang="en-GB" sz="1300" dirty="0">
                          <a:ln>
                            <a:noFill/>
                          </a:ln>
                          <a:effectLst/>
                        </a:rPr>
                        <a:t>need more sleep than adults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290" algn="just">
                        <a:lnSpc>
                          <a:spcPct val="97000"/>
                        </a:lnSpc>
                        <a:spcBef>
                          <a:spcPts val="265"/>
                        </a:spcBef>
                        <a:spcAft>
                          <a:spcPts val="0"/>
                        </a:spcAft>
                      </a:pPr>
                      <a:r>
                        <a:rPr lang="en-GB" sz="1300" dirty="0">
                          <a:effectLst/>
                        </a:rPr>
                        <a:t>Research shows the </a:t>
                      </a:r>
                      <a:r>
                        <a:rPr lang="en-GB" sz="1300" spc="-15" dirty="0">
                          <a:effectLst/>
                        </a:rPr>
                        <a:t>average </a:t>
                      </a:r>
                      <a:r>
                        <a:rPr lang="en-GB" sz="1300" dirty="0">
                          <a:effectLst/>
                        </a:rPr>
                        <a:t>teenager needs just over 9 hours sleep a night,</a:t>
                      </a:r>
                      <a:r>
                        <a:rPr lang="en-GB" sz="1300" spc="-35" dirty="0">
                          <a:effectLst/>
                        </a:rPr>
                        <a:t> </a:t>
                      </a:r>
                      <a:r>
                        <a:rPr lang="en-GB" sz="1300" dirty="0">
                          <a:effectLst/>
                        </a:rPr>
                        <a:t>whereas</a:t>
                      </a:r>
                      <a:r>
                        <a:rPr lang="en-GB" sz="1300" spc="-30" dirty="0">
                          <a:effectLst/>
                        </a:rPr>
                        <a:t> </a:t>
                      </a:r>
                      <a:r>
                        <a:rPr lang="en-GB" sz="1300" dirty="0">
                          <a:effectLst/>
                        </a:rPr>
                        <a:t>the</a:t>
                      </a:r>
                      <a:r>
                        <a:rPr lang="en-GB" sz="1300" spc="-30" dirty="0">
                          <a:effectLst/>
                        </a:rPr>
                        <a:t> </a:t>
                      </a:r>
                      <a:r>
                        <a:rPr lang="en-GB" sz="1300" spc="-15" dirty="0">
                          <a:effectLst/>
                        </a:rPr>
                        <a:t>average</a:t>
                      </a:r>
                      <a:r>
                        <a:rPr lang="en-GB" sz="1300" spc="-30" dirty="0">
                          <a:effectLst/>
                        </a:rPr>
                        <a:t> </a:t>
                      </a:r>
                      <a:r>
                        <a:rPr lang="en-GB" sz="1300" spc="-15" dirty="0">
                          <a:effectLst/>
                        </a:rPr>
                        <a:t>for</a:t>
                      </a:r>
                      <a:r>
                        <a:rPr lang="en-GB" sz="1300" spc="-30" dirty="0">
                          <a:effectLst/>
                        </a:rPr>
                        <a:t> </a:t>
                      </a:r>
                      <a:r>
                        <a:rPr lang="en-GB" sz="1300" dirty="0">
                          <a:effectLst/>
                        </a:rPr>
                        <a:t>adults</a:t>
                      </a:r>
                      <a:r>
                        <a:rPr lang="en-GB" sz="1300" spc="-35" dirty="0">
                          <a:effectLst/>
                        </a:rPr>
                        <a:t> </a:t>
                      </a:r>
                      <a:r>
                        <a:rPr lang="en-GB" sz="1300" dirty="0">
                          <a:effectLst/>
                        </a:rPr>
                        <a:t>is</a:t>
                      </a:r>
                      <a:r>
                        <a:rPr lang="en-GB" sz="1300" spc="-30" dirty="0">
                          <a:effectLst/>
                        </a:rPr>
                        <a:t> </a:t>
                      </a:r>
                      <a:r>
                        <a:rPr lang="en-GB" sz="1300" dirty="0">
                          <a:effectLst/>
                        </a:rPr>
                        <a:t>7</a:t>
                      </a:r>
                      <a:r>
                        <a:rPr lang="en-GB" sz="1300" spc="-30" dirty="0">
                          <a:effectLst/>
                        </a:rPr>
                        <a:t> </a:t>
                      </a:r>
                      <a:r>
                        <a:rPr lang="en-GB" sz="1300" dirty="0">
                          <a:effectLst/>
                        </a:rPr>
                        <a:t>hours.</a:t>
                      </a:r>
                      <a:r>
                        <a:rPr lang="en-GB" sz="1300" spc="-30" dirty="0">
                          <a:effectLst/>
                        </a:rPr>
                        <a:t> </a:t>
                      </a:r>
                      <a:r>
                        <a:rPr lang="en-GB" sz="1300" dirty="0">
                          <a:effectLst/>
                        </a:rPr>
                        <a:t>This</a:t>
                      </a:r>
                      <a:r>
                        <a:rPr lang="en-GB" sz="1300" spc="-30" dirty="0">
                          <a:effectLst/>
                        </a:rPr>
                        <a:t> </a:t>
                      </a:r>
                      <a:r>
                        <a:rPr lang="en-GB" sz="1300" dirty="0">
                          <a:effectLst/>
                        </a:rPr>
                        <a:t>can</a:t>
                      </a:r>
                      <a:r>
                        <a:rPr lang="en-GB" sz="1300" spc="-35" dirty="0">
                          <a:effectLst/>
                        </a:rPr>
                        <a:t> </a:t>
                      </a:r>
                      <a:r>
                        <a:rPr lang="en-GB" sz="1300" dirty="0">
                          <a:effectLst/>
                        </a:rPr>
                        <a:t>be</a:t>
                      </a:r>
                      <a:r>
                        <a:rPr lang="en-GB" sz="1300" spc="-30" dirty="0">
                          <a:effectLst/>
                        </a:rPr>
                        <a:t> </a:t>
                      </a:r>
                      <a:r>
                        <a:rPr lang="en-GB" sz="1300" dirty="0">
                          <a:effectLst/>
                        </a:rPr>
                        <a:t>particularly challenging to manage as teenagers often don’t </a:t>
                      </a:r>
                      <a:r>
                        <a:rPr lang="en-GB" sz="1300" spc="-15" dirty="0">
                          <a:effectLst/>
                        </a:rPr>
                        <a:t>feel </a:t>
                      </a:r>
                      <a:r>
                        <a:rPr lang="en-GB" sz="1300" dirty="0">
                          <a:effectLst/>
                        </a:rPr>
                        <a:t>tired until considerably later (e.g. 11pm) and have changing routines that require them to </a:t>
                      </a:r>
                      <a:r>
                        <a:rPr lang="en-GB" sz="1300" spc="-15" dirty="0">
                          <a:effectLst/>
                        </a:rPr>
                        <a:t>wake </a:t>
                      </a:r>
                      <a:r>
                        <a:rPr lang="en-GB" sz="1300" dirty="0">
                          <a:effectLst/>
                        </a:rPr>
                        <a:t>up in time </a:t>
                      </a:r>
                      <a:r>
                        <a:rPr lang="en-GB" sz="1300" spc="-15" dirty="0">
                          <a:effectLst/>
                        </a:rPr>
                        <a:t>for</a:t>
                      </a:r>
                      <a:r>
                        <a:rPr lang="en-GB" sz="1300" spc="-5" dirty="0">
                          <a:effectLst/>
                        </a:rPr>
                        <a:t> </a:t>
                      </a:r>
                      <a:r>
                        <a:rPr lang="en-GB" sz="1300" dirty="0">
                          <a:effectLst/>
                        </a:rPr>
                        <a:t>school.</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61688223"/>
                  </a:ext>
                </a:extLst>
              </a:tr>
              <a:tr h="709581">
                <a:tc>
                  <a:txBody>
                    <a:bodyPr/>
                    <a:lstStyle/>
                    <a:p>
                      <a:pPr marL="72000" marR="145415">
                        <a:lnSpc>
                          <a:spcPct val="97000"/>
                        </a:lnSpc>
                        <a:spcBef>
                          <a:spcPts val="980"/>
                        </a:spcBef>
                        <a:spcAft>
                          <a:spcPts val="0"/>
                        </a:spcAft>
                      </a:pPr>
                      <a:r>
                        <a:rPr lang="en-GB" sz="1300" dirty="0">
                          <a:ln>
                            <a:noFill/>
                          </a:ln>
                          <a:effectLst/>
                        </a:rPr>
                        <a:t>Sleeping in at </a:t>
                      </a:r>
                      <a:r>
                        <a:rPr lang="en-GB" sz="1300" spc="-15" dirty="0">
                          <a:ln>
                            <a:noFill/>
                          </a:ln>
                          <a:effectLst/>
                        </a:rPr>
                        <a:t>weekends </a:t>
                      </a:r>
                      <a:r>
                        <a:rPr lang="en-GB" sz="1300" dirty="0">
                          <a:ln>
                            <a:noFill/>
                          </a:ln>
                          <a:effectLst/>
                        </a:rPr>
                        <a:t>to catch up on sleep will help you </a:t>
                      </a:r>
                      <a:r>
                        <a:rPr lang="en-GB" sz="1300" spc="-15" dirty="0">
                          <a:ln>
                            <a:noFill/>
                          </a:ln>
                          <a:effectLst/>
                        </a:rPr>
                        <a:t>feel </a:t>
                      </a:r>
                      <a:r>
                        <a:rPr lang="en-GB" sz="1300" dirty="0">
                          <a:ln>
                            <a:noFill/>
                          </a:ln>
                          <a:effectLst/>
                        </a:rPr>
                        <a:t>refreshed</a:t>
                      </a:r>
                      <a:r>
                        <a:rPr lang="en-GB" sz="1300" spc="-95" dirty="0">
                          <a:ln>
                            <a:noFill/>
                          </a:ln>
                          <a:effectLst/>
                        </a:rPr>
                        <a:t> </a:t>
                      </a:r>
                      <a:r>
                        <a:rPr lang="en-GB" sz="1300" dirty="0">
                          <a:ln>
                            <a:noFill/>
                          </a:ln>
                          <a:effectLst/>
                        </a:rPr>
                        <a:t>on Monday</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260"/>
                        </a:spcBef>
                        <a:spcAft>
                          <a:spcPts val="0"/>
                        </a:spcAft>
                      </a:pPr>
                      <a:r>
                        <a:rPr lang="en-GB" sz="1300" dirty="0">
                          <a:effectLst/>
                        </a:rPr>
                        <a:t>This can actually </a:t>
                      </a:r>
                      <a:r>
                        <a:rPr lang="en-GB" sz="1300" spc="-15" dirty="0">
                          <a:effectLst/>
                        </a:rPr>
                        <a:t>make </a:t>
                      </a:r>
                      <a:r>
                        <a:rPr lang="en-GB" sz="1300" dirty="0">
                          <a:effectLst/>
                        </a:rPr>
                        <a:t>sleep worse. An erratic sleep schedule (for </a:t>
                      </a:r>
                      <a:r>
                        <a:rPr lang="en-GB" sz="1300" spc="-20" dirty="0" err="1">
                          <a:effectLst/>
                        </a:rPr>
                        <a:t>e</a:t>
                      </a:r>
                      <a:r>
                        <a:rPr lang="en-GB" sz="1300" dirty="0" err="1">
                          <a:effectLst/>
                        </a:rPr>
                        <a:t>ample</a:t>
                      </a:r>
                      <a:r>
                        <a:rPr lang="en-GB" sz="1300" dirty="0">
                          <a:effectLst/>
                        </a:rPr>
                        <a:t> staying up later at </a:t>
                      </a:r>
                      <a:r>
                        <a:rPr lang="en-GB" sz="1300" spc="-15" dirty="0">
                          <a:effectLst/>
                        </a:rPr>
                        <a:t>weekends </a:t>
                      </a:r>
                      <a:r>
                        <a:rPr lang="en-GB" sz="1300" dirty="0">
                          <a:effectLst/>
                        </a:rPr>
                        <a:t>and sleeping in later) </a:t>
                      </a:r>
                      <a:r>
                        <a:rPr lang="en-GB" sz="1300" spc="-15" dirty="0">
                          <a:effectLst/>
                        </a:rPr>
                        <a:t>make </a:t>
                      </a:r>
                      <a:r>
                        <a:rPr lang="en-GB" sz="1300" dirty="0">
                          <a:effectLst/>
                        </a:rPr>
                        <a:t>it even harder</a:t>
                      </a:r>
                      <a:r>
                        <a:rPr lang="en-GB" sz="1300" spc="-30" dirty="0">
                          <a:effectLst/>
                        </a:rPr>
                        <a:t> </a:t>
                      </a:r>
                      <a:r>
                        <a:rPr lang="en-GB" sz="1300" dirty="0">
                          <a:effectLst/>
                        </a:rPr>
                        <a:t>to</a:t>
                      </a:r>
                      <a:r>
                        <a:rPr lang="en-GB" sz="1300" spc="-30" dirty="0">
                          <a:effectLst/>
                        </a:rPr>
                        <a:t> </a:t>
                      </a:r>
                      <a:r>
                        <a:rPr lang="en-GB" sz="1300" dirty="0">
                          <a:effectLst/>
                        </a:rPr>
                        <a:t>fall</a:t>
                      </a:r>
                      <a:r>
                        <a:rPr lang="en-GB" sz="1300" spc="-35" dirty="0">
                          <a:effectLst/>
                        </a:rPr>
                        <a:t> </a:t>
                      </a:r>
                      <a:r>
                        <a:rPr lang="en-GB" sz="1300" dirty="0">
                          <a:effectLst/>
                        </a:rPr>
                        <a:t>asleep</a:t>
                      </a:r>
                      <a:r>
                        <a:rPr lang="en-GB" sz="1300" spc="-30" dirty="0">
                          <a:effectLst/>
                        </a:rPr>
                        <a:t> </a:t>
                      </a:r>
                      <a:r>
                        <a:rPr lang="en-GB" sz="1300" dirty="0">
                          <a:effectLst/>
                        </a:rPr>
                        <a:t>on</a:t>
                      </a:r>
                      <a:r>
                        <a:rPr lang="en-GB" sz="1300" spc="-30" dirty="0">
                          <a:effectLst/>
                        </a:rPr>
                        <a:t> </a:t>
                      </a:r>
                      <a:r>
                        <a:rPr lang="en-GB" sz="1300" dirty="0">
                          <a:effectLst/>
                        </a:rPr>
                        <a:t>Sunday</a:t>
                      </a:r>
                      <a:r>
                        <a:rPr lang="en-GB" sz="1300" spc="-30" dirty="0">
                          <a:effectLst/>
                        </a:rPr>
                        <a:t> </a:t>
                      </a:r>
                      <a:r>
                        <a:rPr lang="en-GB" sz="1300" dirty="0">
                          <a:effectLst/>
                        </a:rPr>
                        <a:t>night</a:t>
                      </a:r>
                      <a:r>
                        <a:rPr lang="en-GB" sz="1300" spc="-25" dirty="0">
                          <a:effectLst/>
                        </a:rPr>
                        <a:t> </a:t>
                      </a:r>
                      <a:r>
                        <a:rPr lang="en-GB" sz="1300" dirty="0">
                          <a:effectLst/>
                        </a:rPr>
                        <a:t>and</a:t>
                      </a:r>
                      <a:r>
                        <a:rPr lang="en-GB" sz="1300" spc="-30" dirty="0">
                          <a:effectLst/>
                        </a:rPr>
                        <a:t> </a:t>
                      </a:r>
                      <a:r>
                        <a:rPr lang="en-GB" sz="1300" spc="-15" dirty="0">
                          <a:effectLst/>
                        </a:rPr>
                        <a:t>wake</a:t>
                      </a:r>
                      <a:r>
                        <a:rPr lang="en-GB" sz="1300" spc="-30" dirty="0">
                          <a:effectLst/>
                        </a:rPr>
                        <a:t> </a:t>
                      </a:r>
                      <a:r>
                        <a:rPr lang="en-GB" sz="1300" dirty="0">
                          <a:effectLst/>
                        </a:rPr>
                        <a:t>up</a:t>
                      </a:r>
                      <a:r>
                        <a:rPr lang="en-GB" sz="1300" spc="-25" dirty="0">
                          <a:effectLst/>
                        </a:rPr>
                        <a:t> </a:t>
                      </a:r>
                      <a:r>
                        <a:rPr lang="en-GB" sz="1300" dirty="0">
                          <a:effectLst/>
                        </a:rPr>
                        <a:t>on</a:t>
                      </a:r>
                      <a:r>
                        <a:rPr lang="en-GB" sz="1300" spc="-30" dirty="0">
                          <a:effectLst/>
                        </a:rPr>
                        <a:t> </a:t>
                      </a:r>
                      <a:r>
                        <a:rPr lang="en-GB" sz="1300" dirty="0">
                          <a:effectLst/>
                        </a:rPr>
                        <a:t>Monday</a:t>
                      </a:r>
                      <a:r>
                        <a:rPr lang="en-GB" sz="1300" spc="-30" dirty="0">
                          <a:effectLst/>
                        </a:rPr>
                        <a:t> </a:t>
                      </a:r>
                      <a:r>
                        <a:rPr lang="en-GB" sz="1300" dirty="0">
                          <a:effectLst/>
                        </a:rPr>
                        <a:t>morning. It is much better to maintain regular </a:t>
                      </a:r>
                      <a:r>
                        <a:rPr lang="en-GB" sz="1300" spc="-15" dirty="0">
                          <a:effectLst/>
                        </a:rPr>
                        <a:t>wake </a:t>
                      </a:r>
                      <a:r>
                        <a:rPr lang="en-GB" sz="1300" dirty="0">
                          <a:effectLst/>
                        </a:rPr>
                        <a:t>hours over the </a:t>
                      </a:r>
                      <a:r>
                        <a:rPr lang="en-GB" sz="1300" spc="-15" dirty="0">
                          <a:effectLst/>
                        </a:rPr>
                        <a:t>weekends </a:t>
                      </a:r>
                      <a:r>
                        <a:rPr lang="en-GB" sz="1300" dirty="0">
                          <a:effectLst/>
                        </a:rPr>
                        <a:t>to </a:t>
                      </a:r>
                      <a:r>
                        <a:rPr lang="en-GB" sz="1300" spc="-15" dirty="0">
                          <a:effectLst/>
                        </a:rPr>
                        <a:t>keep </a:t>
                      </a:r>
                      <a:r>
                        <a:rPr lang="en-GB" sz="1300" dirty="0">
                          <a:effectLst/>
                        </a:rPr>
                        <a:t>the body in</a:t>
                      </a:r>
                      <a:r>
                        <a:rPr lang="en-GB" sz="1300" spc="5" dirty="0">
                          <a:effectLst/>
                        </a:rPr>
                        <a:t> </a:t>
                      </a:r>
                      <a:r>
                        <a:rPr lang="en-GB" sz="1300" dirty="0">
                          <a:effectLst/>
                        </a:rPr>
                        <a:t>routine.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357289561"/>
                  </a:ext>
                </a:extLst>
              </a:tr>
              <a:tr h="566842">
                <a:tc>
                  <a:txBody>
                    <a:bodyPr/>
                    <a:lstStyle/>
                    <a:p>
                      <a:pPr marL="72000" marR="12065">
                        <a:lnSpc>
                          <a:spcPct val="97000"/>
                        </a:lnSpc>
                        <a:spcBef>
                          <a:spcPts val="1000"/>
                        </a:spcBef>
                        <a:spcAft>
                          <a:spcPts val="0"/>
                        </a:spcAft>
                      </a:pPr>
                      <a:r>
                        <a:rPr lang="en-GB" sz="1300" dirty="0">
                          <a:ln>
                            <a:noFill/>
                          </a:ln>
                          <a:effectLst/>
                        </a:rPr>
                        <a:t>Most teenagers on average get the right amount of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3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ct val="97000"/>
                        </a:lnSpc>
                        <a:spcBef>
                          <a:spcPts val="1000"/>
                        </a:spcBef>
                        <a:spcAft>
                          <a:spcPts val="0"/>
                        </a:spcAft>
                      </a:pPr>
                      <a:r>
                        <a:rPr lang="en-GB" sz="1300" dirty="0">
                          <a:effectLst/>
                        </a:rPr>
                        <a:t>Due</a:t>
                      </a:r>
                      <a:r>
                        <a:rPr lang="en-GB" sz="1300" spc="-40" dirty="0">
                          <a:effectLst/>
                        </a:rPr>
                        <a:t> </a:t>
                      </a:r>
                      <a:r>
                        <a:rPr lang="en-GB" sz="1300" dirty="0">
                          <a:effectLst/>
                        </a:rPr>
                        <a:t>to</a:t>
                      </a:r>
                      <a:r>
                        <a:rPr lang="en-GB" sz="1300" spc="-35" dirty="0">
                          <a:effectLst/>
                        </a:rPr>
                        <a:t> </a:t>
                      </a:r>
                      <a:r>
                        <a:rPr lang="en-GB" sz="1300" dirty="0">
                          <a:effectLst/>
                        </a:rPr>
                        <a:t>problems</a:t>
                      </a:r>
                      <a:r>
                        <a:rPr lang="en-GB" sz="1300" spc="-45" dirty="0">
                          <a:effectLst/>
                        </a:rPr>
                        <a:t> </a:t>
                      </a:r>
                      <a:r>
                        <a:rPr lang="en-GB" sz="1300" dirty="0">
                          <a:effectLst/>
                        </a:rPr>
                        <a:t>highlighted</a:t>
                      </a:r>
                      <a:r>
                        <a:rPr lang="en-GB" sz="1300" spc="-35" dirty="0">
                          <a:effectLst/>
                        </a:rPr>
                        <a:t> </a:t>
                      </a:r>
                      <a:r>
                        <a:rPr lang="en-GB" sz="1300" dirty="0">
                          <a:effectLst/>
                        </a:rPr>
                        <a:t>above,</a:t>
                      </a:r>
                      <a:r>
                        <a:rPr lang="en-GB" sz="1300" spc="-35" dirty="0">
                          <a:effectLst/>
                        </a:rPr>
                        <a:t> </a:t>
                      </a:r>
                      <a:r>
                        <a:rPr lang="en-GB" sz="1300" dirty="0">
                          <a:effectLst/>
                        </a:rPr>
                        <a:t>the</a:t>
                      </a:r>
                      <a:r>
                        <a:rPr lang="en-GB" sz="1300" spc="-40" dirty="0">
                          <a:effectLst/>
                        </a:rPr>
                        <a:t> </a:t>
                      </a:r>
                      <a:r>
                        <a:rPr lang="en-GB" sz="1300" dirty="0">
                          <a:effectLst/>
                        </a:rPr>
                        <a:t>majority</a:t>
                      </a:r>
                      <a:r>
                        <a:rPr lang="en-GB" sz="1300" spc="-40" dirty="0">
                          <a:effectLst/>
                        </a:rPr>
                        <a:t> </a:t>
                      </a:r>
                      <a:r>
                        <a:rPr lang="en-GB" sz="1300" dirty="0">
                          <a:effectLst/>
                        </a:rPr>
                        <a:t>of</a:t>
                      </a:r>
                      <a:r>
                        <a:rPr lang="en-GB" sz="1300" spc="-35" dirty="0">
                          <a:effectLst/>
                        </a:rPr>
                        <a:t> </a:t>
                      </a:r>
                      <a:r>
                        <a:rPr lang="en-GB" sz="1300" dirty="0">
                          <a:effectLst/>
                        </a:rPr>
                        <a:t>teenagers</a:t>
                      </a:r>
                      <a:r>
                        <a:rPr lang="en-GB" sz="1300" spc="-40" dirty="0">
                          <a:effectLst/>
                        </a:rPr>
                        <a:t> </a:t>
                      </a:r>
                      <a:r>
                        <a:rPr lang="en-GB" sz="1300" dirty="0">
                          <a:effectLst/>
                        </a:rPr>
                        <a:t>are</a:t>
                      </a:r>
                      <a:r>
                        <a:rPr lang="en-GB" sz="1300" spc="-35" dirty="0">
                          <a:effectLst/>
                        </a:rPr>
                        <a:t> </a:t>
                      </a:r>
                      <a:r>
                        <a:rPr lang="en-GB" sz="1300" dirty="0">
                          <a:effectLst/>
                        </a:rPr>
                        <a:t>sleep deprived,</a:t>
                      </a:r>
                      <a:r>
                        <a:rPr lang="en-GB" sz="1300" spc="-90" dirty="0">
                          <a:effectLst/>
                        </a:rPr>
                        <a:t> </a:t>
                      </a:r>
                      <a:r>
                        <a:rPr lang="en-GB" sz="1300" dirty="0">
                          <a:effectLst/>
                        </a:rPr>
                        <a:t>(often</a:t>
                      </a:r>
                      <a:r>
                        <a:rPr lang="en-GB" sz="1300" spc="-85" dirty="0">
                          <a:effectLst/>
                        </a:rPr>
                        <a:t> </a:t>
                      </a:r>
                      <a:r>
                        <a:rPr lang="en-GB" sz="1300" dirty="0">
                          <a:effectLst/>
                        </a:rPr>
                        <a:t>by</a:t>
                      </a:r>
                      <a:r>
                        <a:rPr lang="en-GB" sz="1300" spc="-90" dirty="0">
                          <a:effectLst/>
                        </a:rPr>
                        <a:t> </a:t>
                      </a:r>
                      <a:r>
                        <a:rPr lang="en-GB" sz="1300" dirty="0">
                          <a:effectLst/>
                        </a:rPr>
                        <a:t>more</a:t>
                      </a:r>
                      <a:r>
                        <a:rPr lang="en-GB" sz="1300" spc="-85" dirty="0">
                          <a:effectLst/>
                        </a:rPr>
                        <a:t> </a:t>
                      </a:r>
                      <a:r>
                        <a:rPr lang="en-GB" sz="1300" dirty="0">
                          <a:effectLst/>
                        </a:rPr>
                        <a:t>than</a:t>
                      </a:r>
                      <a:r>
                        <a:rPr lang="en-GB" sz="1300" spc="-85" dirty="0">
                          <a:effectLst/>
                        </a:rPr>
                        <a:t> </a:t>
                      </a:r>
                      <a:r>
                        <a:rPr lang="en-GB" sz="1300" dirty="0">
                          <a:effectLst/>
                        </a:rPr>
                        <a:t>2</a:t>
                      </a:r>
                      <a:r>
                        <a:rPr lang="en-GB" sz="1300" spc="-90" dirty="0">
                          <a:effectLst/>
                        </a:rPr>
                        <a:t> </a:t>
                      </a:r>
                      <a:r>
                        <a:rPr lang="en-GB" sz="1300" dirty="0">
                          <a:effectLst/>
                        </a:rPr>
                        <a:t>hours</a:t>
                      </a:r>
                      <a:r>
                        <a:rPr lang="en-GB" sz="1300" spc="-85" dirty="0">
                          <a:effectLst/>
                        </a:rPr>
                        <a:t> </a:t>
                      </a:r>
                      <a:r>
                        <a:rPr lang="en-GB" sz="1300" dirty="0">
                          <a:effectLst/>
                        </a:rPr>
                        <a:t>of</a:t>
                      </a:r>
                      <a:r>
                        <a:rPr lang="en-GB" sz="1300" spc="-85" dirty="0">
                          <a:effectLst/>
                        </a:rPr>
                        <a:t> </a:t>
                      </a:r>
                      <a:r>
                        <a:rPr lang="en-GB" sz="1300" dirty="0">
                          <a:effectLst/>
                        </a:rPr>
                        <a:t>required</a:t>
                      </a:r>
                      <a:r>
                        <a:rPr lang="en-GB" sz="1300" spc="-90" dirty="0">
                          <a:effectLst/>
                        </a:rPr>
                        <a:t> </a:t>
                      </a:r>
                      <a:r>
                        <a:rPr lang="en-GB" sz="1300" dirty="0">
                          <a:effectLst/>
                        </a:rPr>
                        <a:t>sleep</a:t>
                      </a:r>
                      <a:r>
                        <a:rPr lang="en-GB" sz="1300" spc="-85" dirty="0">
                          <a:effectLst/>
                        </a:rPr>
                        <a:t> </a:t>
                      </a:r>
                      <a:r>
                        <a:rPr lang="en-GB" sz="1300" dirty="0">
                          <a:effectLst/>
                        </a:rPr>
                        <a:t>per</a:t>
                      </a:r>
                      <a:r>
                        <a:rPr lang="en-GB" sz="1300" spc="-85" dirty="0">
                          <a:effectLst/>
                        </a:rPr>
                        <a:t> </a:t>
                      </a:r>
                      <a:r>
                        <a:rPr lang="en-GB" sz="1300" dirty="0">
                          <a:effectLst/>
                        </a:rPr>
                        <a:t>night)</a:t>
                      </a:r>
                      <a:r>
                        <a:rPr lang="en-GB" sz="1300" spc="-90" dirty="0">
                          <a:effectLst/>
                        </a:rPr>
                        <a:t> </a:t>
                      </a:r>
                      <a:r>
                        <a:rPr lang="en-GB" sz="1300" dirty="0">
                          <a:effectLst/>
                        </a:rPr>
                        <a:t>which accumulates over</a:t>
                      </a:r>
                      <a:r>
                        <a:rPr lang="en-GB" sz="1300" spc="-15" dirty="0">
                          <a:effectLst/>
                        </a:rPr>
                        <a:t> </a:t>
                      </a:r>
                      <a:r>
                        <a:rPr lang="en-GB" sz="1300" dirty="0">
                          <a:effectLst/>
                        </a:rPr>
                        <a:t>time.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946255099"/>
                  </a:ext>
                </a:extLst>
              </a:tr>
              <a:tr h="681833">
                <a:tc>
                  <a:txBody>
                    <a:bodyPr/>
                    <a:lstStyle/>
                    <a:p>
                      <a:pPr marL="72000">
                        <a:spcBef>
                          <a:spcPts val="35"/>
                        </a:spcBef>
                        <a:spcAft>
                          <a:spcPts val="0"/>
                        </a:spcAft>
                      </a:pPr>
                      <a:r>
                        <a:rPr lang="en-GB" sz="1300" dirty="0" smtClean="0">
                          <a:ln>
                            <a:noFill/>
                          </a:ln>
                          <a:effectLst/>
                        </a:rPr>
                        <a:t>It </a:t>
                      </a:r>
                      <a:r>
                        <a:rPr lang="en-GB" sz="1300" dirty="0">
                          <a:ln>
                            <a:noFill/>
                          </a:ln>
                          <a:effectLst/>
                        </a:rPr>
                        <a:t>is recommended to eat a small snack before bedtime</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50"/>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3020" algn="just">
                        <a:lnSpc>
                          <a:spcPct val="97000"/>
                        </a:lnSpc>
                        <a:spcBef>
                          <a:spcPts val="680"/>
                        </a:spcBef>
                        <a:spcAft>
                          <a:spcPts val="0"/>
                        </a:spcAft>
                      </a:pPr>
                      <a:r>
                        <a:rPr lang="en-GB" sz="1300" dirty="0">
                          <a:effectLst/>
                        </a:rPr>
                        <a:t>It</a:t>
                      </a:r>
                      <a:r>
                        <a:rPr lang="en-GB" sz="1300" spc="-25" dirty="0">
                          <a:effectLst/>
                        </a:rPr>
                        <a:t> </a:t>
                      </a:r>
                      <a:r>
                        <a:rPr lang="en-GB" sz="1300" dirty="0">
                          <a:effectLst/>
                        </a:rPr>
                        <a:t>is</a:t>
                      </a:r>
                      <a:r>
                        <a:rPr lang="en-GB" sz="1300" spc="-20" dirty="0">
                          <a:effectLst/>
                        </a:rPr>
                        <a:t> </a:t>
                      </a:r>
                      <a:r>
                        <a:rPr lang="en-GB" sz="1300" dirty="0">
                          <a:effectLst/>
                        </a:rPr>
                        <a:t>a</a:t>
                      </a:r>
                      <a:r>
                        <a:rPr lang="en-GB" sz="1300" spc="-25" dirty="0">
                          <a:effectLst/>
                        </a:rPr>
                        <a:t> </a:t>
                      </a:r>
                      <a:r>
                        <a:rPr lang="en-GB" sz="1300" dirty="0">
                          <a:effectLst/>
                        </a:rPr>
                        <a:t>good</a:t>
                      </a:r>
                      <a:r>
                        <a:rPr lang="en-GB" sz="1300" spc="-20" dirty="0">
                          <a:effectLst/>
                        </a:rPr>
                        <a:t> </a:t>
                      </a:r>
                      <a:r>
                        <a:rPr lang="en-GB" sz="1300" dirty="0">
                          <a:effectLst/>
                        </a:rPr>
                        <a:t>idea</a:t>
                      </a:r>
                      <a:r>
                        <a:rPr lang="en-GB" sz="1300" spc="-25" dirty="0">
                          <a:effectLst/>
                        </a:rPr>
                        <a:t> </a:t>
                      </a:r>
                      <a:r>
                        <a:rPr lang="en-GB" sz="1300" dirty="0">
                          <a:effectLst/>
                        </a:rPr>
                        <a:t>not</a:t>
                      </a:r>
                      <a:r>
                        <a:rPr lang="en-GB" sz="1300" spc="-15" dirty="0">
                          <a:effectLst/>
                        </a:rPr>
                        <a:t> </a:t>
                      </a:r>
                      <a:r>
                        <a:rPr lang="en-GB" sz="1300" dirty="0">
                          <a:effectLst/>
                        </a:rPr>
                        <a:t>to</a:t>
                      </a:r>
                      <a:r>
                        <a:rPr lang="en-GB" sz="1300" spc="-25" dirty="0">
                          <a:effectLst/>
                        </a:rPr>
                        <a:t> </a:t>
                      </a:r>
                      <a:r>
                        <a:rPr lang="en-GB" sz="1300" dirty="0">
                          <a:effectLst/>
                        </a:rPr>
                        <a:t>go</a:t>
                      </a:r>
                      <a:r>
                        <a:rPr lang="en-GB" sz="1300" spc="-20" dirty="0">
                          <a:effectLst/>
                        </a:rPr>
                        <a:t> </a:t>
                      </a:r>
                      <a:r>
                        <a:rPr lang="en-GB" sz="1300" dirty="0">
                          <a:effectLst/>
                        </a:rPr>
                        <a:t>to</a:t>
                      </a:r>
                      <a:r>
                        <a:rPr lang="en-GB" sz="1300" spc="-25" dirty="0">
                          <a:effectLst/>
                        </a:rPr>
                        <a:t> </a:t>
                      </a:r>
                      <a:r>
                        <a:rPr lang="en-GB" sz="1300" dirty="0">
                          <a:effectLst/>
                        </a:rPr>
                        <a:t>sleep</a:t>
                      </a:r>
                      <a:r>
                        <a:rPr lang="en-GB" sz="1300" spc="-20" dirty="0">
                          <a:effectLst/>
                        </a:rPr>
                        <a:t> </a:t>
                      </a:r>
                      <a:r>
                        <a:rPr lang="en-GB" sz="1300" spc="-15" dirty="0">
                          <a:effectLst/>
                        </a:rPr>
                        <a:t>hungry.</a:t>
                      </a:r>
                      <a:r>
                        <a:rPr lang="en-GB" sz="1300" spc="-25" dirty="0">
                          <a:effectLst/>
                        </a:rPr>
                        <a:t> </a:t>
                      </a:r>
                      <a:r>
                        <a:rPr lang="en-GB" sz="1300" dirty="0">
                          <a:effectLst/>
                        </a:rPr>
                        <a:t>While</a:t>
                      </a:r>
                      <a:r>
                        <a:rPr lang="en-GB" sz="1300" spc="-20" dirty="0">
                          <a:effectLst/>
                        </a:rPr>
                        <a:t> </a:t>
                      </a:r>
                      <a:r>
                        <a:rPr lang="en-GB" sz="1300" dirty="0">
                          <a:effectLst/>
                        </a:rPr>
                        <a:t>a</a:t>
                      </a:r>
                      <a:r>
                        <a:rPr lang="en-GB" sz="1300" spc="-25" dirty="0">
                          <a:effectLst/>
                        </a:rPr>
                        <a:t> </a:t>
                      </a:r>
                      <a:r>
                        <a:rPr lang="en-GB" sz="1300" dirty="0">
                          <a:effectLst/>
                        </a:rPr>
                        <a:t>big</a:t>
                      </a:r>
                      <a:r>
                        <a:rPr lang="en-GB" sz="1300" spc="-20" dirty="0">
                          <a:effectLst/>
                        </a:rPr>
                        <a:t> </a:t>
                      </a:r>
                      <a:r>
                        <a:rPr lang="en-GB" sz="1300" dirty="0">
                          <a:effectLst/>
                        </a:rPr>
                        <a:t>meal</a:t>
                      </a:r>
                      <a:r>
                        <a:rPr lang="en-GB" sz="1300" spc="-25" dirty="0">
                          <a:effectLst/>
                        </a:rPr>
                        <a:t> </a:t>
                      </a:r>
                      <a:r>
                        <a:rPr lang="en-GB" sz="1300" dirty="0">
                          <a:effectLst/>
                        </a:rPr>
                        <a:t>right</a:t>
                      </a:r>
                      <a:r>
                        <a:rPr lang="en-GB" sz="1300" spc="-20" dirty="0">
                          <a:effectLst/>
                        </a:rPr>
                        <a:t> </a:t>
                      </a:r>
                      <a:r>
                        <a:rPr lang="en-GB" sz="1300" spc="-15" dirty="0">
                          <a:effectLst/>
                        </a:rPr>
                        <a:t>before </a:t>
                      </a:r>
                      <a:r>
                        <a:rPr lang="en-GB" sz="1300" dirty="0">
                          <a:effectLst/>
                        </a:rPr>
                        <a:t>sleep is not advisable, a small snack </a:t>
                      </a:r>
                      <a:r>
                        <a:rPr lang="en-GB" sz="1300" spc="-15" dirty="0">
                          <a:effectLst/>
                        </a:rPr>
                        <a:t>before </a:t>
                      </a:r>
                      <a:r>
                        <a:rPr lang="en-GB" sz="1300" dirty="0">
                          <a:effectLst/>
                        </a:rPr>
                        <a:t>bed can help with falling asleep and improve sleep</a:t>
                      </a:r>
                      <a:r>
                        <a:rPr lang="en-GB" sz="1300" spc="-10" dirty="0">
                          <a:effectLst/>
                        </a:rPr>
                        <a:t> </a:t>
                      </a:r>
                      <a:r>
                        <a:rPr lang="en-GB" sz="1300" spc="-15" dirty="0">
                          <a:effectLst/>
                        </a:rPr>
                        <a:t>quality.</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74193510"/>
                  </a:ext>
                </a:extLst>
              </a:tr>
              <a:tr h="801963">
                <a:tc>
                  <a:txBody>
                    <a:bodyPr/>
                    <a:lstStyle/>
                    <a:p>
                      <a:pPr marL="72000" marR="128270" algn="just">
                        <a:lnSpc>
                          <a:spcPct val="97000"/>
                        </a:lnSpc>
                        <a:spcAft>
                          <a:spcPts val="0"/>
                        </a:spcAft>
                      </a:pPr>
                      <a:r>
                        <a:rPr lang="en-GB" sz="1300" dirty="0" smtClean="0">
                          <a:ln>
                            <a:noFill/>
                          </a:ln>
                          <a:effectLst/>
                        </a:rPr>
                        <a:t>It </a:t>
                      </a:r>
                      <a:r>
                        <a:rPr lang="en-GB" sz="1300" dirty="0">
                          <a:ln>
                            <a:noFill/>
                          </a:ln>
                          <a:effectLst/>
                        </a:rPr>
                        <a:t>is helpful to use a phone app to help track and promote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30"/>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a:lnSpc>
                          <a:spcPts val="1440"/>
                        </a:lnSpc>
                        <a:spcBef>
                          <a:spcPts val="95"/>
                        </a:spcBef>
                        <a:spcAft>
                          <a:spcPts val="0"/>
                        </a:spcAft>
                      </a:pPr>
                      <a:r>
                        <a:rPr lang="en-GB" sz="1300" dirty="0">
                          <a:effectLst/>
                        </a:rPr>
                        <a:t>Lots of apps suggest they can help to promote or track sleep, however little research has been done into how effective these really are. Any benefits</a:t>
                      </a:r>
                      <a:r>
                        <a:rPr lang="en-GB" sz="1300" spc="-50" dirty="0">
                          <a:effectLst/>
                        </a:rPr>
                        <a:t> </a:t>
                      </a:r>
                      <a:r>
                        <a:rPr lang="en-GB" sz="1300" dirty="0">
                          <a:effectLst/>
                        </a:rPr>
                        <a:t>the</a:t>
                      </a:r>
                      <a:r>
                        <a:rPr lang="en-GB" sz="1300" spc="-45" dirty="0">
                          <a:effectLst/>
                        </a:rPr>
                        <a:t> </a:t>
                      </a:r>
                      <a:r>
                        <a:rPr lang="en-GB" sz="1300" dirty="0">
                          <a:effectLst/>
                        </a:rPr>
                        <a:t>app</a:t>
                      </a:r>
                      <a:r>
                        <a:rPr lang="en-GB" sz="1300" spc="-45" dirty="0">
                          <a:effectLst/>
                        </a:rPr>
                        <a:t> </a:t>
                      </a:r>
                      <a:r>
                        <a:rPr lang="en-GB" sz="1300" dirty="0">
                          <a:effectLst/>
                        </a:rPr>
                        <a:t>may</a:t>
                      </a:r>
                      <a:r>
                        <a:rPr lang="en-GB" sz="1300" spc="-50" dirty="0">
                          <a:effectLst/>
                        </a:rPr>
                        <a:t> </a:t>
                      </a:r>
                      <a:r>
                        <a:rPr lang="en-GB" sz="1300" dirty="0">
                          <a:effectLst/>
                        </a:rPr>
                        <a:t>provide</a:t>
                      </a:r>
                      <a:r>
                        <a:rPr lang="en-GB" sz="1300" spc="-45" dirty="0">
                          <a:effectLst/>
                        </a:rPr>
                        <a:t> </a:t>
                      </a:r>
                      <a:r>
                        <a:rPr lang="en-GB" sz="1300" dirty="0">
                          <a:effectLst/>
                        </a:rPr>
                        <a:t>are</a:t>
                      </a:r>
                      <a:r>
                        <a:rPr lang="en-GB" sz="1300" spc="-45" dirty="0">
                          <a:effectLst/>
                        </a:rPr>
                        <a:t> </a:t>
                      </a:r>
                      <a:r>
                        <a:rPr lang="en-GB" sz="1300" dirty="0">
                          <a:effectLst/>
                        </a:rPr>
                        <a:t>also</a:t>
                      </a:r>
                      <a:r>
                        <a:rPr lang="en-GB" sz="1300" spc="-50" dirty="0">
                          <a:effectLst/>
                        </a:rPr>
                        <a:t> </a:t>
                      </a:r>
                      <a:r>
                        <a:rPr lang="en-GB" sz="1300" dirty="0">
                          <a:effectLst/>
                        </a:rPr>
                        <a:t>likely</a:t>
                      </a:r>
                      <a:r>
                        <a:rPr lang="en-GB" sz="1300" spc="-45" dirty="0">
                          <a:effectLst/>
                        </a:rPr>
                        <a:t> </a:t>
                      </a:r>
                      <a:r>
                        <a:rPr lang="en-GB" sz="1300" dirty="0">
                          <a:effectLst/>
                        </a:rPr>
                        <a:t>to</a:t>
                      </a:r>
                      <a:r>
                        <a:rPr lang="en-GB" sz="1300" spc="-45" dirty="0">
                          <a:effectLst/>
                        </a:rPr>
                        <a:t> </a:t>
                      </a:r>
                      <a:r>
                        <a:rPr lang="en-GB" sz="1300" dirty="0">
                          <a:effectLst/>
                        </a:rPr>
                        <a:t>be</a:t>
                      </a:r>
                      <a:r>
                        <a:rPr lang="en-GB" sz="1300" spc="-50" dirty="0">
                          <a:effectLst/>
                        </a:rPr>
                        <a:t> </a:t>
                      </a:r>
                      <a:r>
                        <a:rPr lang="en-GB" sz="1300" dirty="0">
                          <a:effectLst/>
                        </a:rPr>
                        <a:t>outweighed</a:t>
                      </a:r>
                      <a:r>
                        <a:rPr lang="en-GB" sz="1300" spc="-45" dirty="0">
                          <a:effectLst/>
                        </a:rPr>
                        <a:t> </a:t>
                      </a:r>
                      <a:r>
                        <a:rPr lang="en-GB" sz="1300" dirty="0">
                          <a:effectLst/>
                        </a:rPr>
                        <a:t>by</a:t>
                      </a:r>
                      <a:r>
                        <a:rPr lang="en-GB" sz="1300" spc="-45" dirty="0">
                          <a:effectLst/>
                        </a:rPr>
                        <a:t> </a:t>
                      </a:r>
                      <a:r>
                        <a:rPr lang="en-GB" sz="1300" dirty="0">
                          <a:effectLst/>
                        </a:rPr>
                        <a:t>having the phone on the bedside table, as the lights on phones and constant notifications throughout the night can have a significant negative impact on</a:t>
                      </a:r>
                      <a:r>
                        <a:rPr lang="en-GB" sz="1300" spc="-10" dirty="0">
                          <a:effectLst/>
                        </a:rPr>
                        <a:t> </a:t>
                      </a:r>
                      <a:r>
                        <a:rPr lang="en-GB" sz="1300" dirty="0">
                          <a:effectLst/>
                        </a:rPr>
                        <a:t>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684893407"/>
                  </a:ext>
                </a:extLst>
              </a:tr>
              <a:tr h="775776">
                <a:tc>
                  <a:txBody>
                    <a:bodyPr/>
                    <a:lstStyle/>
                    <a:p>
                      <a:pPr marL="72000" marR="175895">
                        <a:lnSpc>
                          <a:spcPct val="97000"/>
                        </a:lnSpc>
                        <a:spcAft>
                          <a:spcPts val="0"/>
                        </a:spcAft>
                      </a:pPr>
                      <a:r>
                        <a:rPr lang="en-GB" sz="1300" dirty="0" smtClean="0">
                          <a:ln>
                            <a:noFill/>
                          </a:ln>
                          <a:effectLst/>
                        </a:rPr>
                        <a:t>Naps </a:t>
                      </a:r>
                      <a:r>
                        <a:rPr lang="en-GB" sz="1300" dirty="0">
                          <a:ln>
                            <a:noFill/>
                          </a:ln>
                          <a:effectLst/>
                        </a:rPr>
                        <a:t>should be no longer than 45 minutes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ts val="1440"/>
                        </a:lnSpc>
                        <a:spcBef>
                          <a:spcPts val="95"/>
                        </a:spcBef>
                        <a:spcAft>
                          <a:spcPts val="0"/>
                        </a:spcAft>
                      </a:pPr>
                      <a:r>
                        <a:rPr lang="en-GB" sz="1300" dirty="0">
                          <a:effectLst/>
                        </a:rPr>
                        <a:t>Napping can help sleepiness, but should be no longer than 15-30 mins and in the early afternoon. Napping for longer than this or late in the afternoon can make it difficult to fall asleep at night. Naps should only be used as a technique if absolutely necessary; it is much better to try to improve the quality and length of night-time 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3042776"/>
                  </a:ext>
                </a:extLst>
              </a:tr>
              <a:tr h="709581">
                <a:tc>
                  <a:txBody>
                    <a:bodyPr/>
                    <a:lstStyle/>
                    <a:p>
                      <a:pPr marL="72000" marR="12065">
                        <a:lnSpc>
                          <a:spcPct val="97000"/>
                        </a:lnSpc>
                        <a:spcBef>
                          <a:spcPts val="585"/>
                        </a:spcBef>
                        <a:spcAft>
                          <a:spcPts val="0"/>
                        </a:spcAft>
                      </a:pPr>
                      <a:r>
                        <a:rPr lang="en-GB" sz="1300" dirty="0">
                          <a:ln>
                            <a:noFill/>
                          </a:ln>
                          <a:effectLst/>
                        </a:rPr>
                        <a:t>It is possible to counteract the effects of lack of sleep by drinking caffeinated drinks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6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585"/>
                        </a:spcBef>
                        <a:spcAft>
                          <a:spcPts val="0"/>
                        </a:spcAft>
                      </a:pPr>
                      <a:r>
                        <a:rPr lang="en-GB" sz="1300" dirty="0">
                          <a:effectLst/>
                        </a:rPr>
                        <a:t>Caffeine</a:t>
                      </a:r>
                      <a:r>
                        <a:rPr lang="en-GB" sz="1300" spc="-70" dirty="0">
                          <a:effectLst/>
                        </a:rPr>
                        <a:t> </a:t>
                      </a:r>
                      <a:r>
                        <a:rPr lang="en-GB" sz="1300" dirty="0">
                          <a:effectLst/>
                        </a:rPr>
                        <a:t>can</a:t>
                      </a:r>
                      <a:r>
                        <a:rPr lang="en-GB" sz="1300" spc="-65" dirty="0">
                          <a:effectLst/>
                        </a:rPr>
                        <a:t> </a:t>
                      </a:r>
                      <a:r>
                        <a:rPr lang="en-GB" sz="1300" dirty="0">
                          <a:effectLst/>
                        </a:rPr>
                        <a:t>give</a:t>
                      </a:r>
                      <a:r>
                        <a:rPr lang="en-GB" sz="1300" spc="-70" dirty="0">
                          <a:effectLst/>
                        </a:rPr>
                        <a:t> </a:t>
                      </a:r>
                      <a:r>
                        <a:rPr lang="en-GB" sz="1300" dirty="0">
                          <a:effectLst/>
                        </a:rPr>
                        <a:t>the</a:t>
                      </a:r>
                      <a:r>
                        <a:rPr lang="en-GB" sz="1300" spc="-65" dirty="0">
                          <a:effectLst/>
                        </a:rPr>
                        <a:t> </a:t>
                      </a:r>
                      <a:r>
                        <a:rPr lang="en-GB" sz="1300" dirty="0">
                          <a:effectLst/>
                        </a:rPr>
                        <a:t>body</a:t>
                      </a:r>
                      <a:r>
                        <a:rPr lang="en-GB" sz="1300" spc="-70" dirty="0">
                          <a:effectLst/>
                        </a:rPr>
                        <a:t> </a:t>
                      </a:r>
                      <a:r>
                        <a:rPr lang="en-GB" sz="1300" dirty="0">
                          <a:effectLst/>
                        </a:rPr>
                        <a:t>a</a:t>
                      </a:r>
                      <a:r>
                        <a:rPr lang="en-GB" sz="1300" spc="-65" dirty="0">
                          <a:effectLst/>
                        </a:rPr>
                        <a:t> </a:t>
                      </a:r>
                      <a:r>
                        <a:rPr lang="en-GB" sz="1300" dirty="0">
                          <a:effectLst/>
                        </a:rPr>
                        <a:t>temporary</a:t>
                      </a:r>
                      <a:r>
                        <a:rPr lang="en-GB" sz="1300" spc="-70" dirty="0">
                          <a:effectLst/>
                        </a:rPr>
                        <a:t> </a:t>
                      </a:r>
                      <a:r>
                        <a:rPr lang="en-GB" sz="1300" dirty="0">
                          <a:effectLst/>
                        </a:rPr>
                        <a:t>energy</a:t>
                      </a:r>
                      <a:r>
                        <a:rPr lang="en-GB" sz="1300" spc="-65" dirty="0">
                          <a:effectLst/>
                        </a:rPr>
                        <a:t> </a:t>
                      </a:r>
                      <a:r>
                        <a:rPr lang="en-GB" sz="1300" dirty="0">
                          <a:effectLst/>
                        </a:rPr>
                        <a:t>boost</a:t>
                      </a:r>
                      <a:r>
                        <a:rPr lang="en-GB" sz="1300" spc="-70" dirty="0">
                          <a:effectLst/>
                        </a:rPr>
                        <a:t> </a:t>
                      </a:r>
                      <a:r>
                        <a:rPr lang="en-GB" sz="1300" dirty="0">
                          <a:effectLst/>
                        </a:rPr>
                        <a:t>but</a:t>
                      </a:r>
                      <a:r>
                        <a:rPr lang="en-GB" sz="1300" spc="-65" dirty="0">
                          <a:effectLst/>
                        </a:rPr>
                        <a:t> </a:t>
                      </a:r>
                      <a:r>
                        <a:rPr lang="en-GB" sz="1300" dirty="0">
                          <a:effectLst/>
                        </a:rPr>
                        <a:t>it</a:t>
                      </a:r>
                      <a:r>
                        <a:rPr lang="en-GB" sz="1300" spc="-65" dirty="0">
                          <a:effectLst/>
                        </a:rPr>
                        <a:t> </a:t>
                      </a:r>
                      <a:r>
                        <a:rPr lang="en-GB" sz="1300" dirty="0">
                          <a:effectLst/>
                        </a:rPr>
                        <a:t>can</a:t>
                      </a:r>
                      <a:r>
                        <a:rPr lang="en-GB" sz="1300" spc="-70" dirty="0">
                          <a:effectLst/>
                        </a:rPr>
                        <a:t> </a:t>
                      </a:r>
                      <a:r>
                        <a:rPr lang="en-GB" sz="1300" dirty="0">
                          <a:effectLst/>
                        </a:rPr>
                        <a:t>have</a:t>
                      </a:r>
                      <a:r>
                        <a:rPr lang="en-GB" sz="1300" spc="-65" dirty="0">
                          <a:effectLst/>
                        </a:rPr>
                        <a:t> </a:t>
                      </a:r>
                      <a:r>
                        <a:rPr lang="en-GB" sz="1300" dirty="0">
                          <a:effectLst/>
                        </a:rPr>
                        <a:t>sig- </a:t>
                      </a:r>
                      <a:r>
                        <a:rPr lang="en-GB" sz="1300" dirty="0" err="1">
                          <a:effectLst/>
                        </a:rPr>
                        <a:t>nificant</a:t>
                      </a:r>
                      <a:r>
                        <a:rPr lang="en-GB" sz="1300" spc="-50" dirty="0">
                          <a:effectLst/>
                        </a:rPr>
                        <a:t> </a:t>
                      </a:r>
                      <a:r>
                        <a:rPr lang="en-GB" sz="1300" dirty="0">
                          <a:effectLst/>
                        </a:rPr>
                        <a:t>detrimental</a:t>
                      </a:r>
                      <a:r>
                        <a:rPr lang="en-GB" sz="1300" spc="-45" dirty="0">
                          <a:effectLst/>
                        </a:rPr>
                        <a:t> </a:t>
                      </a:r>
                      <a:r>
                        <a:rPr lang="en-GB" sz="1300" dirty="0">
                          <a:effectLst/>
                        </a:rPr>
                        <a:t>effects</a:t>
                      </a:r>
                      <a:r>
                        <a:rPr lang="en-GB" sz="1300" spc="-45" dirty="0">
                          <a:effectLst/>
                        </a:rPr>
                        <a:t> </a:t>
                      </a:r>
                      <a:r>
                        <a:rPr lang="en-GB" sz="1300" dirty="0">
                          <a:effectLst/>
                        </a:rPr>
                        <a:t>over</a:t>
                      </a:r>
                      <a:r>
                        <a:rPr lang="en-GB" sz="1300" spc="-50" dirty="0">
                          <a:effectLst/>
                        </a:rPr>
                        <a:t> </a:t>
                      </a:r>
                      <a:r>
                        <a:rPr lang="en-GB" sz="1300" dirty="0">
                          <a:effectLst/>
                        </a:rPr>
                        <a:t>time.</a:t>
                      </a:r>
                      <a:r>
                        <a:rPr lang="en-GB" sz="1300" spc="-45" dirty="0">
                          <a:effectLst/>
                        </a:rPr>
                        <a:t> </a:t>
                      </a:r>
                      <a:r>
                        <a:rPr lang="en-GB" sz="1300" dirty="0">
                          <a:effectLst/>
                        </a:rPr>
                        <a:t>Caffeine</a:t>
                      </a:r>
                      <a:r>
                        <a:rPr lang="en-GB" sz="1300" spc="-45" dirty="0">
                          <a:effectLst/>
                        </a:rPr>
                        <a:t> </a:t>
                      </a:r>
                      <a:r>
                        <a:rPr lang="en-GB" sz="1300" dirty="0">
                          <a:effectLst/>
                        </a:rPr>
                        <a:t>products</a:t>
                      </a:r>
                      <a:r>
                        <a:rPr lang="en-GB" sz="1300" spc="-50" dirty="0">
                          <a:effectLst/>
                        </a:rPr>
                        <a:t> </a:t>
                      </a:r>
                      <a:r>
                        <a:rPr lang="en-GB" sz="1300" dirty="0">
                          <a:effectLst/>
                        </a:rPr>
                        <a:t>are</a:t>
                      </a:r>
                      <a:r>
                        <a:rPr lang="en-GB" sz="1300" spc="-45" dirty="0">
                          <a:effectLst/>
                        </a:rPr>
                        <a:t> </a:t>
                      </a:r>
                      <a:r>
                        <a:rPr lang="en-GB" sz="1300" dirty="0">
                          <a:effectLst/>
                        </a:rPr>
                        <a:t>potentially addictive and can impact health; they also disrupt sleep</a:t>
                      </a:r>
                      <a:r>
                        <a:rPr lang="en-GB" sz="1300" spc="-40" dirty="0">
                          <a:effectLst/>
                        </a:rPr>
                        <a:t> </a:t>
                      </a:r>
                      <a:r>
                        <a:rPr lang="en-GB" sz="1300" dirty="0">
                          <a:effectLst/>
                        </a:rPr>
                        <a:t>even</a:t>
                      </a:r>
                    </a:p>
                    <a:p>
                      <a:pPr marL="50800">
                        <a:lnSpc>
                          <a:spcPts val="1455"/>
                        </a:lnSpc>
                        <a:spcAft>
                          <a:spcPts val="0"/>
                        </a:spcAft>
                      </a:pPr>
                      <a:r>
                        <a:rPr lang="en-GB" sz="1300" dirty="0">
                          <a:effectLst/>
                        </a:rPr>
                        <a:t>further.</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61157568"/>
                  </a:ext>
                </a:extLst>
              </a:tr>
              <a:tr h="695776">
                <a:tc>
                  <a:txBody>
                    <a:bodyPr/>
                    <a:lstStyle/>
                    <a:p>
                      <a:pPr marL="72000">
                        <a:spcBef>
                          <a:spcPts val="35"/>
                        </a:spcBef>
                        <a:spcAft>
                          <a:spcPts val="0"/>
                        </a:spcAft>
                      </a:pPr>
                      <a:r>
                        <a:rPr lang="en-GB" sz="1300" dirty="0" smtClean="0">
                          <a:ln>
                            <a:noFill/>
                          </a:ln>
                          <a:effectLst/>
                        </a:rPr>
                        <a:t>Getting </a:t>
                      </a:r>
                      <a:r>
                        <a:rPr lang="en-GB" sz="1300" dirty="0">
                          <a:ln>
                            <a:noFill/>
                          </a:ln>
                          <a:effectLst/>
                        </a:rPr>
                        <a:t>healthy sleep can</a:t>
                      </a:r>
                    </a:p>
                    <a:p>
                      <a:pPr marL="72000">
                        <a:lnSpc>
                          <a:spcPts val="1450"/>
                        </a:lnSpc>
                        <a:spcAft>
                          <a:spcPts val="0"/>
                        </a:spcAft>
                      </a:pPr>
                      <a:r>
                        <a:rPr lang="en-GB" sz="1300" dirty="0">
                          <a:ln>
                            <a:noFill/>
                          </a:ln>
                          <a:effectLst/>
                        </a:rPr>
                        <a:t>improve school results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20"/>
                        </a:spcBef>
                        <a:spcAft>
                          <a:spcPts val="0"/>
                        </a:spcAft>
                      </a:pPr>
                      <a:r>
                        <a:rPr lang="en-GB" sz="1300" dirty="0">
                          <a:effectLst/>
                        </a:rPr>
                        <a:t> Research suggests that students who get the best results in tests sleep more</a:t>
                      </a:r>
                      <a:r>
                        <a:rPr lang="en-GB" sz="1300" spc="-35" dirty="0">
                          <a:effectLst/>
                        </a:rPr>
                        <a:t> </a:t>
                      </a:r>
                      <a:r>
                        <a:rPr lang="en-GB" sz="1300" dirty="0">
                          <a:effectLst/>
                        </a:rPr>
                        <a:t>than</a:t>
                      </a:r>
                      <a:r>
                        <a:rPr lang="en-GB" sz="1300" spc="-35" dirty="0">
                          <a:effectLst/>
                        </a:rPr>
                        <a:t> </a:t>
                      </a:r>
                      <a:r>
                        <a:rPr lang="en-GB" sz="1300" dirty="0">
                          <a:effectLst/>
                        </a:rPr>
                        <a:t>their</a:t>
                      </a:r>
                      <a:r>
                        <a:rPr lang="en-GB" sz="1300" spc="-35" dirty="0">
                          <a:effectLst/>
                        </a:rPr>
                        <a:t> </a:t>
                      </a:r>
                      <a:r>
                        <a:rPr lang="en-GB" sz="1300" dirty="0">
                          <a:effectLst/>
                        </a:rPr>
                        <a:t>peers.</a:t>
                      </a:r>
                      <a:r>
                        <a:rPr lang="en-GB" sz="1300" spc="-30" dirty="0">
                          <a:effectLst/>
                        </a:rPr>
                        <a:t> </a:t>
                      </a:r>
                      <a:r>
                        <a:rPr lang="en-GB" sz="1300" dirty="0">
                          <a:effectLst/>
                        </a:rPr>
                        <a:t>Sleep</a:t>
                      </a:r>
                      <a:r>
                        <a:rPr lang="en-GB" sz="1300" spc="-35" dirty="0">
                          <a:effectLst/>
                        </a:rPr>
                        <a:t> </a:t>
                      </a:r>
                      <a:r>
                        <a:rPr lang="en-GB" sz="1300" dirty="0">
                          <a:effectLst/>
                        </a:rPr>
                        <a:t>can</a:t>
                      </a:r>
                      <a:r>
                        <a:rPr lang="en-GB" sz="1300" spc="-35" dirty="0">
                          <a:effectLst/>
                        </a:rPr>
                        <a:t> </a:t>
                      </a:r>
                      <a:r>
                        <a:rPr lang="en-GB" sz="1300" dirty="0">
                          <a:effectLst/>
                        </a:rPr>
                        <a:t>improve</a:t>
                      </a:r>
                      <a:r>
                        <a:rPr lang="en-GB" sz="1300" spc="-35" dirty="0">
                          <a:effectLst/>
                        </a:rPr>
                        <a:t> </a:t>
                      </a:r>
                      <a:r>
                        <a:rPr lang="en-GB" sz="1300" dirty="0">
                          <a:effectLst/>
                        </a:rPr>
                        <a:t>brain</a:t>
                      </a:r>
                      <a:r>
                        <a:rPr lang="en-GB" sz="1300" spc="-30" dirty="0">
                          <a:effectLst/>
                        </a:rPr>
                        <a:t> </a:t>
                      </a:r>
                      <a:r>
                        <a:rPr lang="en-GB" sz="1300" dirty="0">
                          <a:effectLst/>
                        </a:rPr>
                        <a:t>functions</a:t>
                      </a:r>
                      <a:r>
                        <a:rPr lang="en-GB" sz="1300" spc="-35" dirty="0">
                          <a:effectLst/>
                        </a:rPr>
                        <a:t> </a:t>
                      </a:r>
                      <a:r>
                        <a:rPr lang="en-GB" sz="1300" dirty="0">
                          <a:effectLst/>
                        </a:rPr>
                        <a:t>such</a:t>
                      </a:r>
                      <a:r>
                        <a:rPr lang="en-GB" sz="1300" spc="-35" dirty="0">
                          <a:effectLst/>
                        </a:rPr>
                        <a:t> </a:t>
                      </a:r>
                      <a:r>
                        <a:rPr lang="en-GB" sz="1300" dirty="0">
                          <a:effectLst/>
                        </a:rPr>
                        <a:t>as</a:t>
                      </a:r>
                      <a:r>
                        <a:rPr lang="en-GB" sz="1300" spc="-35" dirty="0">
                          <a:effectLst/>
                        </a:rPr>
                        <a:t> </a:t>
                      </a:r>
                      <a:r>
                        <a:rPr lang="en-GB" sz="1300" dirty="0">
                          <a:effectLst/>
                        </a:rPr>
                        <a:t>mem</a:t>
                      </a:r>
                      <a:r>
                        <a:rPr lang="en-GB" sz="1300" spc="-25" dirty="0">
                          <a:effectLst/>
                        </a:rPr>
                        <a:t>ory, </a:t>
                      </a:r>
                      <a:r>
                        <a:rPr lang="en-GB" sz="1300" dirty="0">
                          <a:effectLst/>
                        </a:rPr>
                        <a:t>organisation, decision making and attention.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4129996"/>
                  </a:ext>
                </a:extLst>
              </a:tr>
              <a:tr h="906787">
                <a:tc>
                  <a:txBody>
                    <a:bodyPr/>
                    <a:lstStyle/>
                    <a:p>
                      <a:pPr marL="72000">
                        <a:spcAft>
                          <a:spcPts val="0"/>
                        </a:spcAft>
                      </a:pPr>
                      <a:r>
                        <a:rPr lang="en-GB" sz="1300" dirty="0">
                          <a:ln>
                            <a:noFill/>
                          </a:ln>
                          <a:effectLst/>
                        </a:rPr>
                        <a:t> </a:t>
                      </a:r>
                      <a:r>
                        <a:rPr lang="en-GB" sz="1300" dirty="0" smtClean="0">
                          <a:ln>
                            <a:noFill/>
                          </a:ln>
                          <a:effectLst/>
                        </a:rPr>
                        <a:t>Using </a:t>
                      </a:r>
                      <a:r>
                        <a:rPr lang="en-GB" sz="1300" dirty="0">
                          <a:ln>
                            <a:noFill/>
                          </a:ln>
                          <a:effectLst/>
                        </a:rPr>
                        <a:t>the night setting</a:t>
                      </a:r>
                      <a:r>
                        <a:rPr lang="en-GB" sz="1300" spc="-115" dirty="0">
                          <a:ln>
                            <a:noFill/>
                          </a:ln>
                          <a:effectLst/>
                        </a:rPr>
                        <a:t> </a:t>
                      </a:r>
                      <a:r>
                        <a:rPr lang="en-GB" sz="1300" dirty="0">
                          <a:ln>
                            <a:noFill/>
                          </a:ln>
                          <a:effectLst/>
                        </a:rPr>
                        <a:t>on a phone means it doesn’t have any </a:t>
                      </a:r>
                      <a:r>
                        <a:rPr lang="en-GB" sz="1300" spc="-15" dirty="0">
                          <a:ln>
                            <a:noFill/>
                          </a:ln>
                          <a:effectLst/>
                        </a:rPr>
                        <a:t>effect </a:t>
                      </a:r>
                      <a:r>
                        <a:rPr lang="en-GB" sz="1300" dirty="0">
                          <a:ln>
                            <a:noFill/>
                          </a:ln>
                          <a:effectLst/>
                        </a:rPr>
                        <a:t>on</a:t>
                      </a:r>
                      <a:r>
                        <a:rPr lang="en-GB" sz="1300" spc="-45" dirty="0">
                          <a:ln>
                            <a:noFill/>
                          </a:ln>
                          <a:effectLst/>
                        </a:rPr>
                        <a:t> </a:t>
                      </a:r>
                      <a:r>
                        <a:rPr lang="en-GB" sz="1300" dirty="0">
                          <a:ln>
                            <a:noFill/>
                          </a:ln>
                          <a:effectLst/>
                        </a:rPr>
                        <a:t>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30"/>
                        </a:spcBef>
                        <a:spcAft>
                          <a:spcPts val="0"/>
                        </a:spcAft>
                      </a:pPr>
                      <a:r>
                        <a:rPr lang="en-GB" sz="1300" dirty="0">
                          <a:effectLst/>
                        </a:rPr>
                        <a:t> </a:t>
                      </a:r>
                    </a:p>
                    <a:p>
                      <a:pPr marL="50800">
                        <a:lnSpc>
                          <a:spcPct val="97000"/>
                        </a:lnSpc>
                        <a:spcAft>
                          <a:spcPts val="0"/>
                        </a:spcAft>
                      </a:pPr>
                      <a:r>
                        <a:rPr lang="en-GB" sz="1300" dirty="0">
                          <a:effectLst/>
                        </a:rPr>
                        <a:t>As blue light filter apps are relatively </a:t>
                      </a:r>
                      <a:r>
                        <a:rPr lang="en-GB" sz="1300" spc="-35" dirty="0">
                          <a:effectLst/>
                        </a:rPr>
                        <a:t>new, </a:t>
                      </a:r>
                      <a:r>
                        <a:rPr lang="en-GB" sz="1300" dirty="0">
                          <a:effectLst/>
                        </a:rPr>
                        <a:t>research studies have not yet been published. </a:t>
                      </a:r>
                      <a:r>
                        <a:rPr lang="en-GB" sz="1300" spc="-25" dirty="0">
                          <a:effectLst/>
                        </a:rPr>
                        <a:t>However, </a:t>
                      </a:r>
                      <a:r>
                        <a:rPr lang="en-GB" sz="1300" dirty="0">
                          <a:effectLst/>
                        </a:rPr>
                        <a:t>using your phone </a:t>
                      </a:r>
                      <a:r>
                        <a:rPr lang="en-GB" sz="1300" spc="-15" dirty="0">
                          <a:effectLst/>
                        </a:rPr>
                        <a:t>before </a:t>
                      </a:r>
                      <a:r>
                        <a:rPr lang="en-GB" sz="1300" dirty="0">
                          <a:effectLst/>
                        </a:rPr>
                        <a:t>sleep still has other impacts as people are engaging in conversations, games, processing information etc. at a time when the brain needs them to wind down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91223661"/>
                  </a:ext>
                </a:extLst>
              </a:tr>
            </a:tbl>
          </a:graphicData>
        </a:graphic>
      </p:graphicFrame>
    </p:spTree>
    <p:extLst>
      <p:ext uri="{BB962C8B-B14F-4D97-AF65-F5344CB8AC3E}">
        <p14:creationId xmlns:p14="http://schemas.microsoft.com/office/powerpoint/2010/main" val="32244792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611950" y="6467110"/>
            <a:ext cx="644611" cy="365125"/>
          </a:xfrm>
          <a:prstGeom prst="rect">
            <a:avLst/>
          </a:prstGeom>
        </p:spPr>
        <p:txBody>
          <a:bodyPr/>
          <a:lstStyle/>
          <a:p>
            <a:fld id="{2D651D86-383D-45DB-A701-76B5BFCFE28F}" type="slidenum">
              <a:rPr lang="en-GB" smtClean="0"/>
              <a:t>6</a:t>
            </a:fld>
            <a:endParaRPr lang="en-GB" dirty="0"/>
          </a:p>
        </p:txBody>
      </p:sp>
      <p:sp>
        <p:nvSpPr>
          <p:cNvPr id="37" name="Rectangle 36"/>
          <p:cNvSpPr/>
          <p:nvPr/>
        </p:nvSpPr>
        <p:spPr>
          <a:xfrm rot="2700000">
            <a:off x="5416579" y="265902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5" name="Footer Placeholder 1">
            <a:extLst>
              <a:ext uri="{FF2B5EF4-FFF2-40B4-BE49-F238E27FC236}">
                <a16:creationId xmlns:a16="http://schemas.microsoft.com/office/drawing/2014/main" id="{28A5233F-AD4C-45C1-9FA2-2B1081723C15}"/>
              </a:ext>
            </a:extLst>
          </p:cNvPr>
          <p:cNvSpPr>
            <a:spLocks noGrp="1"/>
          </p:cNvSpPr>
          <p:nvPr/>
        </p:nvSpPr>
        <p:spPr>
          <a:xfrm>
            <a:off x="0" y="649287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11">
              <a:defRPr/>
            </a:pPr>
            <a:r>
              <a:rPr lang="en-GB" dirty="0">
                <a:solidFill>
                  <a:prstClr val="black"/>
                </a:solidFill>
              </a:rPr>
              <a:t>© PSHE Association 2020 </a:t>
            </a:r>
          </a:p>
        </p:txBody>
      </p:sp>
      <p:sp>
        <p:nvSpPr>
          <p:cNvPr id="24" name="Rectangle 23">
            <a:extLst>
              <a:ext uri="{FF2B5EF4-FFF2-40B4-BE49-F238E27FC236}">
                <a16:creationId xmlns:a16="http://schemas.microsoft.com/office/drawing/2014/main" id="{DD2946C9-A110-4151-B116-07F1CC9F6318}"/>
              </a:ext>
            </a:extLst>
          </p:cNvPr>
          <p:cNvSpPr/>
          <p:nvPr/>
        </p:nvSpPr>
        <p:spPr>
          <a:xfrm rot="2700000">
            <a:off x="6491331" y="158906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6" name="Rectangle 25">
            <a:extLst>
              <a:ext uri="{FF2B5EF4-FFF2-40B4-BE49-F238E27FC236}">
                <a16:creationId xmlns:a16="http://schemas.microsoft.com/office/drawing/2014/main" id="{DD168AB4-22C6-4642-824B-D73BFDA1B283}"/>
              </a:ext>
            </a:extLst>
          </p:cNvPr>
          <p:cNvSpPr/>
          <p:nvPr/>
        </p:nvSpPr>
        <p:spPr>
          <a:xfrm rot="2700000">
            <a:off x="7589261" y="51910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7" name="Rectangle 26">
            <a:extLst>
              <a:ext uri="{FF2B5EF4-FFF2-40B4-BE49-F238E27FC236}">
                <a16:creationId xmlns:a16="http://schemas.microsoft.com/office/drawing/2014/main" id="{B4935BE6-3CDC-4D5A-8F95-6C02CFEB02A6}"/>
              </a:ext>
            </a:extLst>
          </p:cNvPr>
          <p:cNvSpPr/>
          <p:nvPr/>
        </p:nvSpPr>
        <p:spPr>
          <a:xfrm rot="2700000">
            <a:off x="8660475" y="1575535"/>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8" name="Rectangle 27">
            <a:extLst>
              <a:ext uri="{FF2B5EF4-FFF2-40B4-BE49-F238E27FC236}">
                <a16:creationId xmlns:a16="http://schemas.microsoft.com/office/drawing/2014/main" id="{5B08F7AB-CA82-40E9-9730-BA1CACF2062C}"/>
              </a:ext>
            </a:extLst>
          </p:cNvPr>
          <p:cNvSpPr/>
          <p:nvPr/>
        </p:nvSpPr>
        <p:spPr>
          <a:xfrm rot="2700000">
            <a:off x="7575902" y="265902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9" name="Rectangle 28">
            <a:extLst>
              <a:ext uri="{FF2B5EF4-FFF2-40B4-BE49-F238E27FC236}">
                <a16:creationId xmlns:a16="http://schemas.microsoft.com/office/drawing/2014/main" id="{4F94C9B5-EEDE-465C-AFBF-B540E3B428DC}"/>
              </a:ext>
            </a:extLst>
          </p:cNvPr>
          <p:cNvSpPr/>
          <p:nvPr/>
        </p:nvSpPr>
        <p:spPr>
          <a:xfrm rot="2700000">
            <a:off x="9745049" y="264753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0" name="Rectangle 29">
            <a:extLst>
              <a:ext uri="{FF2B5EF4-FFF2-40B4-BE49-F238E27FC236}">
                <a16:creationId xmlns:a16="http://schemas.microsoft.com/office/drawing/2014/main" id="{CDC52C76-FCA2-41FC-AB6D-D19233CA14E6}"/>
              </a:ext>
            </a:extLst>
          </p:cNvPr>
          <p:cNvSpPr/>
          <p:nvPr/>
        </p:nvSpPr>
        <p:spPr>
          <a:xfrm rot="2700000">
            <a:off x="8663034" y="372898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1" name="Rectangle 30">
            <a:extLst>
              <a:ext uri="{FF2B5EF4-FFF2-40B4-BE49-F238E27FC236}">
                <a16:creationId xmlns:a16="http://schemas.microsoft.com/office/drawing/2014/main" id="{FA6D6E84-14A4-4AD2-B1AE-9BD1A61DEFB4}"/>
              </a:ext>
            </a:extLst>
          </p:cNvPr>
          <p:cNvSpPr/>
          <p:nvPr/>
        </p:nvSpPr>
        <p:spPr>
          <a:xfrm rot="2700000">
            <a:off x="6500080" y="3716100"/>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2" name="Rectangle 31">
            <a:extLst>
              <a:ext uri="{FF2B5EF4-FFF2-40B4-BE49-F238E27FC236}">
                <a16:creationId xmlns:a16="http://schemas.microsoft.com/office/drawing/2014/main" id="{6E4C35D4-32F8-4D00-8CD4-8E845CBEC77F}"/>
              </a:ext>
            </a:extLst>
          </p:cNvPr>
          <p:cNvSpPr/>
          <p:nvPr/>
        </p:nvSpPr>
        <p:spPr>
          <a:xfrm rot="2700000">
            <a:off x="7589262" y="481757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13" name="TextBox 12">
            <a:extLst>
              <a:ext uri="{FF2B5EF4-FFF2-40B4-BE49-F238E27FC236}">
                <a16:creationId xmlns:a16="http://schemas.microsoft.com/office/drawing/2014/main" id="{C3D10EB7-CE1D-4C5D-8D2B-3F84DE89B051}"/>
              </a:ext>
            </a:extLst>
          </p:cNvPr>
          <p:cNvSpPr txBox="1"/>
          <p:nvPr/>
        </p:nvSpPr>
        <p:spPr>
          <a:xfrm rot="21591346">
            <a:off x="9673781" y="418662"/>
            <a:ext cx="3876339" cy="369332"/>
          </a:xfrm>
          <a:prstGeom prst="rect">
            <a:avLst/>
          </a:prstGeom>
          <a:noFill/>
        </p:spPr>
        <p:txBody>
          <a:bodyPr wrap="square" rtlCol="0">
            <a:spAutoFit/>
          </a:bodyPr>
          <a:lstStyle/>
          <a:p>
            <a:r>
              <a:rPr lang="en-GB" dirty="0">
                <a:latin typeface="League Spartan" panose="00000800000000000000" pitchFamily="50" charset="0"/>
              </a:rPr>
              <a:t>Most important</a:t>
            </a:r>
          </a:p>
        </p:txBody>
      </p:sp>
      <p:sp>
        <p:nvSpPr>
          <p:cNvPr id="14" name="TextBox 13">
            <a:extLst>
              <a:ext uri="{FF2B5EF4-FFF2-40B4-BE49-F238E27FC236}">
                <a16:creationId xmlns:a16="http://schemas.microsoft.com/office/drawing/2014/main" id="{1900A6A4-4DA2-4293-AA7F-3F1F66625AF5}"/>
              </a:ext>
            </a:extLst>
          </p:cNvPr>
          <p:cNvSpPr txBox="1"/>
          <p:nvPr/>
        </p:nvSpPr>
        <p:spPr>
          <a:xfrm rot="21591346">
            <a:off x="9826299" y="6068877"/>
            <a:ext cx="2491968" cy="369332"/>
          </a:xfrm>
          <a:prstGeom prst="rect">
            <a:avLst/>
          </a:prstGeom>
          <a:noFill/>
        </p:spPr>
        <p:txBody>
          <a:bodyPr wrap="square" rtlCol="0">
            <a:spAutoFit/>
          </a:bodyPr>
          <a:lstStyle/>
          <a:p>
            <a:r>
              <a:rPr lang="en-GB" dirty="0">
                <a:latin typeface="League Spartan" panose="00000800000000000000" pitchFamily="50" charset="0"/>
              </a:rPr>
              <a:t>Least important</a:t>
            </a:r>
          </a:p>
        </p:txBody>
      </p:sp>
      <p:sp>
        <p:nvSpPr>
          <p:cNvPr id="15" name="TextBox 14">
            <a:extLst>
              <a:ext uri="{FF2B5EF4-FFF2-40B4-BE49-F238E27FC236}">
                <a16:creationId xmlns:a16="http://schemas.microsoft.com/office/drawing/2014/main" id="{B993AD9B-644B-4C55-ADCA-6AC31F8D13A8}"/>
              </a:ext>
            </a:extLst>
          </p:cNvPr>
          <p:cNvSpPr txBox="1"/>
          <p:nvPr/>
        </p:nvSpPr>
        <p:spPr>
          <a:xfrm>
            <a:off x="224283" y="1264107"/>
            <a:ext cx="5040630" cy="3816429"/>
          </a:xfrm>
          <a:prstGeom prst="rect">
            <a:avLst/>
          </a:prstGeom>
          <a:noFill/>
        </p:spPr>
        <p:txBody>
          <a:bodyPr wrap="square" rtlCol="0">
            <a:spAutoFit/>
          </a:bodyPr>
          <a:lstStyle/>
          <a:p>
            <a:r>
              <a:rPr lang="en-US" sz="2200" b="1" dirty="0">
                <a:latin typeface="Lato" panose="020B0604020202020204" charset="0"/>
                <a:ea typeface="Lato" panose="020B0604020202020204" charset="0"/>
                <a:cs typeface="Lato" panose="020B0604020202020204" charset="0"/>
              </a:rPr>
              <a:t>What are the benefits of sleep?</a:t>
            </a:r>
          </a:p>
          <a:p>
            <a:endParaRPr lang="en-US" sz="2200" b="1" dirty="0">
              <a:latin typeface="Lato" panose="020B0604020202020204" charset="0"/>
              <a:ea typeface="Lato" panose="020B0604020202020204" charset="0"/>
              <a:cs typeface="Lato" panose="020B0604020202020204" charset="0"/>
            </a:endParaRPr>
          </a:p>
          <a:p>
            <a:r>
              <a:rPr lang="en-US" sz="2200" dirty="0">
                <a:latin typeface="Lato" panose="020B0604020202020204" charset="0"/>
                <a:ea typeface="Lato" panose="020B0604020202020204" charset="0"/>
                <a:cs typeface="Lato" panose="020B0604020202020204" charset="0"/>
              </a:rPr>
              <a:t>Complete the diamond 9 on the worksheet (‘Activity 2: Diamond 9’) by putting the benefit you think is most important at the top, then the next two most important benefits, down to the one you think is least important at the bottom.</a:t>
            </a:r>
          </a:p>
          <a:p>
            <a:endParaRPr lang="en-US" sz="2200" dirty="0">
              <a:latin typeface="Lato" panose="020B0604020202020204" charset="0"/>
              <a:ea typeface="Lato" panose="020B0604020202020204" charset="0"/>
              <a:cs typeface="Lato" panose="020B0604020202020204" charset="0"/>
            </a:endParaRPr>
          </a:p>
          <a:p>
            <a:endParaRPr lang="en-US" sz="2200" dirty="0">
              <a:latin typeface="Lato" panose="020B0604020202020204" charset="0"/>
              <a:ea typeface="Lato" panose="020B0604020202020204" charset="0"/>
              <a:cs typeface="Lato" panose="020B0604020202020204" charset="0"/>
            </a:endParaRPr>
          </a:p>
        </p:txBody>
      </p:sp>
      <p:sp>
        <p:nvSpPr>
          <p:cNvPr id="16" name="TextBox 15">
            <a:extLst>
              <a:ext uri="{FF2B5EF4-FFF2-40B4-BE49-F238E27FC236}">
                <a16:creationId xmlns:a16="http://schemas.microsoft.com/office/drawing/2014/main" id="{6D058C79-0633-4295-ACBE-6A1D897FC438}"/>
              </a:ext>
            </a:extLst>
          </p:cNvPr>
          <p:cNvSpPr txBox="1"/>
          <p:nvPr/>
        </p:nvSpPr>
        <p:spPr>
          <a:xfrm>
            <a:off x="117941" y="26298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Sleep benefits</a:t>
            </a:r>
            <a:endParaRPr lang="en-GB" sz="4400" b="1" dirty="0">
              <a:latin typeface="League Spartan" panose="00000800000000000000" pitchFamily="50" charset="0"/>
            </a:endParaRPr>
          </a:p>
        </p:txBody>
      </p:sp>
      <p:sp>
        <p:nvSpPr>
          <p:cNvPr id="3" name="Thought Bubble: Cloud 2">
            <a:extLst>
              <a:ext uri="{FF2B5EF4-FFF2-40B4-BE49-F238E27FC236}">
                <a16:creationId xmlns:a16="http://schemas.microsoft.com/office/drawing/2014/main" id="{C31E204D-2B05-4426-8AD2-FD26E3E9CB4C}"/>
              </a:ext>
            </a:extLst>
          </p:cNvPr>
          <p:cNvSpPr/>
          <p:nvPr/>
        </p:nvSpPr>
        <p:spPr>
          <a:xfrm>
            <a:off x="404433" y="4232102"/>
            <a:ext cx="5040630" cy="2536730"/>
          </a:xfrm>
          <a:prstGeom prst="cloudCallout">
            <a:avLst>
              <a:gd name="adj1" fmla="val -56207"/>
              <a:gd name="adj2" fmla="val 48315"/>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Lato" panose="020B0604020202020204" charset="0"/>
                <a:ea typeface="Lato" panose="020B0604020202020204" charset="0"/>
                <a:cs typeface="Lato" panose="020B0604020202020204" charset="0"/>
              </a:rPr>
              <a:t>Could you prioritise the cards in two different orders, thinking about a young person’s priorities:</a:t>
            </a:r>
          </a:p>
          <a:p>
            <a:pPr marL="342905" indent="-342905" algn="ctr">
              <a:buAutoNum type="arabicPeriod"/>
            </a:pPr>
            <a:r>
              <a:rPr lang="en-US" sz="1600" dirty="0">
                <a:latin typeface="Lato" panose="020B0604020202020204" charset="0"/>
                <a:ea typeface="Lato" panose="020B0604020202020204" charset="0"/>
                <a:cs typeface="Lato" panose="020B0604020202020204" charset="0"/>
              </a:rPr>
              <a:t>during exam time</a:t>
            </a:r>
          </a:p>
          <a:p>
            <a:pPr marL="342905" indent="-342905" algn="ctr">
              <a:buAutoNum type="arabicPeriod"/>
            </a:pPr>
            <a:r>
              <a:rPr lang="en-US" sz="1600" dirty="0">
                <a:latin typeface="Lato" panose="020B0604020202020204" charset="0"/>
                <a:ea typeface="Lato" panose="020B0604020202020204" charset="0"/>
                <a:cs typeface="Lato" panose="020B0604020202020204" charset="0"/>
              </a:rPr>
              <a:t>during the summer holidays? Have any priorities changed?</a:t>
            </a:r>
            <a:endParaRPr lang="en-GB" sz="1600" dirty="0">
              <a:latin typeface="Lato" panose="020B0604020202020204" charset="0"/>
              <a:ea typeface="Lato" panose="020B0604020202020204" charset="0"/>
              <a:cs typeface="Lato" panose="020B0604020202020204" charset="0"/>
            </a:endParaRPr>
          </a:p>
        </p:txBody>
      </p:sp>
      <p:cxnSp>
        <p:nvCxnSpPr>
          <p:cNvPr id="5" name="Straight Arrow Connector 4"/>
          <p:cNvCxnSpPr/>
          <p:nvPr/>
        </p:nvCxnSpPr>
        <p:spPr>
          <a:xfrm flipH="1">
            <a:off x="8708673" y="575187"/>
            <a:ext cx="964649" cy="5407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flipV="1">
            <a:off x="8658764" y="5649615"/>
            <a:ext cx="1014558" cy="6037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8013982" y="991978"/>
            <a:ext cx="796413" cy="523220"/>
          </a:xfrm>
          <a:prstGeom prst="rect">
            <a:avLst/>
          </a:prstGeom>
          <a:noFill/>
        </p:spPr>
        <p:txBody>
          <a:bodyPr wrap="square" rtlCol="0">
            <a:spAutoFit/>
          </a:bodyPr>
          <a:lstStyle/>
          <a:p>
            <a:r>
              <a:rPr lang="en-GB" sz="2800" dirty="0"/>
              <a:t>1st</a:t>
            </a:r>
          </a:p>
        </p:txBody>
      </p:sp>
      <p:sp>
        <p:nvSpPr>
          <p:cNvPr id="9" name="TextBox 8"/>
          <p:cNvSpPr txBox="1"/>
          <p:nvPr/>
        </p:nvSpPr>
        <p:spPr>
          <a:xfrm>
            <a:off x="6865593" y="2105762"/>
            <a:ext cx="811161" cy="523220"/>
          </a:xfrm>
          <a:prstGeom prst="rect">
            <a:avLst/>
          </a:prstGeom>
          <a:noFill/>
        </p:spPr>
        <p:txBody>
          <a:bodyPr wrap="square" rtlCol="0">
            <a:spAutoFit/>
          </a:bodyPr>
          <a:lstStyle/>
          <a:p>
            <a:r>
              <a:rPr lang="en-GB" sz="2800" dirty="0"/>
              <a:t>2nd</a:t>
            </a:r>
          </a:p>
        </p:txBody>
      </p:sp>
      <p:sp>
        <p:nvSpPr>
          <p:cNvPr id="10" name="TextBox 9"/>
          <p:cNvSpPr txBox="1"/>
          <p:nvPr/>
        </p:nvSpPr>
        <p:spPr>
          <a:xfrm>
            <a:off x="9039137" y="2069534"/>
            <a:ext cx="805265" cy="523220"/>
          </a:xfrm>
          <a:prstGeom prst="rect">
            <a:avLst/>
          </a:prstGeom>
          <a:noFill/>
        </p:spPr>
        <p:txBody>
          <a:bodyPr wrap="square" rtlCol="0">
            <a:spAutoFit/>
          </a:bodyPr>
          <a:lstStyle/>
          <a:p>
            <a:r>
              <a:rPr lang="en-GB" sz="2800" dirty="0"/>
              <a:t>2nd</a:t>
            </a:r>
          </a:p>
        </p:txBody>
      </p:sp>
      <p:sp>
        <p:nvSpPr>
          <p:cNvPr id="11" name="TextBox 10"/>
          <p:cNvSpPr txBox="1"/>
          <p:nvPr/>
        </p:nvSpPr>
        <p:spPr>
          <a:xfrm>
            <a:off x="5827039" y="3138055"/>
            <a:ext cx="785067" cy="523220"/>
          </a:xfrm>
          <a:prstGeom prst="rect">
            <a:avLst/>
          </a:prstGeom>
          <a:noFill/>
        </p:spPr>
        <p:txBody>
          <a:bodyPr wrap="square" rtlCol="0">
            <a:spAutoFit/>
          </a:bodyPr>
          <a:lstStyle/>
          <a:p>
            <a:r>
              <a:rPr lang="en-GB" sz="2800" dirty="0"/>
              <a:t>3rd</a:t>
            </a:r>
          </a:p>
        </p:txBody>
      </p:sp>
      <p:sp>
        <p:nvSpPr>
          <p:cNvPr id="33" name="TextBox 32"/>
          <p:cNvSpPr txBox="1"/>
          <p:nvPr/>
        </p:nvSpPr>
        <p:spPr>
          <a:xfrm>
            <a:off x="7978951" y="3106073"/>
            <a:ext cx="729722" cy="523220"/>
          </a:xfrm>
          <a:prstGeom prst="rect">
            <a:avLst/>
          </a:prstGeom>
          <a:noFill/>
        </p:spPr>
        <p:txBody>
          <a:bodyPr wrap="square" rtlCol="0">
            <a:spAutoFit/>
          </a:bodyPr>
          <a:lstStyle/>
          <a:p>
            <a:r>
              <a:rPr lang="en-GB" sz="2800" dirty="0"/>
              <a:t>3rd</a:t>
            </a:r>
          </a:p>
        </p:txBody>
      </p:sp>
      <p:sp>
        <p:nvSpPr>
          <p:cNvPr id="12" name="TextBox 11"/>
          <p:cNvSpPr txBox="1"/>
          <p:nvPr/>
        </p:nvSpPr>
        <p:spPr>
          <a:xfrm>
            <a:off x="10144357" y="3063793"/>
            <a:ext cx="760633" cy="523220"/>
          </a:xfrm>
          <a:prstGeom prst="rect">
            <a:avLst/>
          </a:prstGeom>
          <a:noFill/>
        </p:spPr>
        <p:txBody>
          <a:bodyPr wrap="square" rtlCol="0">
            <a:spAutoFit/>
          </a:bodyPr>
          <a:lstStyle/>
          <a:p>
            <a:r>
              <a:rPr lang="en-GB" sz="2800" dirty="0"/>
              <a:t>3rd</a:t>
            </a:r>
          </a:p>
        </p:txBody>
      </p:sp>
      <p:sp>
        <p:nvSpPr>
          <p:cNvPr id="17" name="TextBox 16"/>
          <p:cNvSpPr txBox="1"/>
          <p:nvPr/>
        </p:nvSpPr>
        <p:spPr>
          <a:xfrm>
            <a:off x="6914021" y="4171669"/>
            <a:ext cx="733512" cy="523220"/>
          </a:xfrm>
          <a:prstGeom prst="rect">
            <a:avLst/>
          </a:prstGeom>
          <a:noFill/>
        </p:spPr>
        <p:txBody>
          <a:bodyPr wrap="square" rtlCol="0">
            <a:spAutoFit/>
          </a:bodyPr>
          <a:lstStyle/>
          <a:p>
            <a:r>
              <a:rPr lang="en-GB" sz="2800" dirty="0"/>
              <a:t>4th</a:t>
            </a:r>
          </a:p>
        </p:txBody>
      </p:sp>
      <p:sp>
        <p:nvSpPr>
          <p:cNvPr id="18" name="TextBox 17"/>
          <p:cNvSpPr txBox="1"/>
          <p:nvPr/>
        </p:nvSpPr>
        <p:spPr>
          <a:xfrm>
            <a:off x="9034528" y="4156034"/>
            <a:ext cx="1059693" cy="523220"/>
          </a:xfrm>
          <a:prstGeom prst="rect">
            <a:avLst/>
          </a:prstGeom>
          <a:noFill/>
        </p:spPr>
        <p:txBody>
          <a:bodyPr wrap="square" rtlCol="0">
            <a:spAutoFit/>
          </a:bodyPr>
          <a:lstStyle/>
          <a:p>
            <a:r>
              <a:rPr lang="en-GB" sz="2800" dirty="0"/>
              <a:t>4th</a:t>
            </a:r>
          </a:p>
        </p:txBody>
      </p:sp>
      <p:sp>
        <p:nvSpPr>
          <p:cNvPr id="19" name="TextBox 18"/>
          <p:cNvSpPr txBox="1"/>
          <p:nvPr/>
        </p:nvSpPr>
        <p:spPr>
          <a:xfrm>
            <a:off x="8013982" y="5233111"/>
            <a:ext cx="880793" cy="523220"/>
          </a:xfrm>
          <a:prstGeom prst="rect">
            <a:avLst/>
          </a:prstGeom>
          <a:noFill/>
        </p:spPr>
        <p:txBody>
          <a:bodyPr wrap="square" rtlCol="0">
            <a:spAutoFit/>
          </a:bodyPr>
          <a:lstStyle/>
          <a:p>
            <a:r>
              <a:rPr lang="en-GB" sz="2800" dirty="0"/>
              <a:t>5th</a:t>
            </a:r>
          </a:p>
        </p:txBody>
      </p:sp>
    </p:spTree>
    <p:extLst>
      <p:ext uri="{BB962C8B-B14F-4D97-AF65-F5344CB8AC3E}">
        <p14:creationId xmlns:p14="http://schemas.microsoft.com/office/powerpoint/2010/main" val="402418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054" y="5300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3: Sleep strategies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813552" y="6492875"/>
            <a:ext cx="644611" cy="365125"/>
          </a:xfrm>
          <a:prstGeom prst="rect">
            <a:avLst/>
          </a:prstGeom>
        </p:spPr>
        <p:txBody>
          <a:bodyPr/>
          <a:lstStyle/>
          <a:p>
            <a:fld id="{2D651D86-383D-45DB-A701-76B5BFCFE28F}" type="slidenum">
              <a:rPr lang="en-GB" smtClean="0"/>
              <a:t>7</a:t>
            </a:fld>
            <a:endParaRPr lang="en-GB" dirty="0"/>
          </a:p>
        </p:txBody>
      </p:sp>
      <p:sp>
        <p:nvSpPr>
          <p:cNvPr id="8" name="TextBox 7"/>
          <p:cNvSpPr txBox="1"/>
          <p:nvPr/>
        </p:nvSpPr>
        <p:spPr>
          <a:xfrm>
            <a:off x="244054" y="1299521"/>
            <a:ext cx="7631216" cy="2462213"/>
          </a:xfrm>
          <a:prstGeom prst="rect">
            <a:avLst/>
          </a:prstGeom>
          <a:noFill/>
        </p:spPr>
        <p:txBody>
          <a:bodyPr wrap="square" rtlCol="0">
            <a:spAutoFit/>
          </a:bodyPr>
          <a:lstStyle/>
          <a:p>
            <a:pPr lvl="0"/>
            <a:r>
              <a:rPr lang="en-GB" sz="2200" b="1" dirty="0">
                <a:solidFill>
                  <a:prstClr val="black"/>
                </a:solidFill>
                <a:latin typeface="Lato" panose="020B0604020202020204" charset="0"/>
                <a:ea typeface="Lato" panose="020B0604020202020204" charset="0"/>
                <a:cs typeface="Lato" panose="020B0604020202020204" charset="0"/>
              </a:rPr>
              <a:t>What techniques or strategies could someone use to get better sleep?</a:t>
            </a:r>
          </a:p>
          <a:p>
            <a:pPr lvl="0"/>
            <a:endParaRPr lang="en-GB" sz="2200" b="1" dirty="0">
              <a:solidFill>
                <a:prstClr val="black"/>
              </a:solidFill>
              <a:latin typeface="Lato" panose="020B0604020202020204" charset="0"/>
              <a:ea typeface="Lato" panose="020B0604020202020204" charset="0"/>
              <a:cs typeface="Lato" panose="020B0604020202020204" charset="0"/>
            </a:endParaRPr>
          </a:p>
          <a:p>
            <a:pPr lvl="0"/>
            <a:r>
              <a:rPr lang="en-GB" sz="2200" dirty="0">
                <a:solidFill>
                  <a:prstClr val="black"/>
                </a:solidFill>
                <a:latin typeface="Lato" panose="020B0604020202020204" charset="0"/>
                <a:ea typeface="Lato" panose="020B0604020202020204" charset="0"/>
                <a:cs typeface="Lato" panose="020B0604020202020204" charset="0"/>
              </a:rPr>
              <a:t>Using the answers from the quiz to help you, </a:t>
            </a:r>
            <a:r>
              <a:rPr lang="en-GB" sz="2200" b="1" dirty="0">
                <a:solidFill>
                  <a:srgbClr val="95519E"/>
                </a:solidFill>
                <a:latin typeface="Lato" panose="020B0604020202020204" charset="0"/>
                <a:ea typeface="Lato" panose="020B0604020202020204" charset="0"/>
                <a:cs typeface="Lato" panose="020B0604020202020204" charset="0"/>
              </a:rPr>
              <a:t>make a list of </a:t>
            </a:r>
            <a:r>
              <a:rPr lang="en-GB" sz="2200" b="1" i="1" dirty="0">
                <a:solidFill>
                  <a:srgbClr val="95519E"/>
                </a:solidFill>
                <a:latin typeface="Lato" panose="020B0604020202020204" charset="0"/>
                <a:ea typeface="Lato" panose="020B0604020202020204" charset="0"/>
                <a:cs typeface="Lato" panose="020B0604020202020204" charset="0"/>
              </a:rPr>
              <a:t>Do’s and Don’ts</a:t>
            </a:r>
            <a:r>
              <a:rPr lang="en-GB" sz="2200" dirty="0">
                <a:solidFill>
                  <a:srgbClr val="95519E"/>
                </a:solidFill>
                <a:latin typeface="Lato" panose="020B0604020202020204" charset="0"/>
                <a:ea typeface="Lato" panose="020B0604020202020204" charset="0"/>
                <a:cs typeface="Lato" panose="020B0604020202020204" charset="0"/>
              </a:rPr>
              <a:t> </a:t>
            </a:r>
            <a:r>
              <a:rPr lang="en-GB" sz="2200" dirty="0">
                <a:latin typeface="Lato" panose="020B0604020202020204" charset="0"/>
                <a:ea typeface="Lato" panose="020B0604020202020204" charset="0"/>
                <a:cs typeface="Lato" panose="020B0604020202020204" charset="0"/>
              </a:rPr>
              <a:t>that someone could use to promote good quality sleep. </a:t>
            </a:r>
          </a:p>
          <a:p>
            <a:pPr lvl="0"/>
            <a:endParaRPr lang="en-GB" sz="2200" dirty="0">
              <a:solidFill>
                <a:srgbClr val="95519E"/>
              </a:solidFill>
              <a:latin typeface="Lato" panose="020B0604020202020204" charset="0"/>
              <a:ea typeface="Lato" panose="020B0604020202020204" charset="0"/>
              <a:cs typeface="Lato" panose="020B0604020202020204" charset="0"/>
            </a:endParaRPr>
          </a:p>
        </p:txBody>
      </p:sp>
      <p:pic>
        <p:nvPicPr>
          <p:cNvPr id="1026" name="Picture 2" descr="Clock, Night, Time, Sleep, Alarm, Bed, Pillow, Bedroom"/>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408583">
            <a:off x="8428492" y="1169220"/>
            <a:ext cx="3206281" cy="3206282"/>
          </a:xfrm>
          <a:prstGeom prst="rect">
            <a:avLst/>
          </a:prstGeom>
          <a:noFill/>
          <a:extLst>
            <a:ext uri="{909E8E84-426E-40DD-AFC4-6F175D3DCCD1}">
              <a14:hiddenFill xmlns:a14="http://schemas.microsoft.com/office/drawing/2010/main">
                <a:solidFill>
                  <a:srgbClr val="FFFFFF"/>
                </a:solidFill>
              </a14:hiddenFill>
            </a:ext>
          </a:extLst>
        </p:spPr>
      </p:pic>
      <p:sp>
        <p:nvSpPr>
          <p:cNvPr id="11" name="Footer Placeholder 1">
            <a:extLst>
              <a:ext uri="{FF2B5EF4-FFF2-40B4-BE49-F238E27FC236}">
                <a16:creationId xmlns:a16="http://schemas.microsoft.com/office/drawing/2014/main" id="{8488BB11-D842-4ACF-9D61-8AAEE52BA4DB}"/>
              </a:ext>
            </a:extLst>
          </p:cNvPr>
          <p:cNvSpPr>
            <a:spLocks noGrp="1"/>
          </p:cNvSpPr>
          <p:nvPr/>
        </p:nvSpPr>
        <p:spPr>
          <a:xfrm>
            <a:off x="0" y="649287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11">
              <a:defRPr/>
            </a:pPr>
            <a:r>
              <a:rPr lang="en-GB" dirty="0">
                <a:solidFill>
                  <a:prstClr val="black"/>
                </a:solidFill>
              </a:rPr>
              <a:t>© PSHE Association 2020 </a:t>
            </a:r>
          </a:p>
        </p:txBody>
      </p:sp>
      <p:sp>
        <p:nvSpPr>
          <p:cNvPr id="4" name="Rectangle 3">
            <a:extLst>
              <a:ext uri="{FF2B5EF4-FFF2-40B4-BE49-F238E27FC236}">
                <a16:creationId xmlns:a16="http://schemas.microsoft.com/office/drawing/2014/main" id="{2D0DA4E7-F485-4F70-9CB8-4FF687031F0D}"/>
              </a:ext>
            </a:extLst>
          </p:cNvPr>
          <p:cNvSpPr/>
          <p:nvPr/>
        </p:nvSpPr>
        <p:spPr>
          <a:xfrm>
            <a:off x="244054" y="4030662"/>
            <a:ext cx="10714182" cy="1785104"/>
          </a:xfrm>
          <a:prstGeom prst="rect">
            <a:avLst/>
          </a:prstGeom>
        </p:spPr>
        <p:txBody>
          <a:bodyPr wrap="square">
            <a:spAutoFit/>
          </a:bodyPr>
          <a:lstStyle/>
          <a:p>
            <a:pPr lvl="0"/>
            <a:r>
              <a:rPr lang="en-GB" sz="2200" dirty="0">
                <a:solidFill>
                  <a:srgbClr val="95519E"/>
                </a:solidFill>
                <a:latin typeface="Lato" panose="020B0604020202020204" charset="0"/>
                <a:ea typeface="Lato" panose="020B0604020202020204" charset="0"/>
                <a:cs typeface="Lato" panose="020B0604020202020204" charset="0"/>
              </a:rPr>
              <a:t>Think about the following questions:</a:t>
            </a:r>
            <a:endParaRPr lang="en-GB" sz="2200" dirty="0">
              <a:solidFill>
                <a:prstClr val="black"/>
              </a:solidFill>
              <a:latin typeface="Lato" panose="020B0604020202020204" charset="0"/>
              <a:ea typeface="Lato" panose="020B0604020202020204" charset="0"/>
              <a:cs typeface="Lato" panose="020B0604020202020204" charset="0"/>
            </a:endParaRPr>
          </a:p>
          <a:p>
            <a:pPr lvl="0"/>
            <a:r>
              <a:rPr lang="en-GB" sz="2200" dirty="0">
                <a:latin typeface="Lato" panose="020B0604020202020204" charset="0"/>
                <a:ea typeface="Lato" panose="020B0604020202020204" charset="0"/>
                <a:cs typeface="Lato" panose="020B0604020202020204" charset="0"/>
              </a:rPr>
              <a:t>What should the bedroom environment be like for good sleep?</a:t>
            </a:r>
          </a:p>
          <a:p>
            <a:pPr lvl="0"/>
            <a:r>
              <a:rPr lang="en-GB" sz="2200" dirty="0">
                <a:latin typeface="Lato" panose="020B0604020202020204" charset="0"/>
                <a:ea typeface="Lato" panose="020B0604020202020204" charset="0"/>
                <a:cs typeface="Lato" panose="020B0604020202020204" charset="0"/>
              </a:rPr>
              <a:t>What activities should be avoided before sleep?</a:t>
            </a:r>
          </a:p>
          <a:p>
            <a:pPr lvl="0"/>
            <a:r>
              <a:rPr lang="en-GB" sz="2200" dirty="0">
                <a:latin typeface="Lato" panose="020B0604020202020204" charset="0"/>
                <a:ea typeface="Lato" panose="020B0604020202020204" charset="0"/>
                <a:cs typeface="Lato" panose="020B0604020202020204" charset="0"/>
              </a:rPr>
              <a:t>What routines might make someone feel calm, relaxed and ready for sleep?</a:t>
            </a:r>
          </a:p>
          <a:p>
            <a:r>
              <a:rPr lang="en-GB" sz="2200" dirty="0">
                <a:latin typeface="Lato" panose="020B0604020202020204" charset="0"/>
                <a:ea typeface="Lato" panose="020B0604020202020204" charset="0"/>
                <a:cs typeface="Lato" panose="020B0604020202020204" charset="0"/>
              </a:rPr>
              <a:t>What could someone do if they were struggling to fall asleep?</a:t>
            </a:r>
            <a:endParaRPr lang="en-GB" sz="2200" dirty="0">
              <a:solidFill>
                <a:prstClr val="black"/>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8</a:t>
            </a:fld>
            <a:endParaRPr lang="en-GB" dirty="0"/>
          </a:p>
        </p:txBody>
      </p:sp>
      <p:sp>
        <p:nvSpPr>
          <p:cNvPr id="4" name="TextBox 3"/>
          <p:cNvSpPr txBox="1"/>
          <p:nvPr/>
        </p:nvSpPr>
        <p:spPr>
          <a:xfrm>
            <a:off x="236449" y="246262"/>
            <a:ext cx="10714182" cy="707886"/>
          </a:xfrm>
          <a:prstGeom prst="rect">
            <a:avLst/>
          </a:prstGeom>
          <a:noFill/>
        </p:spPr>
        <p:txBody>
          <a:bodyPr wrap="square" rtlCol="0">
            <a:spAutoFit/>
          </a:bodyPr>
          <a:lstStyle/>
          <a:p>
            <a:r>
              <a:rPr lang="en-GB" sz="4000" b="1" dirty="0">
                <a:solidFill>
                  <a:srgbClr val="95519E"/>
                </a:solidFill>
                <a:latin typeface="League Spartan" panose="00000800000000000000" pitchFamily="50" charset="0"/>
              </a:rPr>
              <a:t>Activity 4: Sleep scenarios</a:t>
            </a:r>
            <a:endParaRPr lang="en-GB" sz="4000" b="1" dirty="0">
              <a:latin typeface="League Spartan" panose="00000800000000000000" pitchFamily="50" charset="0"/>
            </a:endParaRPr>
          </a:p>
        </p:txBody>
      </p:sp>
      <p:sp>
        <p:nvSpPr>
          <p:cNvPr id="5" name="Rectangle 4"/>
          <p:cNvSpPr/>
          <p:nvPr/>
        </p:nvSpPr>
        <p:spPr>
          <a:xfrm>
            <a:off x="7275464" y="2324422"/>
            <a:ext cx="4705254" cy="4401205"/>
          </a:xfrm>
          <a:prstGeom prst="rect">
            <a:avLst/>
          </a:prstGeom>
        </p:spPr>
        <p:txBody>
          <a:bodyPr wrap="square">
            <a:spAutoFit/>
          </a:bodyPr>
          <a:lstStyle/>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1. </a:t>
            </a:r>
            <a:r>
              <a:rPr lang="en-GB" sz="2000" dirty="0">
                <a:latin typeface="Lato" panose="020F0502020204030203" pitchFamily="34" charset="0"/>
                <a:ea typeface="Lato" panose="020F0502020204030203" pitchFamily="34" charset="0"/>
                <a:cs typeface="Lato" panose="020F0502020204030203" pitchFamily="34" charset="0"/>
              </a:rPr>
              <a:t>What </a:t>
            </a:r>
            <a:r>
              <a:rPr lang="en-GB" sz="2000" b="1" u="sng" dirty="0">
                <a:latin typeface="Lato" panose="020F0502020204030203" pitchFamily="34" charset="0"/>
                <a:ea typeface="Lato" panose="020F0502020204030203" pitchFamily="34" charset="0"/>
                <a:cs typeface="Lato" panose="020F0502020204030203" pitchFamily="34" charset="0"/>
              </a:rPr>
              <a:t>habits</a:t>
            </a:r>
            <a:r>
              <a:rPr lang="en-GB" sz="2000" dirty="0">
                <a:latin typeface="Lato" panose="020F0502020204030203" pitchFamily="34" charset="0"/>
                <a:ea typeface="Lato" panose="020F0502020204030203" pitchFamily="34" charset="0"/>
                <a:cs typeface="Lato" panose="020F0502020204030203" pitchFamily="34" charset="0"/>
              </a:rPr>
              <a:t> might be preventing each character from getting good quality sleep?</a:t>
            </a:r>
          </a:p>
          <a:p>
            <a:endParaRPr lang="en-GB" sz="2000" dirty="0">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2. </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What might be the </a:t>
            </a:r>
            <a:r>
              <a:rPr lang="en-GB" sz="2000" b="1" u="sng" dirty="0">
                <a:solidFill>
                  <a:prstClr val="black"/>
                </a:solidFill>
                <a:latin typeface="Lato" panose="020F0502020204030203" pitchFamily="34" charset="0"/>
                <a:ea typeface="Lato" panose="020F0502020204030203" pitchFamily="34" charset="0"/>
                <a:cs typeface="Lato" panose="020F0502020204030203" pitchFamily="34" charset="0"/>
              </a:rPr>
              <a:t>consequences</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 for each character if they don’t get good quality sleep?</a:t>
            </a:r>
          </a:p>
          <a:p>
            <a:endParaRPr lang="en-GB" sz="20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3. </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What could each character do </a:t>
            </a:r>
            <a:r>
              <a:rPr lang="en-GB" sz="2000" b="1" u="sng" dirty="0">
                <a:solidFill>
                  <a:prstClr val="black"/>
                </a:solidFill>
                <a:latin typeface="Lato" panose="020F0502020204030203" pitchFamily="34" charset="0"/>
                <a:ea typeface="Lato" panose="020F0502020204030203" pitchFamily="34" charset="0"/>
                <a:cs typeface="Lato" panose="020F0502020204030203" pitchFamily="34" charset="0"/>
              </a:rPr>
              <a:t>differently</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 to help them get better quality sleep?</a:t>
            </a:r>
          </a:p>
          <a:p>
            <a:endParaRPr lang="en-GB" sz="20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Then, </a:t>
            </a:r>
            <a:r>
              <a:rPr lang="en-GB" sz="2000" b="1" dirty="0">
                <a:solidFill>
                  <a:srgbClr val="95519E"/>
                </a:solidFill>
                <a:latin typeface="Lato" panose="020F0502020204030203" pitchFamily="34" charset="0"/>
                <a:ea typeface="Lato" panose="020F0502020204030203" pitchFamily="34" charset="0"/>
                <a:cs typeface="Lato" panose="020F0502020204030203" pitchFamily="34" charset="0"/>
              </a:rPr>
              <a:t>click on each name</a:t>
            </a:r>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 to check your answers!</a:t>
            </a:r>
            <a:endParaRPr lang="en-GB" sz="2000" dirty="0">
              <a:latin typeface="Lato" panose="020F0502020204030203" pitchFamily="34" charset="0"/>
              <a:ea typeface="Lato" panose="020F0502020204030203" pitchFamily="34" charset="0"/>
              <a:cs typeface="Lato" panose="020F0502020204030203" pitchFamily="34" charset="0"/>
            </a:endParaRPr>
          </a:p>
        </p:txBody>
      </p:sp>
      <p:sp>
        <p:nvSpPr>
          <p:cNvPr id="19" name="Footer Placeholder 1">
            <a:extLst>
              <a:ext uri="{FF2B5EF4-FFF2-40B4-BE49-F238E27FC236}">
                <a16:creationId xmlns:a16="http://schemas.microsoft.com/office/drawing/2014/main" id="{FA29385A-1B69-4094-A35F-B5DC4F604247}"/>
              </a:ext>
            </a:extLst>
          </p:cNvPr>
          <p:cNvSpPr>
            <a:spLocks noGrp="1"/>
          </p:cNvSpPr>
          <p:nvPr/>
        </p:nvSpPr>
        <p:spPr>
          <a:xfrm>
            <a:off x="0" y="649287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11">
              <a:defRPr/>
            </a:pPr>
            <a:r>
              <a:rPr lang="en-GB" dirty="0">
                <a:solidFill>
                  <a:prstClr val="black"/>
                </a:solidFill>
              </a:rPr>
              <a:t>© PSHE Association 2020 </a:t>
            </a:r>
          </a:p>
        </p:txBody>
      </p:sp>
      <p:sp>
        <p:nvSpPr>
          <p:cNvPr id="13" name="Rectangle 12">
            <a:extLst>
              <a:ext uri="{FF2B5EF4-FFF2-40B4-BE49-F238E27FC236}">
                <a16:creationId xmlns:a16="http://schemas.microsoft.com/office/drawing/2014/main" id="{4BAAC471-1158-4174-B110-5C2EA47B6880}"/>
              </a:ext>
            </a:extLst>
          </p:cNvPr>
          <p:cNvSpPr/>
          <p:nvPr/>
        </p:nvSpPr>
        <p:spPr>
          <a:xfrm>
            <a:off x="7219182" y="779611"/>
            <a:ext cx="4568950" cy="1446550"/>
          </a:xfrm>
          <a:prstGeom prst="rect">
            <a:avLst/>
          </a:prstGeom>
        </p:spPr>
        <p:txBody>
          <a:bodyPr wrap="square">
            <a:spAutoFit/>
          </a:bodyPr>
          <a:lstStyle/>
          <a:p>
            <a:r>
              <a:rPr lang="en-GB" sz="2200" dirty="0">
                <a:solidFill>
                  <a:srgbClr val="95519E"/>
                </a:solidFill>
                <a:latin typeface="Lato" panose="020F0502020204030203" pitchFamily="34" charset="0"/>
                <a:ea typeface="Lato" panose="020F0502020204030203" pitchFamily="34" charset="0"/>
                <a:cs typeface="Lato" panose="020F0502020204030203" pitchFamily="34" charset="0"/>
              </a:rPr>
              <a:t>Read through the sleep scenarios on the worksheet (‘Activity 4: Sleep scenarios’) and consider the following key questions…</a:t>
            </a:r>
            <a:endParaRPr lang="en-GB" sz="2200" dirty="0">
              <a:latin typeface="Lato" panose="020F0502020204030203" pitchFamily="34" charset="0"/>
              <a:ea typeface="Lato" panose="020F0502020204030203" pitchFamily="34" charset="0"/>
              <a:cs typeface="Lato" panose="020F0502020204030203" pitchFamily="34" charset="0"/>
            </a:endParaRPr>
          </a:p>
        </p:txBody>
      </p:sp>
      <p:sp>
        <p:nvSpPr>
          <p:cNvPr id="20" name="Content Placeholder 8">
            <a:extLst>
              <a:ext uri="{FF2B5EF4-FFF2-40B4-BE49-F238E27FC236}">
                <a16:creationId xmlns:a16="http://schemas.microsoft.com/office/drawing/2014/main" id="{322A99B6-1AB7-4D8A-938F-9621F1976247}"/>
              </a:ext>
            </a:extLst>
          </p:cNvPr>
          <p:cNvSpPr txBox="1">
            <a:spLocks/>
          </p:cNvSpPr>
          <p:nvPr/>
        </p:nvSpPr>
        <p:spPr>
          <a:xfrm>
            <a:off x="494917" y="1138051"/>
            <a:ext cx="2774353" cy="15079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err="1">
                <a:latin typeface="Lato" panose="020B0604020202020204" charset="0"/>
                <a:ea typeface="Lato" panose="020B0604020202020204" charset="0"/>
                <a:cs typeface="Lato" panose="020B0604020202020204" charset="0"/>
              </a:rPr>
              <a:t>Klaudia</a:t>
            </a:r>
            <a:r>
              <a:rPr lang="en-US" sz="1400" dirty="0">
                <a:latin typeface="Lato" panose="020B0604020202020204" charset="0"/>
                <a:ea typeface="Lato" panose="020B0604020202020204" charset="0"/>
                <a:cs typeface="Lato" panose="020B0604020202020204" charset="0"/>
              </a:rPr>
              <a:t> needs to review her schedule as she is currently only getting 7 hours’ sleep.</a:t>
            </a:r>
          </a:p>
          <a:p>
            <a:r>
              <a:rPr lang="en-US" sz="1400" dirty="0">
                <a:latin typeface="Lato" panose="020B0604020202020204" charset="0"/>
                <a:ea typeface="Lato" panose="020B0604020202020204" charset="0"/>
                <a:cs typeface="Lato" panose="020B0604020202020204" charset="0"/>
              </a:rPr>
              <a:t>She is eating and exercising very late. </a:t>
            </a:r>
          </a:p>
          <a:p>
            <a:r>
              <a:rPr lang="en-US" sz="1400" dirty="0">
                <a:latin typeface="Lato" panose="020B0604020202020204" charset="0"/>
                <a:ea typeface="Lato" panose="020B0604020202020204" charset="0"/>
                <a:cs typeface="Lato" panose="020B0604020202020204" charset="0"/>
              </a:rPr>
              <a:t>She should think about how to prioritise or </a:t>
            </a:r>
            <a:r>
              <a:rPr lang="en-US" sz="1400" dirty="0" err="1">
                <a:latin typeface="Lato" panose="020B0604020202020204" charset="0"/>
                <a:ea typeface="Lato" panose="020B0604020202020204" charset="0"/>
                <a:cs typeface="Lato" panose="020B0604020202020204" charset="0"/>
              </a:rPr>
              <a:t>reorganise</a:t>
            </a:r>
            <a:r>
              <a:rPr lang="en-US" sz="1400" dirty="0">
                <a:latin typeface="Lato" panose="020B0604020202020204" charset="0"/>
                <a:ea typeface="Lato" panose="020B0604020202020204" charset="0"/>
                <a:cs typeface="Lato" panose="020B0604020202020204" charset="0"/>
              </a:rPr>
              <a:t> her schedule so that she is able to get better sleep.</a:t>
            </a:r>
            <a:endParaRPr lang="en-GB" sz="1400" dirty="0">
              <a:latin typeface="Lato" panose="020B0604020202020204" charset="0"/>
              <a:ea typeface="Lato" panose="020B0604020202020204" charset="0"/>
              <a:cs typeface="Lato" panose="020B0604020202020204" charset="0"/>
            </a:endParaRPr>
          </a:p>
        </p:txBody>
      </p:sp>
      <p:sp>
        <p:nvSpPr>
          <p:cNvPr id="21" name="Content Placeholder 10">
            <a:extLst>
              <a:ext uri="{FF2B5EF4-FFF2-40B4-BE49-F238E27FC236}">
                <a16:creationId xmlns:a16="http://schemas.microsoft.com/office/drawing/2014/main" id="{5E2F3E02-E220-4312-A503-B68DA960FBE6}"/>
              </a:ext>
            </a:extLst>
          </p:cNvPr>
          <p:cNvSpPr txBox="1">
            <a:spLocks/>
          </p:cNvSpPr>
          <p:nvPr/>
        </p:nvSpPr>
        <p:spPr>
          <a:xfrm>
            <a:off x="3855295" y="1138051"/>
            <a:ext cx="2970448" cy="18401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latin typeface="Lato" panose="020B0604020202020204" charset="0"/>
                <a:ea typeface="Lato" panose="020B0604020202020204" charset="0"/>
                <a:cs typeface="Lato" panose="020B0604020202020204" charset="0"/>
              </a:rPr>
              <a:t>Benji has very erratic sleep patterns. </a:t>
            </a:r>
          </a:p>
          <a:p>
            <a:r>
              <a:rPr lang="en-US" sz="1400" dirty="0">
                <a:latin typeface="Lato" panose="020B0604020202020204" charset="0"/>
                <a:ea typeface="Lato" panose="020B0604020202020204" charset="0"/>
                <a:cs typeface="Lato" panose="020B0604020202020204" charset="0"/>
              </a:rPr>
              <a:t>He should reduce his use of caffeine drinks (especially in the afternoon).</a:t>
            </a:r>
          </a:p>
          <a:p>
            <a:r>
              <a:rPr lang="en-US" sz="1400" dirty="0">
                <a:latin typeface="Lato" panose="020B0604020202020204" charset="0"/>
                <a:ea typeface="Lato" panose="020B0604020202020204" charset="0"/>
                <a:cs typeface="Lato" panose="020B0604020202020204" charset="0"/>
              </a:rPr>
              <a:t>He should try to avoid napping and sleeping in at the weekends.</a:t>
            </a:r>
          </a:p>
          <a:p>
            <a:r>
              <a:rPr lang="en-US" sz="1400" dirty="0">
                <a:latin typeface="Lato" panose="020B0604020202020204" charset="0"/>
                <a:ea typeface="Lato" panose="020B0604020202020204" charset="0"/>
                <a:cs typeface="Lato" panose="020B0604020202020204" charset="0"/>
              </a:rPr>
              <a:t>Instead he needs to establish a more consistent routine.</a:t>
            </a:r>
            <a:endParaRPr lang="en-GB" sz="1400" dirty="0">
              <a:latin typeface="Lato" panose="020B0604020202020204" charset="0"/>
              <a:ea typeface="Lato" panose="020B0604020202020204" charset="0"/>
              <a:cs typeface="Lato" panose="020B0604020202020204" charset="0"/>
            </a:endParaRPr>
          </a:p>
        </p:txBody>
      </p:sp>
      <p:sp>
        <p:nvSpPr>
          <p:cNvPr id="22" name="Content Placeholder 8">
            <a:extLst>
              <a:ext uri="{FF2B5EF4-FFF2-40B4-BE49-F238E27FC236}">
                <a16:creationId xmlns:a16="http://schemas.microsoft.com/office/drawing/2014/main" id="{6D72B3F5-8AC0-46D1-AC1B-0D54D05FDF35}"/>
              </a:ext>
            </a:extLst>
          </p:cNvPr>
          <p:cNvSpPr txBox="1">
            <a:spLocks/>
          </p:cNvSpPr>
          <p:nvPr/>
        </p:nvSpPr>
        <p:spPr>
          <a:xfrm>
            <a:off x="615201" y="3829050"/>
            <a:ext cx="2654069" cy="2556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latin typeface="Lato" panose="020B0604020202020204" charset="0"/>
                <a:ea typeface="Lato" panose="020B0604020202020204" charset="0"/>
                <a:cs typeface="Lato" panose="020B0604020202020204" charset="0"/>
              </a:rPr>
              <a:t>Ryan needs to focus on reducing his stress.</a:t>
            </a:r>
          </a:p>
          <a:p>
            <a:r>
              <a:rPr lang="en-US" sz="1400" dirty="0">
                <a:latin typeface="Lato" panose="020B0604020202020204" charset="0"/>
                <a:ea typeface="Lato" panose="020B0604020202020204" charset="0"/>
                <a:cs typeface="Lato" panose="020B0604020202020204" charset="0"/>
              </a:rPr>
              <a:t>He could </a:t>
            </a:r>
            <a:r>
              <a:rPr lang="en-US" sz="1400" dirty="0" err="1">
                <a:latin typeface="Lato" panose="020B0604020202020204" charset="0"/>
                <a:ea typeface="Lato" panose="020B0604020202020204" charset="0"/>
                <a:cs typeface="Lato" panose="020B0604020202020204" charset="0"/>
              </a:rPr>
              <a:t>organise</a:t>
            </a:r>
            <a:r>
              <a:rPr lang="en-US" sz="1400" dirty="0">
                <a:latin typeface="Lato" panose="020B0604020202020204" charset="0"/>
                <a:ea typeface="Lato" panose="020B0604020202020204" charset="0"/>
                <a:cs typeface="Lato" panose="020B0604020202020204" charset="0"/>
              </a:rPr>
              <a:t> his school bag in the evening before bed.</a:t>
            </a:r>
          </a:p>
          <a:p>
            <a:r>
              <a:rPr lang="en-US" sz="1400" dirty="0">
                <a:latin typeface="Lato" panose="020B0604020202020204" charset="0"/>
                <a:ea typeface="Lato" panose="020B0604020202020204" charset="0"/>
                <a:cs typeface="Lato" panose="020B0604020202020204" charset="0"/>
              </a:rPr>
              <a:t>He should try to do something relaxing and calming before bed.</a:t>
            </a:r>
          </a:p>
          <a:p>
            <a:r>
              <a:rPr lang="en-US" sz="1400" dirty="0">
                <a:latin typeface="Lato" panose="020B0604020202020204" charset="0"/>
                <a:ea typeface="Lato" panose="020B0604020202020204" charset="0"/>
                <a:cs typeface="Lato" panose="020B0604020202020204" charset="0"/>
              </a:rPr>
              <a:t>This will mean he is better able to function (and feel less stressed) the next day.</a:t>
            </a:r>
            <a:endParaRPr lang="en-GB" sz="1400" dirty="0">
              <a:latin typeface="Lato" panose="020B0604020202020204" charset="0"/>
              <a:ea typeface="Lato" panose="020B0604020202020204" charset="0"/>
              <a:cs typeface="Lato" panose="020B0604020202020204" charset="0"/>
            </a:endParaRPr>
          </a:p>
        </p:txBody>
      </p:sp>
      <p:sp>
        <p:nvSpPr>
          <p:cNvPr id="23" name="Content Placeholder 10">
            <a:extLst>
              <a:ext uri="{FF2B5EF4-FFF2-40B4-BE49-F238E27FC236}">
                <a16:creationId xmlns:a16="http://schemas.microsoft.com/office/drawing/2014/main" id="{449E99DF-E2F7-4A9D-9A96-227A622E57AC}"/>
              </a:ext>
            </a:extLst>
          </p:cNvPr>
          <p:cNvSpPr txBox="1">
            <a:spLocks/>
          </p:cNvSpPr>
          <p:nvPr/>
        </p:nvSpPr>
        <p:spPr>
          <a:xfrm>
            <a:off x="3855295" y="3829050"/>
            <a:ext cx="2970448" cy="1433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a:latin typeface="Lato" panose="020B0604020202020204" charset="0"/>
                <a:ea typeface="Lato" panose="020B0604020202020204" charset="0"/>
                <a:cs typeface="Lato" panose="020B0604020202020204" charset="0"/>
              </a:rPr>
              <a:t>Shaznay may be more affected by her phone than she thinks.</a:t>
            </a:r>
          </a:p>
          <a:p>
            <a:r>
              <a:rPr lang="en-US" sz="1400">
                <a:latin typeface="Lato" panose="020B0604020202020204" charset="0"/>
                <a:ea typeface="Lato" panose="020B0604020202020204" charset="0"/>
                <a:cs typeface="Lato" panose="020B0604020202020204" charset="0"/>
              </a:rPr>
              <a:t>Regular disturbances during the night and looking at backlights before sleep lead to poorer quality sleep overall. </a:t>
            </a:r>
          </a:p>
          <a:p>
            <a:r>
              <a:rPr lang="en-US" sz="1400">
                <a:latin typeface="Lato" panose="020B0604020202020204" charset="0"/>
                <a:ea typeface="Lato" panose="020B0604020202020204" charset="0"/>
                <a:cs typeface="Lato" panose="020B0604020202020204" charset="0"/>
              </a:rPr>
              <a:t>She should remove her phone from her bedroom at night and make sure it is turned off.</a:t>
            </a:r>
            <a:endParaRPr lang="en-GB" sz="1400" dirty="0">
              <a:latin typeface="Lato" panose="020B0604020202020204" charset="0"/>
              <a:ea typeface="Lato" panose="020B0604020202020204" charset="0"/>
              <a:cs typeface="Lato" panose="020B0604020202020204" charset="0"/>
            </a:endParaRPr>
          </a:p>
        </p:txBody>
      </p:sp>
      <p:sp>
        <p:nvSpPr>
          <p:cNvPr id="2" name="Rectangle 1">
            <a:extLst>
              <a:ext uri="{FF2B5EF4-FFF2-40B4-BE49-F238E27FC236}">
                <a16:creationId xmlns:a16="http://schemas.microsoft.com/office/drawing/2014/main" id="{4D0C99A8-A7D9-492D-A504-DD9531E288CD}"/>
              </a:ext>
            </a:extLst>
          </p:cNvPr>
          <p:cNvSpPr/>
          <p:nvPr/>
        </p:nvSpPr>
        <p:spPr>
          <a:xfrm>
            <a:off x="453151" y="1103938"/>
            <a:ext cx="285788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95519E"/>
                </a:solidFill>
                <a:latin typeface="Lato" panose="020B0604020202020204" charset="0"/>
                <a:ea typeface="Lato" panose="020B0604020202020204" charset="0"/>
                <a:cs typeface="Lato" panose="020B0604020202020204" charset="0"/>
              </a:rPr>
              <a:t>Klaudia</a:t>
            </a:r>
            <a:endParaRPr lang="en-GB" sz="2800" dirty="0">
              <a:solidFill>
                <a:srgbClr val="95519E"/>
              </a:solidFill>
              <a:latin typeface="Lato" panose="020B0604020202020204" charset="0"/>
              <a:ea typeface="Lato" panose="020B0604020202020204" charset="0"/>
              <a:cs typeface="Lato" panose="020B0604020202020204" charset="0"/>
            </a:endParaRPr>
          </a:p>
        </p:txBody>
      </p:sp>
      <p:sp>
        <p:nvSpPr>
          <p:cNvPr id="25" name="Rectangle 24">
            <a:extLst>
              <a:ext uri="{FF2B5EF4-FFF2-40B4-BE49-F238E27FC236}">
                <a16:creationId xmlns:a16="http://schemas.microsoft.com/office/drawing/2014/main" id="{342D61F3-0E31-4517-8B41-5A8396C2F3EC}"/>
              </a:ext>
            </a:extLst>
          </p:cNvPr>
          <p:cNvSpPr/>
          <p:nvPr/>
        </p:nvSpPr>
        <p:spPr>
          <a:xfrm>
            <a:off x="3911578" y="1095127"/>
            <a:ext cx="285788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Benji</a:t>
            </a:r>
          </a:p>
        </p:txBody>
      </p:sp>
      <p:sp>
        <p:nvSpPr>
          <p:cNvPr id="26" name="Rectangle 25">
            <a:extLst>
              <a:ext uri="{FF2B5EF4-FFF2-40B4-BE49-F238E27FC236}">
                <a16:creationId xmlns:a16="http://schemas.microsoft.com/office/drawing/2014/main" id="{D7950C27-04BE-45EC-ACBA-53378760EA6B}"/>
              </a:ext>
            </a:extLst>
          </p:cNvPr>
          <p:cNvSpPr/>
          <p:nvPr/>
        </p:nvSpPr>
        <p:spPr>
          <a:xfrm>
            <a:off x="453151" y="3766064"/>
            <a:ext cx="2857883" cy="2726811"/>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Ryan</a:t>
            </a:r>
          </a:p>
        </p:txBody>
      </p:sp>
      <p:sp>
        <p:nvSpPr>
          <p:cNvPr id="27" name="Rectangle 26">
            <a:extLst>
              <a:ext uri="{FF2B5EF4-FFF2-40B4-BE49-F238E27FC236}">
                <a16:creationId xmlns:a16="http://schemas.microsoft.com/office/drawing/2014/main" id="{F3D17B0F-A3F6-4741-BBA8-2690BA0D4587}"/>
              </a:ext>
            </a:extLst>
          </p:cNvPr>
          <p:cNvSpPr/>
          <p:nvPr/>
        </p:nvSpPr>
        <p:spPr>
          <a:xfrm>
            <a:off x="3932459" y="3742514"/>
            <a:ext cx="2857883" cy="2741550"/>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95519E"/>
                </a:solidFill>
                <a:latin typeface="Lato" panose="020B0604020202020204" charset="0"/>
                <a:ea typeface="Lato" panose="020B0604020202020204" charset="0"/>
                <a:cs typeface="Lato" panose="020B0604020202020204" charset="0"/>
              </a:rPr>
              <a:t>Shaznay</a:t>
            </a:r>
            <a:endParaRPr lang="en-GB" sz="2800" dirty="0">
              <a:solidFill>
                <a:srgbClr val="95519E"/>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2790821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2" restart="whenNotActive" fill="hold" evtFilter="cancelBubble" nodeType="interactiveSeq">
                <p:stCondLst>
                  <p:cond evt="onClick" delay="0">
                    <p:tgtEl>
                      <p:spTgt spid="26"/>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7" restart="whenNotActive" fill="hold" evtFilter="cancelBubble" nodeType="interactiveSeq">
                <p:stCondLst>
                  <p:cond evt="onClick" delay="0">
                    <p:tgtEl>
                      <p:spTgt spid="27"/>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 grpId="0" animBg="1"/>
      <p:bldP spid="25" grpId="0" animBg="1"/>
      <p:bldP spid="26" grpId="0"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a:t>
            </a:r>
            <a:r>
              <a:rPr lang="en-GB" sz="4400" b="1" dirty="0">
                <a:solidFill>
                  <a:srgbClr val="95519E"/>
                </a:solidFill>
                <a:latin typeface="League Spartan" panose="00000800000000000000" pitchFamily="50" charset="0"/>
              </a:rPr>
              <a:t> </a:t>
            </a:r>
            <a:r>
              <a:rPr lang="en-GB" sz="4400" b="1" dirty="0">
                <a:solidFill>
                  <a:srgbClr val="95519E"/>
                </a:solidFill>
                <a:latin typeface="League Spartan" panose="00000800000000000000" pitchFamily="50" charset="0"/>
              </a:rPr>
              <a:t>and </a:t>
            </a:r>
            <a:r>
              <a:rPr lang="en-GB" sz="4400" b="1" dirty="0" err="1">
                <a:solidFill>
                  <a:srgbClr val="95519E"/>
                </a:solidFill>
                <a:latin typeface="League Spartan" panose="00000800000000000000" pitchFamily="50" charset="0"/>
              </a:rPr>
              <a:t>Covid</a:t>
            </a:r>
            <a:r>
              <a:rPr lang="en-GB" sz="4400" b="1" dirty="0">
                <a:solidFill>
                  <a:srgbClr val="95519E"/>
                </a:solidFill>
                <a:latin typeface="League Spartan" panose="00000800000000000000" pitchFamily="50" charset="0"/>
              </a:rPr>
              <a:t> 19 (Corona Virus)</a:t>
            </a:r>
            <a:endParaRPr lang="en-GB" sz="4400" b="1" dirty="0">
              <a:solidFill>
                <a:srgbClr val="95519E"/>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pic>
        <p:nvPicPr>
          <p:cNvPr id="9" name="Google Shape;144;p2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108" y="1158165"/>
            <a:ext cx="1467747" cy="146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ular Callout 11"/>
          <p:cNvSpPr/>
          <p:nvPr/>
        </p:nvSpPr>
        <p:spPr>
          <a:xfrm>
            <a:off x="2598431" y="1085596"/>
            <a:ext cx="8619445" cy="5257148"/>
          </a:xfrm>
          <a:prstGeom prst="wedgeRoundRectCallout">
            <a:avLst>
              <a:gd name="adj1" fmla="val -63200"/>
              <a:gd name="adj2" fmla="val -30787"/>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endParaRPr lang="en-GB" sz="2600" b="1" dirty="0">
              <a:latin typeface="+mj-lt"/>
            </a:endParaRPr>
          </a:p>
          <a:p>
            <a:endParaRPr lang="en-GB" sz="2600" b="1" dirty="0">
              <a:latin typeface="+mj-lt"/>
            </a:endParaRPr>
          </a:p>
          <a:p>
            <a:r>
              <a:rPr lang="en-GB" sz="2600" b="1" dirty="0">
                <a:latin typeface="+mj-lt"/>
              </a:rPr>
              <a:t>At the moment we are in the middle of a worldwide pandemic.</a:t>
            </a:r>
          </a:p>
          <a:p>
            <a:r>
              <a:rPr lang="en-GB" sz="2600" b="1" dirty="0">
                <a:latin typeface="+mj-lt"/>
                <a:ea typeface="Lato" panose="020F0502020204030203" pitchFamily="34" charset="0"/>
                <a:cs typeface="Lato" panose="020F0502020204030203" pitchFamily="34" charset="0"/>
              </a:rPr>
              <a:t>This has meant huge changes to our daily lives.</a:t>
            </a:r>
          </a:p>
          <a:p>
            <a:r>
              <a:rPr lang="en-GB" sz="2600" b="1" dirty="0">
                <a:latin typeface="+mj-lt"/>
                <a:ea typeface="Lato" panose="020F0502020204030203" pitchFamily="34" charset="0"/>
                <a:cs typeface="Lato" panose="020F0502020204030203" pitchFamily="34" charset="0"/>
              </a:rPr>
              <a:t>This can have a big effect on our sleep patterns and maintaining healthy sleep habits.</a:t>
            </a:r>
          </a:p>
          <a:p>
            <a:r>
              <a:rPr lang="en-GB" sz="2600" b="1" dirty="0" smtClean="0">
                <a:latin typeface="+mj-lt"/>
                <a:ea typeface="Lato" panose="020F0502020204030203" pitchFamily="34" charset="0"/>
                <a:cs typeface="Lato" panose="020F0502020204030203" pitchFamily="34" charset="0"/>
              </a:rPr>
              <a:t> </a:t>
            </a:r>
            <a:endParaRPr lang="en-GB" sz="2600" b="1" dirty="0">
              <a:latin typeface="+mj-lt"/>
              <a:ea typeface="Lato" panose="020F0502020204030203" pitchFamily="34" charset="0"/>
              <a:cs typeface="Lato" panose="020F0502020204030203" pitchFamily="34" charset="0"/>
            </a:endParaRPr>
          </a:p>
          <a:p>
            <a:r>
              <a:rPr lang="en-GB" sz="2600" b="1" dirty="0">
                <a:latin typeface="+mj-lt"/>
                <a:ea typeface="Lato" panose="020F0502020204030203" pitchFamily="34" charset="0"/>
                <a:cs typeface="Lato" panose="020F0502020204030203" pitchFamily="34" charset="0"/>
              </a:rPr>
              <a:t>Have these changes affected your sleep?</a:t>
            </a:r>
            <a:br>
              <a:rPr lang="en-GB" sz="2600" b="1" dirty="0">
                <a:latin typeface="+mj-lt"/>
                <a:ea typeface="Lato" panose="020F0502020204030203" pitchFamily="34" charset="0"/>
                <a:cs typeface="Lato" panose="020F0502020204030203" pitchFamily="34" charset="0"/>
              </a:rPr>
            </a:br>
            <a:r>
              <a:rPr lang="en-GB" sz="2600" b="1" dirty="0">
                <a:latin typeface="+mj-lt"/>
                <a:ea typeface="Lato" panose="020F0502020204030203" pitchFamily="34" charset="0"/>
                <a:cs typeface="Lato" panose="020F0502020204030203" pitchFamily="34" charset="0"/>
              </a:rPr>
              <a:t>Why do you think this has happened?</a:t>
            </a:r>
            <a:br>
              <a:rPr lang="en-GB" sz="2600" b="1" dirty="0">
                <a:latin typeface="+mj-lt"/>
                <a:ea typeface="Lato" panose="020F0502020204030203" pitchFamily="34" charset="0"/>
                <a:cs typeface="Lato" panose="020F0502020204030203" pitchFamily="34" charset="0"/>
              </a:rPr>
            </a:br>
            <a:r>
              <a:rPr lang="en-GB" sz="2600" b="1" dirty="0">
                <a:latin typeface="+mj-lt"/>
                <a:ea typeface="Lato" panose="020F0502020204030203" pitchFamily="34" charset="0"/>
                <a:cs typeface="Lato" panose="020F0502020204030203" pitchFamily="34" charset="0"/>
              </a:rPr>
              <a:t>What can you do to help improve your sleep?</a:t>
            </a:r>
          </a:p>
          <a:p>
            <a:endParaRPr lang="en-GB" sz="2600" b="1" dirty="0">
              <a:latin typeface="+mj-lt"/>
              <a:ea typeface="Lato" panose="020F0502020204030203" pitchFamily="34" charset="0"/>
              <a:cs typeface="Lato" panose="020F0502020204030203" pitchFamily="34" charset="0"/>
            </a:endParaRPr>
          </a:p>
          <a:p>
            <a:r>
              <a:rPr lang="en-GB" sz="2600" b="1" dirty="0">
                <a:latin typeface="+mj-lt"/>
                <a:ea typeface="Lato" panose="020F0502020204030203" pitchFamily="34" charset="0"/>
                <a:cs typeface="Lato" panose="020F0502020204030203" pitchFamily="34" charset="0"/>
              </a:rPr>
              <a:t>Write down your ideas in the thought bubbles</a:t>
            </a:r>
            <a:r>
              <a:rPr lang="en-GB" sz="2600" b="1" dirty="0" smtClean="0">
                <a:latin typeface="+mj-lt"/>
                <a:ea typeface="Lato" panose="020F0502020204030203" pitchFamily="34" charset="0"/>
                <a:cs typeface="Lato" panose="020F0502020204030203" pitchFamily="34" charset="0"/>
              </a:rPr>
              <a:t>… On your worksheet…</a:t>
            </a:r>
            <a:endParaRPr lang="en-GB" sz="2600" b="1" dirty="0">
              <a:latin typeface="+mj-lt"/>
              <a:ea typeface="Lato" panose="020F0502020204030203" pitchFamily="34" charset="0"/>
              <a:cs typeface="Lato" panose="020F0502020204030203" pitchFamily="34" charset="0"/>
            </a:endParaRPr>
          </a:p>
          <a:p>
            <a:endParaRPr lang="en-GB" sz="2600" b="1" dirty="0">
              <a:latin typeface="+mj-lt"/>
              <a:ea typeface="Lato" panose="020F0502020204030203" pitchFamily="34" charset="0"/>
              <a:cs typeface="Lato" panose="020F0502020204030203" pitchFamily="34" charset="0"/>
            </a:endParaRPr>
          </a:p>
          <a:p>
            <a:endParaRPr lang="en-US" sz="2600" dirty="0">
              <a:latin typeface="+mj-lt"/>
              <a:ea typeface="Lato" panose="020F0502020204030203" pitchFamily="34" charset="0"/>
              <a:cs typeface="Lato" panose="020F0502020204030203" pitchFamily="34" charset="0"/>
            </a:endParaRPr>
          </a:p>
          <a:p>
            <a:endParaRPr lang="en-GB" sz="2600" b="1" dirty="0">
              <a:latin typeface="+mj-lt"/>
            </a:endParaRPr>
          </a:p>
        </p:txBody>
      </p:sp>
    </p:spTree>
    <p:extLst>
      <p:ext uri="{BB962C8B-B14F-4D97-AF65-F5344CB8AC3E}">
        <p14:creationId xmlns:p14="http://schemas.microsoft.com/office/powerpoint/2010/main" val="22124197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553998"/>
          </a:xfrm>
          <a:prstGeom prst="rect">
            <a:avLst/>
          </a:prstGeom>
          <a:noFill/>
        </p:spPr>
        <p:txBody>
          <a:bodyPr wrap="square" rtlCol="0">
            <a:spAutoFit/>
          </a:bodyPr>
          <a:lstStyle/>
          <a:p>
            <a:r>
              <a:rPr lang="en-GB" sz="3000" dirty="0">
                <a:solidFill>
                  <a:srgbClr val="95519E"/>
                </a:solidFill>
                <a:latin typeface="League Spartan" panose="00000800000000000000" pitchFamily="50" charset="0"/>
              </a:rPr>
              <a:t>Sleep</a:t>
            </a:r>
            <a:r>
              <a:rPr lang="en-GB" sz="3000" dirty="0">
                <a:solidFill>
                  <a:srgbClr val="95519E"/>
                </a:solidFill>
                <a:latin typeface="League Spartan" panose="00000800000000000000" pitchFamily="50" charset="0"/>
              </a:rPr>
              <a:t> </a:t>
            </a:r>
            <a:r>
              <a:rPr lang="en-GB" sz="3000" dirty="0">
                <a:solidFill>
                  <a:srgbClr val="95519E"/>
                </a:solidFill>
                <a:latin typeface="League Spartan" panose="00000800000000000000" pitchFamily="50" charset="0"/>
              </a:rPr>
              <a:t>and </a:t>
            </a:r>
            <a:r>
              <a:rPr lang="en-GB" sz="3000" dirty="0" err="1">
                <a:solidFill>
                  <a:srgbClr val="95519E"/>
                </a:solidFill>
                <a:latin typeface="League Spartan" panose="00000800000000000000" pitchFamily="50" charset="0"/>
              </a:rPr>
              <a:t>Covid</a:t>
            </a:r>
            <a:r>
              <a:rPr lang="en-GB" sz="3000" dirty="0">
                <a:solidFill>
                  <a:srgbClr val="95519E"/>
                </a:solidFill>
                <a:latin typeface="League Spartan" panose="00000800000000000000" pitchFamily="50" charset="0"/>
              </a:rPr>
              <a:t> 19 (Corona Virus)</a:t>
            </a:r>
            <a:endParaRPr lang="en-GB" sz="3000" dirty="0">
              <a:solidFill>
                <a:srgbClr val="95519E"/>
              </a:solidFill>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4" name="TextBox 3"/>
          <p:cNvSpPr txBox="1"/>
          <p:nvPr/>
        </p:nvSpPr>
        <p:spPr>
          <a:xfrm>
            <a:off x="4615543" y="4093030"/>
            <a:ext cx="2220686" cy="20313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p:txBody>
      </p:sp>
      <p:sp>
        <p:nvSpPr>
          <p:cNvPr id="5" name="TextBox 4"/>
          <p:cNvSpPr txBox="1"/>
          <p:nvPr/>
        </p:nvSpPr>
        <p:spPr>
          <a:xfrm>
            <a:off x="4775200" y="6424202"/>
            <a:ext cx="1901372" cy="369332"/>
          </a:xfrm>
          <a:prstGeom prst="rect">
            <a:avLst/>
          </a:prstGeom>
          <a:noFill/>
        </p:spPr>
        <p:txBody>
          <a:bodyPr wrap="square" rtlCol="0">
            <a:spAutoFit/>
          </a:bodyPr>
          <a:lstStyle/>
          <a:p>
            <a:pPr algn="ctr"/>
            <a:r>
              <a:rPr lang="en-GB" dirty="0"/>
              <a:t>Me</a:t>
            </a:r>
            <a:endParaRPr lang="en-GB" dirty="0"/>
          </a:p>
        </p:txBody>
      </p:sp>
      <p:sp>
        <p:nvSpPr>
          <p:cNvPr id="6" name="Cloud Callout 5"/>
          <p:cNvSpPr/>
          <p:nvPr/>
        </p:nvSpPr>
        <p:spPr>
          <a:xfrm>
            <a:off x="7258" y="1886857"/>
            <a:ext cx="4833257" cy="2844800"/>
          </a:xfrm>
          <a:prstGeom prst="cloudCallout">
            <a:avLst>
              <a:gd name="adj1" fmla="val 32320"/>
              <a:gd name="adj2" fmla="val 80357"/>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200" dirty="0">
                <a:ea typeface="Lato" panose="020F0502020204030203" pitchFamily="34" charset="0"/>
                <a:cs typeface="Lato" panose="020F0502020204030203" pitchFamily="34" charset="0"/>
              </a:rPr>
              <a:t>Have </a:t>
            </a:r>
            <a:r>
              <a:rPr lang="en-GB" sz="1200" dirty="0">
                <a:ea typeface="Lato" panose="020F0502020204030203" pitchFamily="34" charset="0"/>
                <a:cs typeface="Lato" panose="020F0502020204030203" pitchFamily="34" charset="0"/>
              </a:rPr>
              <a:t>lockdown </a:t>
            </a:r>
            <a:r>
              <a:rPr lang="en-GB" sz="1200" dirty="0">
                <a:ea typeface="Lato" panose="020F0502020204030203" pitchFamily="34" charset="0"/>
                <a:cs typeface="Lato" panose="020F0502020204030203" pitchFamily="34" charset="0"/>
              </a:rPr>
              <a:t>changes affected your sleep?</a:t>
            </a:r>
            <a:br>
              <a:rPr lang="en-GB" sz="1200" dirty="0">
                <a:ea typeface="Lato" panose="020F0502020204030203" pitchFamily="34" charset="0"/>
                <a:cs typeface="Lato" panose="020F0502020204030203" pitchFamily="34" charset="0"/>
              </a:rPr>
            </a:br>
            <a:endParaRPr lang="en-GB" sz="1200" dirty="0">
              <a:ea typeface="Lato" panose="020F0502020204030203" pitchFamily="34" charset="0"/>
              <a:cs typeface="Lato" panose="020F0502020204030203" pitchFamily="34" charset="0"/>
            </a:endParaRPr>
          </a:p>
        </p:txBody>
      </p:sp>
      <p:sp>
        <p:nvSpPr>
          <p:cNvPr id="10" name="Cloud Callout 9"/>
          <p:cNvSpPr/>
          <p:nvPr/>
        </p:nvSpPr>
        <p:spPr>
          <a:xfrm>
            <a:off x="6836230" y="281473"/>
            <a:ext cx="4833257" cy="2844800"/>
          </a:xfrm>
          <a:prstGeom prst="cloudCallout">
            <a:avLst>
              <a:gd name="adj1" fmla="val -65277"/>
              <a:gd name="adj2" fmla="val 67092"/>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200" dirty="0">
                <a:ea typeface="Lato" panose="020F0502020204030203" pitchFamily="34" charset="0"/>
                <a:cs typeface="Lato" panose="020F0502020204030203" pitchFamily="34" charset="0"/>
              </a:rPr>
              <a:t>Why do you think this has happened?</a:t>
            </a:r>
            <a:br>
              <a:rPr lang="en-GB" sz="1200" dirty="0">
                <a:ea typeface="Lato" panose="020F0502020204030203" pitchFamily="34" charset="0"/>
                <a:cs typeface="Lato" panose="020F0502020204030203" pitchFamily="34" charset="0"/>
              </a:rPr>
            </a:br>
            <a:endParaRPr lang="en-GB" sz="1200" dirty="0"/>
          </a:p>
        </p:txBody>
      </p:sp>
      <p:sp>
        <p:nvSpPr>
          <p:cNvPr id="11" name="Cloud Callout 10"/>
          <p:cNvSpPr/>
          <p:nvPr/>
        </p:nvSpPr>
        <p:spPr>
          <a:xfrm>
            <a:off x="7358744" y="3817681"/>
            <a:ext cx="4833257" cy="2844800"/>
          </a:xfrm>
          <a:prstGeom prst="cloudCallout">
            <a:avLst>
              <a:gd name="adj1" fmla="val -57169"/>
              <a:gd name="adj2" fmla="val -49745"/>
            </a:avLst>
          </a:prstGeom>
        </p:spPr>
        <p:style>
          <a:lnRef idx="2">
            <a:schemeClr val="accent6"/>
          </a:lnRef>
          <a:fillRef idx="1">
            <a:schemeClr val="lt1"/>
          </a:fillRef>
          <a:effectRef idx="0">
            <a:schemeClr val="accent6"/>
          </a:effectRef>
          <a:fontRef idx="minor">
            <a:schemeClr val="dk1"/>
          </a:fontRef>
        </p:style>
        <p:txBody>
          <a:bodyPr rtlCol="0" anchor="t" anchorCtr="0"/>
          <a:lstStyle/>
          <a:p>
            <a:r>
              <a:rPr lang="en-GB" sz="1200" dirty="0">
                <a:ea typeface="Lato" panose="020F0502020204030203" pitchFamily="34" charset="0"/>
                <a:cs typeface="Lato" panose="020F0502020204030203" pitchFamily="34" charset="0"/>
              </a:rPr>
              <a:t>What can you do to help improve your sleep?</a:t>
            </a:r>
          </a:p>
        </p:txBody>
      </p:sp>
    </p:spTree>
    <p:extLst>
      <p:ext uri="{BB962C8B-B14F-4D97-AF65-F5344CB8AC3E}">
        <p14:creationId xmlns:p14="http://schemas.microsoft.com/office/powerpoint/2010/main" val="33305943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11</a:t>
            </a:fld>
            <a:endParaRPr lang="en-GB" dirty="0"/>
          </a:p>
        </p:txBody>
      </p:sp>
      <p:sp>
        <p:nvSpPr>
          <p:cNvPr id="5" name="TextBox 4"/>
          <p:cNvSpPr txBox="1"/>
          <p:nvPr/>
        </p:nvSpPr>
        <p:spPr>
          <a:xfrm>
            <a:off x="250633" y="5346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have you learnt?</a:t>
            </a:r>
            <a:endParaRPr lang="en-GB" sz="4400" b="1" dirty="0">
              <a:latin typeface="League Spartan" panose="00000800000000000000" pitchFamily="50" charset="0"/>
            </a:endParaRPr>
          </a:p>
        </p:txBody>
      </p:sp>
      <p:sp>
        <p:nvSpPr>
          <p:cNvPr id="6" name="Rectangle 5"/>
          <p:cNvSpPr/>
          <p:nvPr/>
        </p:nvSpPr>
        <p:spPr>
          <a:xfrm>
            <a:off x="455064" y="1562977"/>
            <a:ext cx="6763883" cy="4401205"/>
          </a:xfrm>
          <a:prstGeom prst="rect">
            <a:avLst/>
          </a:prstGeom>
        </p:spPr>
        <p:txBody>
          <a:bodyPr wrap="square">
            <a:spAutoFit/>
          </a:bodyPr>
          <a:lstStyle/>
          <a:p>
            <a:r>
              <a:rPr lang="en-US" sz="2800" dirty="0">
                <a:latin typeface="Lato" panose="020B0604020202020204" charset="0"/>
                <a:ea typeface="Lato" panose="020B0604020202020204" charset="0"/>
                <a:cs typeface="Lato" panose="020B0604020202020204" charset="0"/>
              </a:rPr>
              <a:t>Complete the following three sentences:</a:t>
            </a:r>
            <a:endParaRPr lang="en-GB" sz="2800" dirty="0">
              <a:latin typeface="Lato" panose="020B0604020202020204" charset="0"/>
              <a:ea typeface="Lato" panose="020B0604020202020204" charset="0"/>
              <a:cs typeface="Lato" panose="020B0604020202020204" charset="0"/>
            </a:endParaRPr>
          </a:p>
          <a:p>
            <a:endParaRPr lang="en-GB" sz="2800" dirty="0">
              <a:solidFill>
                <a:srgbClr val="95519E"/>
              </a:solidFill>
              <a:latin typeface="Lato" panose="020B0604020202020204" charset="0"/>
              <a:ea typeface="Lato" panose="020B0604020202020204" charset="0"/>
              <a:cs typeface="Lato" panose="020B0604020202020204" charset="0"/>
            </a:endParaRPr>
          </a:p>
          <a:p>
            <a:r>
              <a:rPr lang="en-GB" sz="2800" b="1" dirty="0">
                <a:solidFill>
                  <a:srgbClr val="95519E"/>
                </a:solidFill>
                <a:latin typeface="Lato" panose="020B0604020202020204" charset="0"/>
                <a:ea typeface="Lato" panose="020B0604020202020204" charset="0"/>
                <a:cs typeface="Lato" panose="020B0604020202020204" charset="0"/>
              </a:rPr>
              <a:t>Three things</a:t>
            </a:r>
            <a:r>
              <a:rPr lang="en-GB" sz="2800" dirty="0">
                <a:latin typeface="Lato" panose="020B0604020202020204" charset="0"/>
                <a:ea typeface="Lato" panose="020B0604020202020204" charset="0"/>
                <a:cs typeface="Lato" panose="020B0604020202020204" charset="0"/>
              </a:rPr>
              <a:t> that help promote good sleep are…</a:t>
            </a:r>
          </a:p>
          <a:p>
            <a:endParaRPr lang="en-GB" sz="2800" dirty="0">
              <a:latin typeface="Lato" panose="020B0604020202020204" charset="0"/>
              <a:ea typeface="Lato" panose="020B0604020202020204" charset="0"/>
              <a:cs typeface="Lato" panose="020B0604020202020204" charset="0"/>
            </a:endParaRPr>
          </a:p>
          <a:p>
            <a:r>
              <a:rPr lang="en-GB" sz="2800" b="1" dirty="0">
                <a:solidFill>
                  <a:srgbClr val="95519E"/>
                </a:solidFill>
                <a:latin typeface="Lato" panose="020B0604020202020204" charset="0"/>
                <a:ea typeface="Lato" panose="020B0604020202020204" charset="0"/>
                <a:cs typeface="Lato" panose="020B0604020202020204" charset="0"/>
              </a:rPr>
              <a:t>Two benefits</a:t>
            </a:r>
            <a:r>
              <a:rPr lang="en-GB" sz="2800" dirty="0">
                <a:latin typeface="Lato" panose="020B0604020202020204" charset="0"/>
                <a:ea typeface="Lato" panose="020B0604020202020204" charset="0"/>
                <a:cs typeface="Lato" panose="020B0604020202020204" charset="0"/>
              </a:rPr>
              <a:t> of good quality sleep are…</a:t>
            </a:r>
          </a:p>
          <a:p>
            <a:endParaRPr lang="en-GB" sz="2800" dirty="0">
              <a:latin typeface="Lato" panose="020B0604020202020204" charset="0"/>
              <a:ea typeface="Lato" panose="020B0604020202020204" charset="0"/>
              <a:cs typeface="Lato" panose="020B0604020202020204" charset="0"/>
            </a:endParaRPr>
          </a:p>
          <a:p>
            <a:r>
              <a:rPr lang="en-GB" sz="2800" dirty="0">
                <a:solidFill>
                  <a:srgbClr val="95519E"/>
                </a:solidFill>
                <a:latin typeface="Lato" panose="020B0604020202020204" charset="0"/>
                <a:ea typeface="Lato" panose="020B0604020202020204" charset="0"/>
                <a:cs typeface="Lato" panose="020B0604020202020204" charset="0"/>
              </a:rPr>
              <a:t>One thing</a:t>
            </a:r>
            <a:r>
              <a:rPr lang="en-GB" sz="2800" dirty="0">
                <a:latin typeface="Lato" panose="020B0604020202020204" charset="0"/>
                <a:ea typeface="Lato" panose="020B0604020202020204" charset="0"/>
                <a:cs typeface="Lato" panose="020B0604020202020204" charset="0"/>
              </a:rPr>
              <a:t> I could change about my evening routine to promote better sleep is…</a:t>
            </a:r>
          </a:p>
        </p:txBody>
      </p:sp>
      <p:sp>
        <p:nvSpPr>
          <p:cNvPr id="10" name="Footer Placeholder 1">
            <a:extLst>
              <a:ext uri="{FF2B5EF4-FFF2-40B4-BE49-F238E27FC236}">
                <a16:creationId xmlns:a16="http://schemas.microsoft.com/office/drawing/2014/main" id="{CAB6732D-1F7F-4580-8139-238F5F86DC9B}"/>
              </a:ext>
            </a:extLst>
          </p:cNvPr>
          <p:cNvSpPr>
            <a:spLocks noGrp="1"/>
          </p:cNvSpPr>
          <p:nvPr/>
        </p:nvSpPr>
        <p:spPr>
          <a:xfrm>
            <a:off x="0" y="649287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11">
              <a:defRPr/>
            </a:pPr>
            <a:r>
              <a:rPr lang="en-GB" dirty="0">
                <a:solidFill>
                  <a:prstClr val="black"/>
                </a:solidFill>
              </a:rPr>
              <a:t>© PSHE Association 2020 </a:t>
            </a:r>
          </a:p>
        </p:txBody>
      </p:sp>
      <p:pic>
        <p:nvPicPr>
          <p:cNvPr id="9" name="Picture 6" descr="Sunset, Dusk, Silhouette, Shadow, Girl, Woman, People">
            <a:extLst>
              <a:ext uri="{FF2B5EF4-FFF2-40B4-BE49-F238E27FC236}">
                <a16:creationId xmlns:a16="http://schemas.microsoft.com/office/drawing/2014/main" id="{D8968BB8-C41A-48F7-9F5D-645A98C890C7}"/>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87680">
            <a:off x="8015658" y="2112236"/>
            <a:ext cx="3536830" cy="2938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7477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336" y="48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10" name="TextBox 9"/>
          <p:cNvSpPr txBox="1"/>
          <p:nvPr/>
        </p:nvSpPr>
        <p:spPr>
          <a:xfrm>
            <a:off x="6882239" y="1748933"/>
            <a:ext cx="4980247" cy="1938992"/>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a:latin typeface="Lato" panose="020F0502020204030203" pitchFamily="34" charset="0"/>
                <a:ea typeface="Lato" panose="020F0502020204030203" pitchFamily="34" charset="0"/>
                <a:cs typeface="Lato" panose="020F0502020204030203" pitchFamily="34" charset="0"/>
              </a:rPr>
              <a:t>ChildLine website </a:t>
            </a:r>
            <a:r>
              <a:rPr lang="en-US" sz="2400" dirty="0">
                <a:latin typeface="Lato" panose="020F0502020204030203" pitchFamily="34" charset="0"/>
                <a:ea typeface="Lato" panose="020F0502020204030203" pitchFamily="34" charset="0"/>
                <a:cs typeface="Lato" panose="020F0502020204030203" pitchFamily="34" charset="0"/>
              </a:rPr>
              <a:t>has advice about sleep for young people:</a:t>
            </a:r>
          </a:p>
          <a:p>
            <a:r>
              <a:rPr lang="en-US" sz="2400" dirty="0">
                <a:solidFill>
                  <a:schemeClr val="bg1">
                    <a:lumMod val="50000"/>
                  </a:schemeClr>
                </a:solidFill>
                <a:hlinkClick r:id="rId3"/>
              </a:rPr>
              <a:t>www.childline.org.uk</a:t>
            </a:r>
            <a:r>
              <a:rPr lang="en-US" sz="2400" dirty="0">
                <a:solidFill>
                  <a:schemeClr val="bg1">
                    <a:lumMod val="50000"/>
                  </a:schemeClr>
                </a:solidFill>
              </a:rPr>
              <a:t> </a:t>
            </a:r>
          </a:p>
          <a:p>
            <a:r>
              <a:rPr lang="en-US" sz="2400" dirty="0">
                <a:latin typeface="Lato" panose="020B0604020202020204" charset="0"/>
                <a:ea typeface="Lato" panose="020B0604020202020204" charset="0"/>
                <a:cs typeface="Lato" panose="020B0604020202020204" charset="0"/>
              </a:rPr>
              <a:t>Phone: 0800 1111</a:t>
            </a:r>
          </a:p>
          <a:p>
            <a:endParaRPr lang="en-US" sz="2400" dirty="0">
              <a:solidFill>
                <a:schemeClr val="bg1">
                  <a:lumMod val="50000"/>
                </a:schemeClr>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2" name="TextBox 11"/>
          <p:cNvSpPr txBox="1"/>
          <p:nvPr/>
        </p:nvSpPr>
        <p:spPr>
          <a:xfrm>
            <a:off x="599168" y="1767794"/>
            <a:ext cx="5354688"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can always speak to your parent or carer, or a teacher in school for more advice and support. </a:t>
            </a:r>
          </a:p>
          <a:p>
            <a:endParaRPr lang="en-GB" dirty="0"/>
          </a:p>
        </p:txBody>
      </p:sp>
      <p:sp>
        <p:nvSpPr>
          <p:cNvPr id="4" name="Rectangle 3"/>
          <p:cNvSpPr/>
          <p:nvPr/>
        </p:nvSpPr>
        <p:spPr>
          <a:xfrm>
            <a:off x="6882239" y="4095215"/>
            <a:ext cx="4623327" cy="1200329"/>
          </a:xfrm>
          <a:prstGeom prst="rect">
            <a:avLst/>
          </a:prstGeom>
        </p:spPr>
        <p:txBody>
          <a:bodyPr wrap="square">
            <a:spAutoFit/>
          </a:bodyPr>
          <a:lstStyle/>
          <a:p>
            <a:r>
              <a:rPr lang="en-GB" sz="2400" b="1" dirty="0">
                <a:latin typeface="Lato" panose="020F0502020204030203" pitchFamily="34" charset="0"/>
                <a:ea typeface="Lato" panose="020F0502020204030203" pitchFamily="34" charset="0"/>
                <a:cs typeface="Lato" panose="020F0502020204030203" pitchFamily="34" charset="0"/>
              </a:rPr>
              <a:t>NHS Direct (Tel: 111) </a:t>
            </a:r>
            <a:r>
              <a:rPr lang="en-GB" sz="2400" dirty="0">
                <a:latin typeface="Lato" panose="020F0502020204030203" pitchFamily="34" charset="0"/>
                <a:ea typeface="Lato" panose="020F0502020204030203" pitchFamily="34" charset="0"/>
                <a:cs typeface="Lato" panose="020F0502020204030203" pitchFamily="34" charset="0"/>
              </a:rPr>
              <a:t>can be called for non-urgent medical issues or for further information.</a:t>
            </a:r>
          </a:p>
        </p:txBody>
      </p:sp>
      <p:pic>
        <p:nvPicPr>
          <p:cNvPr id="9" name="Picture 2" descr="Speech Bubbles, Conversation, Black, Blank, Ch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37426" y="3900094"/>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13" name="Footer Placeholder 1">
            <a:extLst>
              <a:ext uri="{FF2B5EF4-FFF2-40B4-BE49-F238E27FC236}">
                <a16:creationId xmlns:a16="http://schemas.microsoft.com/office/drawing/2014/main" id="{249FC885-571F-478C-8109-DF346C3B8DE2}"/>
              </a:ext>
            </a:extLst>
          </p:cNvPr>
          <p:cNvSpPr>
            <a:spLocks noGrp="1"/>
          </p:cNvSpPr>
          <p:nvPr/>
        </p:nvSpPr>
        <p:spPr>
          <a:xfrm>
            <a:off x="0" y="649287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11">
              <a:defRPr/>
            </a:pPr>
            <a:r>
              <a:rPr lang="en-GB" dirty="0">
                <a:solidFill>
                  <a:prstClr val="black"/>
                </a:solidFill>
              </a:rPr>
              <a:t>© PSHE Association 2020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226" y="22312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6" name="Rectangle 5"/>
          <p:cNvSpPr/>
          <p:nvPr/>
        </p:nvSpPr>
        <p:spPr>
          <a:xfrm>
            <a:off x="503693" y="1572951"/>
            <a:ext cx="7539777" cy="523220"/>
          </a:xfrm>
          <a:prstGeom prst="rect">
            <a:avLst/>
          </a:prstGeom>
        </p:spPr>
        <p:txBody>
          <a:bodyPr wrap="square">
            <a:spAutoFit/>
          </a:bodyPr>
          <a:lstStyle/>
          <a:p>
            <a:r>
              <a:rPr lang="en-GB" sz="2800" b="1" dirty="0">
                <a:latin typeface="League Spartan" panose="00000800000000000000" pitchFamily="50" charset="0"/>
              </a:rPr>
              <a:t>Healthy sleep campaign</a:t>
            </a:r>
          </a:p>
        </p:txBody>
      </p:sp>
      <p:sp>
        <p:nvSpPr>
          <p:cNvPr id="9" name="Rectangle 8"/>
          <p:cNvSpPr/>
          <p:nvPr/>
        </p:nvSpPr>
        <p:spPr>
          <a:xfrm>
            <a:off x="503694" y="2192366"/>
            <a:ext cx="5592306" cy="4154984"/>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Create an advertising campaign to promote healthy sleep. </a:t>
            </a:r>
          </a:p>
          <a:p>
            <a:endParaRPr lang="en-GB" sz="2400" dirty="0">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This could include …</a:t>
            </a:r>
          </a:p>
          <a:p>
            <a:pPr marL="342905" indent="-342905">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poster or flyer to raise awareness</a:t>
            </a:r>
          </a:p>
          <a:p>
            <a:pPr marL="342905" indent="-342905">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tagline or slogan</a:t>
            </a:r>
          </a:p>
          <a:p>
            <a:pPr marL="342905" indent="-342905">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logo</a:t>
            </a:r>
          </a:p>
          <a:p>
            <a:pPr marL="342905" indent="-342905">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An information</a:t>
            </a:r>
          </a:p>
          <a:p>
            <a:r>
              <a:rPr lang="en-GB" sz="2400" dirty="0">
                <a:latin typeface="Lato" panose="020F0502020204030203" pitchFamily="34" charset="0"/>
                <a:ea typeface="Lato" panose="020F0502020204030203" pitchFamily="34" charset="0"/>
                <a:cs typeface="Lato" panose="020F0502020204030203" pitchFamily="34" charset="0"/>
              </a:rPr>
              <a:t>    </a:t>
            </a:r>
            <a:r>
              <a:rPr lang="en-GB" sz="2400" dirty="0">
                <a:latin typeface="Lato" panose="020F0502020204030203" pitchFamily="34" charset="0"/>
                <a:ea typeface="Lato" panose="020F0502020204030203" pitchFamily="34" charset="0"/>
                <a:cs typeface="Lato" panose="020F0502020204030203" pitchFamily="34" charset="0"/>
              </a:rPr>
              <a:t>leaflet</a:t>
            </a:r>
            <a:endParaRPr lang="en-GB" sz="2400" dirty="0">
              <a:latin typeface="Lato" panose="020F0502020204030203" pitchFamily="34" charset="0"/>
              <a:ea typeface="Lato" panose="020F0502020204030203" pitchFamily="34" charset="0"/>
              <a:cs typeface="Lato" panose="020F0502020204030203" pitchFamily="34" charset="0"/>
            </a:endParaRPr>
          </a:p>
          <a:p>
            <a:pPr marL="342905" indent="-342905">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Instagram Post</a:t>
            </a:r>
          </a:p>
          <a:p>
            <a:pPr marL="342905" indent="-342905">
              <a:buFont typeface="Arial" panose="020B0604020202020204" pitchFamily="34" charset="0"/>
              <a:buChar char="•"/>
            </a:pPr>
            <a:r>
              <a:rPr lang="en-GB" sz="2400" dirty="0" err="1">
                <a:latin typeface="Lato" panose="020F0502020204030203" pitchFamily="34" charset="0"/>
                <a:ea typeface="Lato" panose="020F0502020204030203" pitchFamily="34" charset="0"/>
                <a:cs typeface="Lato" panose="020F0502020204030203" pitchFamily="34" charset="0"/>
              </a:rPr>
              <a:t>TikTok</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537962" y="421985"/>
            <a:ext cx="4996425" cy="523220"/>
          </a:xfrm>
          <a:prstGeom prst="rect">
            <a:avLst/>
          </a:prstGeom>
        </p:spPr>
        <p:txBody>
          <a:bodyPr wrap="square">
            <a:spAutoFit/>
          </a:bodyPr>
          <a:lstStyle/>
          <a:p>
            <a:r>
              <a:rPr lang="en-GB" sz="2800" b="1" dirty="0">
                <a:latin typeface="League Spartan" panose="00000800000000000000" pitchFamily="50" charset="0"/>
              </a:rPr>
              <a:t>Healthy sleep into action</a:t>
            </a:r>
          </a:p>
        </p:txBody>
      </p:sp>
      <p:sp>
        <p:nvSpPr>
          <p:cNvPr id="11" name="Rectangle 10"/>
          <p:cNvSpPr/>
          <p:nvPr/>
        </p:nvSpPr>
        <p:spPr>
          <a:xfrm>
            <a:off x="6537961" y="1041401"/>
            <a:ext cx="5150346" cy="3785652"/>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Now that you have reflected on one thing you think you could change about your evening routine to promote better sleep, try to stick to this for one week!</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Write a short reflection about any changes you have noticed to your sleep (or other benefits) at the end of the week.</a:t>
            </a:r>
            <a:endParaRPr lang="en-GB" sz="2400" dirty="0">
              <a:solidFill>
                <a:srgbClr val="95519E"/>
              </a:solidFill>
              <a:latin typeface="Lato" panose="020B0604020202020204" charset="0"/>
              <a:ea typeface="Lato" panose="020B0604020202020204" charset="0"/>
              <a:cs typeface="Lato" panose="020B0604020202020204" charset="0"/>
            </a:endParaRPr>
          </a:p>
        </p:txBody>
      </p:sp>
      <p:pic>
        <p:nvPicPr>
          <p:cNvPr id="2054" name="Picture 6" descr="Sunset, Dusk, Silhouette, Shadow, Girl, Woman, People"/>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71769">
            <a:off x="8752701" y="4716183"/>
            <a:ext cx="2113431" cy="175586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all Out, Advertisement, Campaign, Sticker, Clipart"/>
          <p:cNvPicPr>
            <a:picLocks noChangeAspect="1" noChangeArrowheads="1"/>
          </p:cNvPicPr>
          <p:nvPr/>
        </p:nvPicPr>
        <p:blipFill>
          <a:blip r:embed="rId4" cstate="screen">
            <a:duotone>
              <a:prstClr val="black"/>
              <a:srgbClr val="95519E">
                <a:tint val="45000"/>
                <a:satMod val="400000"/>
              </a:srgbClr>
            </a:duotone>
            <a:extLst>
              <a:ext uri="{28A0092B-C50C-407E-A947-70E740481C1C}">
                <a14:useLocalDpi xmlns:a14="http://schemas.microsoft.com/office/drawing/2010/main"/>
              </a:ext>
            </a:extLst>
          </a:blip>
          <a:srcRect/>
          <a:stretch>
            <a:fillRect/>
          </a:stretch>
        </p:blipFill>
        <p:spPr bwMode="auto">
          <a:xfrm>
            <a:off x="3877530" y="4175814"/>
            <a:ext cx="2218470" cy="2218470"/>
          </a:xfrm>
          <a:prstGeom prst="rect">
            <a:avLst/>
          </a:prstGeom>
          <a:noFill/>
          <a:extLst>
            <a:ext uri="{909E8E84-426E-40DD-AFC4-6F175D3DCCD1}">
              <a14:hiddenFill xmlns:a14="http://schemas.microsoft.com/office/drawing/2010/main">
                <a:solidFill>
                  <a:srgbClr val="FFFFFF"/>
                </a:solidFill>
              </a14:hiddenFill>
            </a:ext>
          </a:extLst>
        </p:spPr>
      </p:pic>
      <p:sp>
        <p:nvSpPr>
          <p:cNvPr id="12" name="Footer Placeholder 1"/>
          <p:cNvSpPr>
            <a:spLocks noGrp="1"/>
          </p:cNvSpPr>
          <p:nvPr/>
        </p:nvSpPr>
        <p:spPr>
          <a:xfrm>
            <a:off x="0" y="6492876"/>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411">
              <a:defRPr/>
            </a:pPr>
            <a:r>
              <a:rPr lang="en-GB" dirty="0">
                <a:solidFill>
                  <a:prstClr val="black"/>
                </a:solidFill>
              </a:rPr>
              <a:t>© PSHE Association 2020   </a:t>
            </a:r>
          </a:p>
        </p:txBody>
      </p:sp>
    </p:spTree>
    <p:extLst>
      <p:ext uri="{BB962C8B-B14F-4D97-AF65-F5344CB8AC3E}">
        <p14:creationId xmlns:p14="http://schemas.microsoft.com/office/powerpoint/2010/main" val="302691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6876</TotalTime>
  <Words>1673</Words>
  <Application>Microsoft Office PowerPoint</Application>
  <PresentationFormat>Widescreen</PresentationFormat>
  <Paragraphs>234</Paragraphs>
  <Slides>13</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Aharoni</vt:lpstr>
      <vt:lpstr>Arial</vt:lpstr>
      <vt:lpstr>Gill Sans MT</vt:lpstr>
      <vt:lpstr>League Spartan</vt:lpstr>
      <vt:lpstr>Calibri Light</vt:lpstr>
      <vt:lpstr>Calibri</vt:lpstr>
      <vt:lpstr>Open Sans Light</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Clare Robinson</cp:lastModifiedBy>
  <cp:revision>366</cp:revision>
  <dcterms:created xsi:type="dcterms:W3CDTF">2018-11-29T11:01:12Z</dcterms:created>
  <dcterms:modified xsi:type="dcterms:W3CDTF">2020-04-23T11:24:38Z</dcterms:modified>
</cp:coreProperties>
</file>