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6" r:id="rId8"/>
    <p:sldId id="262" r:id="rId9"/>
    <p:sldId id="263" r:id="rId10"/>
    <p:sldId id="264" r:id="rId11"/>
    <p:sldId id="265" r:id="rId12"/>
    <p:sldId id="267" r:id="rId13"/>
    <p:sldId id="268" r:id="rId14"/>
    <p:sldId id="269" r:id="rId15"/>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51" d="100"/>
          <a:sy n="51" d="100"/>
        </p:scale>
        <p:origin x="131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6F30CC3-31A1-4ADC-8808-C7C72BA2D0F2}" type="datetimeFigureOut">
              <a:rPr lang="en-GB" smtClean="0"/>
              <a:t>18/03/2020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1C9115-D54C-4DC9-8F79-32165B7C6F0E}" type="slidenum">
              <a:rPr lang="en-GB" smtClean="0"/>
              <a:t>‹#›</a:t>
            </a:fld>
            <a:endParaRPr lang="en-GB"/>
          </a:p>
        </p:txBody>
      </p:sp>
    </p:spTree>
    <p:extLst>
      <p:ext uri="{BB962C8B-B14F-4D97-AF65-F5344CB8AC3E}">
        <p14:creationId xmlns:p14="http://schemas.microsoft.com/office/powerpoint/2010/main" val="29081673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F30CC3-31A1-4ADC-8808-C7C72BA2D0F2}" type="datetimeFigureOut">
              <a:rPr lang="en-GB" smtClean="0"/>
              <a:t>18/03/2020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1C9115-D54C-4DC9-8F79-32165B7C6F0E}" type="slidenum">
              <a:rPr lang="en-GB" smtClean="0"/>
              <a:t>‹#›</a:t>
            </a:fld>
            <a:endParaRPr lang="en-GB"/>
          </a:p>
        </p:txBody>
      </p:sp>
    </p:spTree>
    <p:extLst>
      <p:ext uri="{BB962C8B-B14F-4D97-AF65-F5344CB8AC3E}">
        <p14:creationId xmlns:p14="http://schemas.microsoft.com/office/powerpoint/2010/main" val="4090794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F30CC3-31A1-4ADC-8808-C7C72BA2D0F2}" type="datetimeFigureOut">
              <a:rPr lang="en-GB" smtClean="0"/>
              <a:t>18/03/2020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1C9115-D54C-4DC9-8F79-32165B7C6F0E}" type="slidenum">
              <a:rPr lang="en-GB" smtClean="0"/>
              <a:t>‹#›</a:t>
            </a:fld>
            <a:endParaRPr lang="en-GB"/>
          </a:p>
        </p:txBody>
      </p:sp>
    </p:spTree>
    <p:extLst>
      <p:ext uri="{BB962C8B-B14F-4D97-AF65-F5344CB8AC3E}">
        <p14:creationId xmlns:p14="http://schemas.microsoft.com/office/powerpoint/2010/main" val="3565266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6F30CC3-31A1-4ADC-8808-C7C72BA2D0F2}" type="datetimeFigureOut">
              <a:rPr lang="en-GB" smtClean="0"/>
              <a:t>18/03/2020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1C9115-D54C-4DC9-8F79-32165B7C6F0E}" type="slidenum">
              <a:rPr lang="en-GB" smtClean="0"/>
              <a:t>‹#›</a:t>
            </a:fld>
            <a:endParaRPr lang="en-GB"/>
          </a:p>
        </p:txBody>
      </p:sp>
    </p:spTree>
    <p:extLst>
      <p:ext uri="{BB962C8B-B14F-4D97-AF65-F5344CB8AC3E}">
        <p14:creationId xmlns:p14="http://schemas.microsoft.com/office/powerpoint/2010/main" val="26514696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6F30CC3-31A1-4ADC-8808-C7C72BA2D0F2}" type="datetimeFigureOut">
              <a:rPr lang="en-GB" smtClean="0"/>
              <a:t>18/03/2020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1C9115-D54C-4DC9-8F79-32165B7C6F0E}" type="slidenum">
              <a:rPr lang="en-GB" smtClean="0"/>
              <a:t>‹#›</a:t>
            </a:fld>
            <a:endParaRPr lang="en-GB"/>
          </a:p>
        </p:txBody>
      </p:sp>
    </p:spTree>
    <p:extLst>
      <p:ext uri="{BB962C8B-B14F-4D97-AF65-F5344CB8AC3E}">
        <p14:creationId xmlns:p14="http://schemas.microsoft.com/office/powerpoint/2010/main" val="39397410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6F30CC3-31A1-4ADC-8808-C7C72BA2D0F2}" type="datetimeFigureOut">
              <a:rPr lang="en-GB" smtClean="0"/>
              <a:t>18/03/2020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1C9115-D54C-4DC9-8F79-32165B7C6F0E}" type="slidenum">
              <a:rPr lang="en-GB" smtClean="0"/>
              <a:t>‹#›</a:t>
            </a:fld>
            <a:endParaRPr lang="en-GB"/>
          </a:p>
        </p:txBody>
      </p:sp>
    </p:spTree>
    <p:extLst>
      <p:ext uri="{BB962C8B-B14F-4D97-AF65-F5344CB8AC3E}">
        <p14:creationId xmlns:p14="http://schemas.microsoft.com/office/powerpoint/2010/main" val="4168629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F30CC3-31A1-4ADC-8808-C7C72BA2D0F2}" type="datetimeFigureOut">
              <a:rPr lang="en-GB" smtClean="0"/>
              <a:t>18/03/2020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1C9115-D54C-4DC9-8F79-32165B7C6F0E}" type="slidenum">
              <a:rPr lang="en-GB" smtClean="0"/>
              <a:t>‹#›</a:t>
            </a:fld>
            <a:endParaRPr lang="en-GB"/>
          </a:p>
        </p:txBody>
      </p:sp>
    </p:spTree>
    <p:extLst>
      <p:ext uri="{BB962C8B-B14F-4D97-AF65-F5344CB8AC3E}">
        <p14:creationId xmlns:p14="http://schemas.microsoft.com/office/powerpoint/2010/main" val="164885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C6F30CC3-31A1-4ADC-8808-C7C72BA2D0F2}" type="datetimeFigureOut">
              <a:rPr lang="en-GB" smtClean="0"/>
              <a:t>18/03/2020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1C9115-D54C-4DC9-8F79-32165B7C6F0E}" type="slidenum">
              <a:rPr lang="en-GB" smtClean="0"/>
              <a:t>‹#›</a:t>
            </a:fld>
            <a:endParaRPr lang="en-GB"/>
          </a:p>
        </p:txBody>
      </p:sp>
    </p:spTree>
    <p:extLst>
      <p:ext uri="{BB962C8B-B14F-4D97-AF65-F5344CB8AC3E}">
        <p14:creationId xmlns:p14="http://schemas.microsoft.com/office/powerpoint/2010/main" val="1814954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C6F30CC3-31A1-4ADC-8808-C7C72BA2D0F2}" type="datetimeFigureOut">
              <a:rPr lang="en-GB" smtClean="0"/>
              <a:t>18/03/2020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1C9115-D54C-4DC9-8F79-32165B7C6F0E}" type="slidenum">
              <a:rPr lang="en-GB" smtClean="0"/>
              <a:t>‹#›</a:t>
            </a:fld>
            <a:endParaRPr lang="en-GB"/>
          </a:p>
        </p:txBody>
      </p:sp>
    </p:spTree>
    <p:extLst>
      <p:ext uri="{BB962C8B-B14F-4D97-AF65-F5344CB8AC3E}">
        <p14:creationId xmlns:p14="http://schemas.microsoft.com/office/powerpoint/2010/main" val="1921287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F30CC3-31A1-4ADC-8808-C7C72BA2D0F2}" type="datetimeFigureOut">
              <a:rPr lang="en-GB" smtClean="0"/>
              <a:t>18/03/2020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1C9115-D54C-4DC9-8F79-32165B7C6F0E}" type="slidenum">
              <a:rPr lang="en-GB" smtClean="0"/>
              <a:t>‹#›</a:t>
            </a:fld>
            <a:endParaRPr lang="en-GB"/>
          </a:p>
        </p:txBody>
      </p:sp>
    </p:spTree>
    <p:extLst>
      <p:ext uri="{BB962C8B-B14F-4D97-AF65-F5344CB8AC3E}">
        <p14:creationId xmlns:p14="http://schemas.microsoft.com/office/powerpoint/2010/main" val="3949249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F30CC3-31A1-4ADC-8808-C7C72BA2D0F2}" type="datetimeFigureOut">
              <a:rPr lang="en-GB" smtClean="0"/>
              <a:t>18/03/2020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1C9115-D54C-4DC9-8F79-32165B7C6F0E}" type="slidenum">
              <a:rPr lang="en-GB" smtClean="0"/>
              <a:t>‹#›</a:t>
            </a:fld>
            <a:endParaRPr lang="en-GB"/>
          </a:p>
        </p:txBody>
      </p:sp>
    </p:spTree>
    <p:extLst>
      <p:ext uri="{BB962C8B-B14F-4D97-AF65-F5344CB8AC3E}">
        <p14:creationId xmlns:p14="http://schemas.microsoft.com/office/powerpoint/2010/main" val="3232829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C6F30CC3-31A1-4ADC-8808-C7C72BA2D0F2}" type="datetimeFigureOut">
              <a:rPr lang="en-GB" smtClean="0"/>
              <a:t>18/03/2020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E01C9115-D54C-4DC9-8F79-32165B7C6F0E}" type="slidenum">
              <a:rPr lang="en-GB" smtClean="0"/>
              <a:t>‹#›</a:t>
            </a:fld>
            <a:endParaRPr lang="en-GB"/>
          </a:p>
        </p:txBody>
      </p:sp>
    </p:spTree>
    <p:extLst>
      <p:ext uri="{BB962C8B-B14F-4D97-AF65-F5344CB8AC3E}">
        <p14:creationId xmlns:p14="http://schemas.microsoft.com/office/powerpoint/2010/main" val="2153305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bbc.co.uk/schools/gcsebitesize/science/aqa_pre_2011/oils/polymersrev1.shtml" TargetMode="Externa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bbc.co.uk/schools/gcsebitesize/science/ocr_gateway/carbon_chemistry/making_polymersrev3.shtml" TargetMode="External"/><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type="subTitle" idx="1"/>
          </p:nvPr>
        </p:nvSpPr>
        <p:spPr>
          <a:xfrm>
            <a:off x="518038" y="1073396"/>
            <a:ext cx="5143500" cy="2391656"/>
          </a:xfrm>
        </p:spPr>
        <p:txBody>
          <a:bodyPr/>
          <a:lstStyle/>
          <a:p>
            <a:pPr algn="l"/>
            <a:r>
              <a:rPr lang="en-GB" dirty="0" smtClean="0"/>
              <a:t>Crude oil is a </a:t>
            </a:r>
            <a:r>
              <a:rPr lang="en-GB" b="1" dirty="0" smtClean="0"/>
              <a:t>mixture</a:t>
            </a:r>
            <a:r>
              <a:rPr lang="en-GB" dirty="0" smtClean="0"/>
              <a:t> of different compounds, called </a:t>
            </a:r>
            <a:r>
              <a:rPr lang="en-GB" b="1" dirty="0" smtClean="0"/>
              <a:t>hydrocarbons</a:t>
            </a:r>
            <a:r>
              <a:rPr lang="en-GB" dirty="0" smtClean="0"/>
              <a:t>.</a:t>
            </a:r>
          </a:p>
          <a:p>
            <a:pPr algn="l"/>
            <a:r>
              <a:rPr lang="en-GB" dirty="0" smtClean="0"/>
              <a:t>What do you think hydrocarbons contain?</a:t>
            </a:r>
          </a:p>
          <a:p>
            <a:pPr algn="l"/>
            <a:endParaRPr lang="en-GB" dirty="0"/>
          </a:p>
          <a:p>
            <a:pPr algn="l"/>
            <a:endParaRPr lang="en-GB" dirty="0" smtClean="0"/>
          </a:p>
          <a:p>
            <a:pPr algn="l"/>
            <a:endParaRPr lang="en-GB"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038" y="2269224"/>
            <a:ext cx="3371853" cy="2107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ontent Placeholder 2"/>
          <p:cNvSpPr txBox="1">
            <a:spLocks/>
          </p:cNvSpPr>
          <p:nvPr/>
        </p:nvSpPr>
        <p:spPr>
          <a:xfrm>
            <a:off x="265471" y="4376632"/>
            <a:ext cx="8229600" cy="4525963"/>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a:r>
              <a:rPr lang="en-GB" dirty="0" smtClean="0"/>
              <a:t>Carbon can have 4 bonds</a:t>
            </a:r>
          </a:p>
          <a:p>
            <a:pPr algn="l"/>
            <a:endParaRPr lang="en-GB" dirty="0"/>
          </a:p>
          <a:p>
            <a:pPr algn="l"/>
            <a:r>
              <a:rPr lang="en-GB" dirty="0" smtClean="0"/>
              <a:t>This hydrocarbon is carbon bonded to 4 hydrogen atoms.</a:t>
            </a:r>
          </a:p>
          <a:p>
            <a:pPr algn="l"/>
            <a:r>
              <a:rPr lang="en-GB" dirty="0" smtClean="0"/>
              <a:t>It is called methane and has the formula </a:t>
            </a:r>
            <a:r>
              <a:rPr lang="en-GB" dirty="0"/>
              <a:t>CH</a:t>
            </a:r>
            <a:r>
              <a:rPr lang="en-GB" baseline="-25000" dirty="0"/>
              <a:t>4</a:t>
            </a:r>
          </a:p>
          <a:p>
            <a:pPr algn="l"/>
            <a:endParaRPr lang="en-GB" dirty="0" smtClean="0"/>
          </a:p>
          <a:p>
            <a:pPr algn="l"/>
            <a:r>
              <a:rPr lang="en-GB" dirty="0" smtClean="0"/>
              <a:t>See if you can fill in the rest of the grid below to show alkanes</a:t>
            </a:r>
          </a:p>
          <a:p>
            <a:pPr algn="l"/>
            <a:endParaRPr lang="en-GB" dirty="0"/>
          </a:p>
        </p:txBody>
      </p:sp>
      <p:pic>
        <p:nvPicPr>
          <p:cNvPr id="8" name="Picture 7" descr="http://upload.wikimedia.org/wikipedia/commons/b/b2/Methane-2D-flat-small.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61538" y="4850897"/>
            <a:ext cx="773171" cy="79283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9" name="Table 8"/>
          <p:cNvGraphicFramePr>
            <a:graphicFrameLocks noGrp="1"/>
          </p:cNvGraphicFramePr>
          <p:nvPr>
            <p:extLst>
              <p:ext uri="{D42A27DB-BD31-4B8C-83A1-F6EECF244321}">
                <p14:modId xmlns:p14="http://schemas.microsoft.com/office/powerpoint/2010/main" val="2282652307"/>
              </p:ext>
            </p:extLst>
          </p:nvPr>
        </p:nvGraphicFramePr>
        <p:xfrm>
          <a:off x="238031" y="6573815"/>
          <a:ext cx="6448520" cy="3240360"/>
        </p:xfrm>
        <a:graphic>
          <a:graphicData uri="http://schemas.openxmlformats.org/drawingml/2006/table">
            <a:tbl>
              <a:tblPr firstRow="1" bandRow="1">
                <a:tableStyleId>{5C22544A-7EE6-4342-B048-85BDC9FD1C3A}</a:tableStyleId>
              </a:tblPr>
              <a:tblGrid>
                <a:gridCol w="1612130">
                  <a:extLst>
                    <a:ext uri="{9D8B030D-6E8A-4147-A177-3AD203B41FA5}">
                      <a16:colId xmlns:a16="http://schemas.microsoft.com/office/drawing/2014/main" val="20000"/>
                    </a:ext>
                  </a:extLst>
                </a:gridCol>
                <a:gridCol w="1612130">
                  <a:extLst>
                    <a:ext uri="{9D8B030D-6E8A-4147-A177-3AD203B41FA5}">
                      <a16:colId xmlns:a16="http://schemas.microsoft.com/office/drawing/2014/main" val="20001"/>
                    </a:ext>
                  </a:extLst>
                </a:gridCol>
                <a:gridCol w="1612130">
                  <a:extLst>
                    <a:ext uri="{9D8B030D-6E8A-4147-A177-3AD203B41FA5}">
                      <a16:colId xmlns:a16="http://schemas.microsoft.com/office/drawing/2014/main" val="20002"/>
                    </a:ext>
                  </a:extLst>
                </a:gridCol>
                <a:gridCol w="1612130">
                  <a:extLst>
                    <a:ext uri="{9D8B030D-6E8A-4147-A177-3AD203B41FA5}">
                      <a16:colId xmlns:a16="http://schemas.microsoft.com/office/drawing/2014/main" val="20003"/>
                    </a:ext>
                  </a:extLst>
                </a:gridCol>
              </a:tblGrid>
              <a:tr h="648072">
                <a:tc>
                  <a:txBody>
                    <a:bodyPr/>
                    <a:lstStyle/>
                    <a:p>
                      <a:pPr algn="ctr"/>
                      <a:r>
                        <a:rPr lang="en-GB" dirty="0" smtClean="0">
                          <a:solidFill>
                            <a:schemeClr val="tx1"/>
                          </a:solidFill>
                        </a:rPr>
                        <a:t>Name</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smtClean="0">
                          <a:solidFill>
                            <a:schemeClr val="tx1"/>
                          </a:solidFill>
                        </a:rPr>
                        <a:t>Number</a:t>
                      </a:r>
                      <a:r>
                        <a:rPr lang="en-GB" baseline="0" dirty="0" smtClean="0">
                          <a:solidFill>
                            <a:schemeClr val="tx1"/>
                          </a:solidFill>
                        </a:rPr>
                        <a:t> of Carbon Atoms</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smtClean="0">
                          <a:solidFill>
                            <a:schemeClr val="tx1"/>
                          </a:solidFill>
                        </a:rPr>
                        <a:t>Chemical</a:t>
                      </a:r>
                      <a:r>
                        <a:rPr lang="en-GB" baseline="0" dirty="0" smtClean="0">
                          <a:solidFill>
                            <a:schemeClr val="tx1"/>
                          </a:solidFill>
                        </a:rPr>
                        <a:t> Formula</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smtClean="0">
                          <a:solidFill>
                            <a:schemeClr val="tx1"/>
                          </a:solidFill>
                        </a:rPr>
                        <a:t>Chemical Structure</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48072">
                <a:tc>
                  <a:txBody>
                    <a:bodyPr/>
                    <a:lstStyle/>
                    <a:p>
                      <a:pPr algn="ctr"/>
                      <a:r>
                        <a:rPr lang="en-GB" dirty="0" smtClean="0"/>
                        <a:t>Methane</a:t>
                      </a: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smtClean="0"/>
                        <a:t>1</a:t>
                      </a: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smtClean="0"/>
                        <a:t>CH</a:t>
                      </a:r>
                      <a:r>
                        <a:rPr lang="en-GB" baseline="-25000" dirty="0" smtClean="0"/>
                        <a:t>4</a:t>
                      </a:r>
                      <a:endParaRPr lang="en-GB" baseline="-25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48072">
                <a:tc>
                  <a:txBody>
                    <a:bodyPr/>
                    <a:lstStyle/>
                    <a:p>
                      <a:pPr algn="ctr"/>
                      <a:r>
                        <a:rPr lang="en-GB" dirty="0" smtClean="0"/>
                        <a:t>Ethane</a:t>
                      </a: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smtClean="0"/>
                        <a:t>2</a:t>
                      </a: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48072">
                <a:tc>
                  <a:txBody>
                    <a:bodyPr/>
                    <a:lstStyle/>
                    <a:p>
                      <a:pPr algn="ctr"/>
                      <a:r>
                        <a:rPr lang="en-GB" dirty="0" smtClean="0"/>
                        <a:t>Propane</a:t>
                      </a: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smtClean="0"/>
                        <a:t>3</a:t>
                      </a: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48072">
                <a:tc>
                  <a:txBody>
                    <a:bodyPr/>
                    <a:lstStyle/>
                    <a:p>
                      <a:pPr algn="ctr"/>
                      <a:r>
                        <a:rPr lang="en-GB" dirty="0" smtClean="0"/>
                        <a:t>Butane</a:t>
                      </a: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smtClean="0"/>
                        <a:t>4</a:t>
                      </a: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dirty="0" smtClean="0"/>
                        <a:t>C</a:t>
                      </a:r>
                      <a:r>
                        <a:rPr lang="en-GB" baseline="-25000" dirty="0" smtClean="0"/>
                        <a:t>4</a:t>
                      </a:r>
                      <a:r>
                        <a:rPr lang="en-GB" dirty="0" smtClean="0"/>
                        <a:t>H</a:t>
                      </a:r>
                      <a:r>
                        <a:rPr lang="en-GB" baseline="-25000" dirty="0" smtClean="0"/>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pic>
        <p:nvPicPr>
          <p:cNvPr id="10" name="Picture 9" descr="http://upload.wikimedia.org/wikipedia/commons/b/b2/Methane-2D-flat-small.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61538" y="7259179"/>
            <a:ext cx="567308" cy="5817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5"/>
          <a:stretch>
            <a:fillRect/>
          </a:stretch>
        </p:blipFill>
        <p:spPr>
          <a:xfrm>
            <a:off x="5372100" y="8594207"/>
            <a:ext cx="1062609" cy="555999"/>
          </a:xfrm>
          <a:prstGeom prst="rect">
            <a:avLst/>
          </a:prstGeom>
        </p:spPr>
      </p:pic>
      <p:pic>
        <p:nvPicPr>
          <p:cNvPr id="12" name="Picture 11"/>
          <p:cNvPicPr>
            <a:picLocks noChangeAspect="1"/>
          </p:cNvPicPr>
          <p:nvPr/>
        </p:nvPicPr>
        <p:blipFill>
          <a:blip r:embed="rId6"/>
          <a:stretch>
            <a:fillRect/>
          </a:stretch>
        </p:blipFill>
        <p:spPr>
          <a:xfrm>
            <a:off x="4142458" y="2689726"/>
            <a:ext cx="2395936" cy="1176630"/>
          </a:xfrm>
          <a:prstGeom prst="rect">
            <a:avLst/>
          </a:prstGeom>
        </p:spPr>
      </p:pic>
    </p:spTree>
    <p:extLst>
      <p:ext uri="{BB962C8B-B14F-4D97-AF65-F5344CB8AC3E}">
        <p14:creationId xmlns:p14="http://schemas.microsoft.com/office/powerpoint/2010/main" val="2539132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6238" y="141464"/>
            <a:ext cx="5915025" cy="3306586"/>
          </a:xfrm>
        </p:spPr>
        <p:txBody>
          <a:bodyPr/>
          <a:lstStyle/>
          <a:p>
            <a:pPr marL="0" indent="0">
              <a:buNone/>
            </a:pPr>
            <a:r>
              <a:rPr lang="en-GB" sz="1600" dirty="0" smtClean="0"/>
              <a:t>Alkanes are hydrocarbons with a single bond. They are found in crude oil. It is important to separate the different alkane so that they can be used for different uses. </a:t>
            </a:r>
          </a:p>
          <a:p>
            <a:pPr marL="0" indent="0">
              <a:buNone/>
            </a:pPr>
            <a:endParaRPr lang="en-GB" sz="1600" dirty="0" smtClean="0"/>
          </a:p>
          <a:p>
            <a:pPr marL="0" indent="0">
              <a:buNone/>
            </a:pPr>
            <a:r>
              <a:rPr lang="en-GB" b="1" u="sng" dirty="0" smtClean="0"/>
              <a:t>Fractional distillation</a:t>
            </a:r>
            <a:endParaRPr lang="en-GB" b="1" u="sng"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594" y="3684147"/>
            <a:ext cx="6310312" cy="6032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ontent Placeholder 2"/>
          <p:cNvSpPr txBox="1">
            <a:spLocks/>
          </p:cNvSpPr>
          <p:nvPr/>
        </p:nvSpPr>
        <p:spPr>
          <a:xfrm>
            <a:off x="376238" y="1649760"/>
            <a:ext cx="6781800" cy="1798290"/>
          </a:xfrm>
          <a:prstGeom prst="rect">
            <a:avLst/>
          </a:prstGeom>
          <a:solidFill>
            <a:srgbClr val="FFFFFF">
              <a:alpha val="50980"/>
            </a:srgbClr>
          </a:solidFill>
        </p:spPr>
        <p:txBody>
          <a:bodyPr vert="horz" lIns="91440" tIns="45720" rIns="91440" bIns="45720" rtlCol="0">
            <a:normAutofit fontScale="92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sz="1600" dirty="0" smtClean="0"/>
              <a:t>The different </a:t>
            </a:r>
            <a:r>
              <a:rPr lang="en-GB" sz="1600" b="1" dirty="0" smtClean="0"/>
              <a:t>hydrocarbons</a:t>
            </a:r>
            <a:r>
              <a:rPr lang="en-GB" sz="1600" dirty="0" smtClean="0"/>
              <a:t> have different lengths.</a:t>
            </a:r>
          </a:p>
          <a:p>
            <a:endParaRPr lang="en-GB" sz="1600" dirty="0" smtClean="0"/>
          </a:p>
          <a:p>
            <a:r>
              <a:rPr lang="en-GB" sz="1600" dirty="0" smtClean="0"/>
              <a:t>This means that they have </a:t>
            </a:r>
            <a:r>
              <a:rPr lang="en-GB" sz="1600" b="1" dirty="0" smtClean="0"/>
              <a:t>different boiling points</a:t>
            </a:r>
            <a:r>
              <a:rPr lang="en-GB" sz="1600" dirty="0" smtClean="0"/>
              <a:t>.</a:t>
            </a:r>
          </a:p>
          <a:p>
            <a:endParaRPr lang="en-GB" sz="1600" dirty="0" smtClean="0"/>
          </a:p>
          <a:p>
            <a:r>
              <a:rPr lang="en-GB" sz="1600" dirty="0" smtClean="0"/>
              <a:t>Fractional distillation involves heating crude oil so that it evaporates. The bottom of the column is hotter than the top. Due to the oil condensing at different temperatures the oil ends up turning to a liquid at different heights and can be separated off</a:t>
            </a:r>
          </a:p>
        </p:txBody>
      </p:sp>
    </p:spTree>
    <p:extLst>
      <p:ext uri="{BB962C8B-B14F-4D97-AF65-F5344CB8AC3E}">
        <p14:creationId xmlns:p14="http://schemas.microsoft.com/office/powerpoint/2010/main" val="1047162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66381" y="152160"/>
            <a:ext cx="6120132" cy="4590100"/>
          </a:xfrm>
          <a:prstGeom prst="rect">
            <a:avLst/>
          </a:prstGeom>
        </p:spPr>
      </p:pic>
    </p:spTree>
    <p:extLst>
      <p:ext uri="{BB962C8B-B14F-4D97-AF65-F5344CB8AC3E}">
        <p14:creationId xmlns:p14="http://schemas.microsoft.com/office/powerpoint/2010/main" val="2546797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488" y="457200"/>
            <a:ext cx="5915025" cy="8465080"/>
          </a:xfrm>
        </p:spPr>
        <p:txBody>
          <a:bodyPr/>
          <a:lstStyle/>
          <a:p>
            <a:r>
              <a:rPr lang="en-GB" dirty="0" smtClean="0"/>
              <a:t>Cracking</a:t>
            </a:r>
          </a:p>
          <a:p>
            <a:endParaRPr lang="en-GB" dirty="0"/>
          </a:p>
          <a:p>
            <a:pPr marL="0" indent="0">
              <a:buNone/>
            </a:pPr>
            <a:r>
              <a:rPr lang="en-GB" dirty="0" smtClean="0"/>
              <a:t>Some long alkane chains which are not useful can be split into shorter alkenes. At alkene is a hydrocarbon with a double bond. This process is called cracking</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a:hlinkClick r:id="rId2"/>
              </a:rPr>
              <a:t>http://www.bbc.co.uk/schools/gcsebitesize/science/aqa_pre_2011/oils/polymersrev1.shtml</a:t>
            </a:r>
            <a:endParaRPr lang="en-GB" dirty="0"/>
          </a:p>
          <a:p>
            <a:pPr marL="0" indent="0">
              <a:buNone/>
            </a:pPr>
            <a:r>
              <a:rPr lang="en-GB" dirty="0" smtClean="0"/>
              <a:t>See link for animation of how this happens</a:t>
            </a:r>
            <a:endParaRPr lang="en-GB" dirty="0"/>
          </a:p>
        </p:txBody>
      </p:sp>
      <p:pic>
        <p:nvPicPr>
          <p:cNvPr id="4" name="Picture 3"/>
          <p:cNvPicPr>
            <a:picLocks noChangeAspect="1"/>
          </p:cNvPicPr>
          <p:nvPr/>
        </p:nvPicPr>
        <p:blipFill rotWithShape="1">
          <a:blip r:embed="rId3"/>
          <a:srcRect b="14449"/>
          <a:stretch/>
        </p:blipFill>
        <p:spPr>
          <a:xfrm>
            <a:off x="1142681" y="2291204"/>
            <a:ext cx="4572638" cy="2933940"/>
          </a:xfrm>
          <a:prstGeom prst="rect">
            <a:avLst/>
          </a:prstGeom>
        </p:spPr>
      </p:pic>
      <p:pic>
        <p:nvPicPr>
          <p:cNvPr id="5" name="Picture 4"/>
          <p:cNvPicPr>
            <a:picLocks noChangeAspect="1"/>
          </p:cNvPicPr>
          <p:nvPr/>
        </p:nvPicPr>
        <p:blipFill>
          <a:blip r:embed="rId4"/>
          <a:stretch>
            <a:fillRect/>
          </a:stretch>
        </p:blipFill>
        <p:spPr>
          <a:xfrm>
            <a:off x="186240" y="6533775"/>
            <a:ext cx="4148095" cy="3111072"/>
          </a:xfrm>
          <a:prstGeom prst="rect">
            <a:avLst/>
          </a:prstGeom>
        </p:spPr>
      </p:pic>
      <p:pic>
        <p:nvPicPr>
          <p:cNvPr id="6" name="Picture 5"/>
          <p:cNvPicPr>
            <a:picLocks noChangeAspect="1"/>
          </p:cNvPicPr>
          <p:nvPr/>
        </p:nvPicPr>
        <p:blipFill>
          <a:blip r:embed="rId5"/>
          <a:stretch>
            <a:fillRect/>
          </a:stretch>
        </p:blipFill>
        <p:spPr>
          <a:xfrm>
            <a:off x="4334335" y="7325709"/>
            <a:ext cx="2372068" cy="1360793"/>
          </a:xfrm>
          <a:prstGeom prst="rect">
            <a:avLst/>
          </a:prstGeom>
        </p:spPr>
      </p:pic>
      <p:sp>
        <p:nvSpPr>
          <p:cNvPr id="7" name="TextBox 6"/>
          <p:cNvSpPr txBox="1"/>
          <p:nvPr/>
        </p:nvSpPr>
        <p:spPr>
          <a:xfrm>
            <a:off x="4466897" y="6642538"/>
            <a:ext cx="2049517" cy="369332"/>
          </a:xfrm>
          <a:prstGeom prst="rect">
            <a:avLst/>
          </a:prstGeom>
          <a:noFill/>
        </p:spPr>
        <p:txBody>
          <a:bodyPr wrap="square" rtlCol="0">
            <a:spAutoFit/>
          </a:bodyPr>
          <a:lstStyle/>
          <a:p>
            <a:r>
              <a:rPr lang="en-GB" dirty="0" smtClean="0"/>
              <a:t>General formula</a:t>
            </a:r>
            <a:endParaRPr lang="en-GB" dirty="0"/>
          </a:p>
        </p:txBody>
      </p:sp>
    </p:spTree>
    <p:extLst>
      <p:ext uri="{BB962C8B-B14F-4D97-AF65-F5344CB8AC3E}">
        <p14:creationId xmlns:p14="http://schemas.microsoft.com/office/powerpoint/2010/main" val="31532332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71487" y="233802"/>
            <a:ext cx="5668055" cy="4251042"/>
          </a:xfrm>
          <a:prstGeom prst="rect">
            <a:avLst/>
          </a:prstGeom>
        </p:spPr>
      </p:pic>
      <p:graphicFrame>
        <p:nvGraphicFramePr>
          <p:cNvPr id="5" name="Content Placeholder 3"/>
          <p:cNvGraphicFramePr>
            <a:graphicFrameLocks/>
          </p:cNvGraphicFramePr>
          <p:nvPr>
            <p:extLst>
              <p:ext uri="{D42A27DB-BD31-4B8C-83A1-F6EECF244321}">
                <p14:modId xmlns:p14="http://schemas.microsoft.com/office/powerpoint/2010/main" val="203718567"/>
              </p:ext>
            </p:extLst>
          </p:nvPr>
        </p:nvGraphicFramePr>
        <p:xfrm>
          <a:off x="221457" y="5556919"/>
          <a:ext cx="6636543" cy="3365361"/>
        </p:xfrm>
        <a:graphic>
          <a:graphicData uri="http://schemas.openxmlformats.org/drawingml/2006/table">
            <a:tbl>
              <a:tblPr firstRow="1" bandRow="1"/>
              <a:tblGrid>
                <a:gridCol w="2212181">
                  <a:extLst>
                    <a:ext uri="{9D8B030D-6E8A-4147-A177-3AD203B41FA5}">
                      <a16:colId xmlns:a16="http://schemas.microsoft.com/office/drawing/2014/main" val="20000"/>
                    </a:ext>
                  </a:extLst>
                </a:gridCol>
                <a:gridCol w="2212181">
                  <a:extLst>
                    <a:ext uri="{9D8B030D-6E8A-4147-A177-3AD203B41FA5}">
                      <a16:colId xmlns:a16="http://schemas.microsoft.com/office/drawing/2014/main" val="20001"/>
                    </a:ext>
                  </a:extLst>
                </a:gridCol>
                <a:gridCol w="2212181">
                  <a:extLst>
                    <a:ext uri="{9D8B030D-6E8A-4147-A177-3AD203B41FA5}">
                      <a16:colId xmlns:a16="http://schemas.microsoft.com/office/drawing/2014/main" val="20002"/>
                    </a:ext>
                  </a:extLst>
                </a:gridCol>
              </a:tblGrid>
              <a:tr h="863616">
                <a:tc>
                  <a:txBody>
                    <a:bodyPr/>
                    <a:lstStyle>
                      <a:lvl1pPr marL="0" algn="l" defTabSz="685800" rtl="0" eaLnBrk="1" latinLnBrk="0" hangingPunct="1">
                        <a:defRPr sz="1350" b="1" kern="1200">
                          <a:solidFill>
                            <a:schemeClr val="lt1"/>
                          </a:solidFill>
                          <a:latin typeface="Century Gothic"/>
                        </a:defRPr>
                      </a:lvl1pPr>
                      <a:lvl2pPr marL="342900" algn="l" defTabSz="685800" rtl="0" eaLnBrk="1" latinLnBrk="0" hangingPunct="1">
                        <a:defRPr sz="1350" b="1" kern="1200">
                          <a:solidFill>
                            <a:schemeClr val="lt1"/>
                          </a:solidFill>
                          <a:latin typeface="Century Gothic"/>
                        </a:defRPr>
                      </a:lvl2pPr>
                      <a:lvl3pPr marL="685800" algn="l" defTabSz="685800" rtl="0" eaLnBrk="1" latinLnBrk="0" hangingPunct="1">
                        <a:defRPr sz="1350" b="1" kern="1200">
                          <a:solidFill>
                            <a:schemeClr val="lt1"/>
                          </a:solidFill>
                          <a:latin typeface="Century Gothic"/>
                        </a:defRPr>
                      </a:lvl3pPr>
                      <a:lvl4pPr marL="1028700" algn="l" defTabSz="685800" rtl="0" eaLnBrk="1" latinLnBrk="0" hangingPunct="1">
                        <a:defRPr sz="1350" b="1" kern="1200">
                          <a:solidFill>
                            <a:schemeClr val="lt1"/>
                          </a:solidFill>
                          <a:latin typeface="Century Gothic"/>
                        </a:defRPr>
                      </a:lvl4pPr>
                      <a:lvl5pPr marL="1371600" algn="l" defTabSz="685800" rtl="0" eaLnBrk="1" latinLnBrk="0" hangingPunct="1">
                        <a:defRPr sz="1350" b="1" kern="1200">
                          <a:solidFill>
                            <a:schemeClr val="lt1"/>
                          </a:solidFill>
                          <a:latin typeface="Century Gothic"/>
                        </a:defRPr>
                      </a:lvl5pPr>
                      <a:lvl6pPr marL="1714500" algn="l" defTabSz="685800" rtl="0" eaLnBrk="1" latinLnBrk="0" hangingPunct="1">
                        <a:defRPr sz="1350" b="1" kern="1200">
                          <a:solidFill>
                            <a:schemeClr val="lt1"/>
                          </a:solidFill>
                          <a:latin typeface="Century Gothic"/>
                        </a:defRPr>
                      </a:lvl6pPr>
                      <a:lvl7pPr marL="2057400" algn="l" defTabSz="685800" rtl="0" eaLnBrk="1" latinLnBrk="0" hangingPunct="1">
                        <a:defRPr sz="1350" b="1" kern="1200">
                          <a:solidFill>
                            <a:schemeClr val="lt1"/>
                          </a:solidFill>
                          <a:latin typeface="Century Gothic"/>
                        </a:defRPr>
                      </a:lvl7pPr>
                      <a:lvl8pPr marL="2400300" algn="l" defTabSz="685800" rtl="0" eaLnBrk="1" latinLnBrk="0" hangingPunct="1">
                        <a:defRPr sz="1350" b="1" kern="1200">
                          <a:solidFill>
                            <a:schemeClr val="lt1"/>
                          </a:solidFill>
                          <a:latin typeface="Century Gothic"/>
                        </a:defRPr>
                      </a:lvl8pPr>
                      <a:lvl9pPr marL="2743200" algn="l" defTabSz="685800" rtl="0" eaLnBrk="1" latinLnBrk="0" hangingPunct="1">
                        <a:defRPr sz="1350" b="1" kern="1200">
                          <a:solidFill>
                            <a:schemeClr val="lt1"/>
                          </a:solidFill>
                          <a:latin typeface="Century Gothic"/>
                        </a:defRPr>
                      </a:lvl9pPr>
                    </a:lstStyle>
                    <a:p>
                      <a:pPr algn="ctr"/>
                      <a:r>
                        <a:rPr lang="en-GB" dirty="0" smtClean="0">
                          <a:solidFill>
                            <a:schemeClr val="tx1"/>
                          </a:solidFill>
                        </a:rPr>
                        <a:t>Number of Carbon Atoms</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685800" rtl="0" eaLnBrk="1" latinLnBrk="0" hangingPunct="1">
                        <a:defRPr sz="1350" b="1" kern="1200">
                          <a:solidFill>
                            <a:schemeClr val="lt1"/>
                          </a:solidFill>
                          <a:latin typeface="Century Gothic"/>
                        </a:defRPr>
                      </a:lvl1pPr>
                      <a:lvl2pPr marL="342900" algn="l" defTabSz="685800" rtl="0" eaLnBrk="1" latinLnBrk="0" hangingPunct="1">
                        <a:defRPr sz="1350" b="1" kern="1200">
                          <a:solidFill>
                            <a:schemeClr val="lt1"/>
                          </a:solidFill>
                          <a:latin typeface="Century Gothic"/>
                        </a:defRPr>
                      </a:lvl2pPr>
                      <a:lvl3pPr marL="685800" algn="l" defTabSz="685800" rtl="0" eaLnBrk="1" latinLnBrk="0" hangingPunct="1">
                        <a:defRPr sz="1350" b="1" kern="1200">
                          <a:solidFill>
                            <a:schemeClr val="lt1"/>
                          </a:solidFill>
                          <a:latin typeface="Century Gothic"/>
                        </a:defRPr>
                      </a:lvl3pPr>
                      <a:lvl4pPr marL="1028700" algn="l" defTabSz="685800" rtl="0" eaLnBrk="1" latinLnBrk="0" hangingPunct="1">
                        <a:defRPr sz="1350" b="1" kern="1200">
                          <a:solidFill>
                            <a:schemeClr val="lt1"/>
                          </a:solidFill>
                          <a:latin typeface="Century Gothic"/>
                        </a:defRPr>
                      </a:lvl4pPr>
                      <a:lvl5pPr marL="1371600" algn="l" defTabSz="685800" rtl="0" eaLnBrk="1" latinLnBrk="0" hangingPunct="1">
                        <a:defRPr sz="1350" b="1" kern="1200">
                          <a:solidFill>
                            <a:schemeClr val="lt1"/>
                          </a:solidFill>
                          <a:latin typeface="Century Gothic"/>
                        </a:defRPr>
                      </a:lvl5pPr>
                      <a:lvl6pPr marL="1714500" algn="l" defTabSz="685800" rtl="0" eaLnBrk="1" latinLnBrk="0" hangingPunct="1">
                        <a:defRPr sz="1350" b="1" kern="1200">
                          <a:solidFill>
                            <a:schemeClr val="lt1"/>
                          </a:solidFill>
                          <a:latin typeface="Century Gothic"/>
                        </a:defRPr>
                      </a:lvl6pPr>
                      <a:lvl7pPr marL="2057400" algn="l" defTabSz="685800" rtl="0" eaLnBrk="1" latinLnBrk="0" hangingPunct="1">
                        <a:defRPr sz="1350" b="1" kern="1200">
                          <a:solidFill>
                            <a:schemeClr val="lt1"/>
                          </a:solidFill>
                          <a:latin typeface="Century Gothic"/>
                        </a:defRPr>
                      </a:lvl7pPr>
                      <a:lvl8pPr marL="2400300" algn="l" defTabSz="685800" rtl="0" eaLnBrk="1" latinLnBrk="0" hangingPunct="1">
                        <a:defRPr sz="1350" b="1" kern="1200">
                          <a:solidFill>
                            <a:schemeClr val="lt1"/>
                          </a:solidFill>
                          <a:latin typeface="Century Gothic"/>
                        </a:defRPr>
                      </a:lvl8pPr>
                      <a:lvl9pPr marL="2743200" algn="l" defTabSz="685800" rtl="0" eaLnBrk="1" latinLnBrk="0" hangingPunct="1">
                        <a:defRPr sz="1350" b="1" kern="1200">
                          <a:solidFill>
                            <a:schemeClr val="lt1"/>
                          </a:solidFill>
                          <a:latin typeface="Century Gothic"/>
                        </a:defRPr>
                      </a:lvl9pPr>
                    </a:lstStyle>
                    <a:p>
                      <a:pPr algn="ctr"/>
                      <a:r>
                        <a:rPr lang="en-GB" dirty="0" smtClean="0">
                          <a:solidFill>
                            <a:schemeClr val="tx1"/>
                          </a:solidFill>
                        </a:rPr>
                        <a:t>Name</a:t>
                      </a:r>
                      <a:r>
                        <a:rPr lang="en-GB" baseline="0" dirty="0" smtClean="0">
                          <a:solidFill>
                            <a:schemeClr val="tx1"/>
                          </a:solidFill>
                        </a:rPr>
                        <a:t> of Alkene</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685800" rtl="0" eaLnBrk="1" latinLnBrk="0" hangingPunct="1">
                        <a:defRPr sz="1350" b="1" kern="1200">
                          <a:solidFill>
                            <a:schemeClr val="lt1"/>
                          </a:solidFill>
                          <a:latin typeface="Century Gothic"/>
                        </a:defRPr>
                      </a:lvl1pPr>
                      <a:lvl2pPr marL="342900" algn="l" defTabSz="685800" rtl="0" eaLnBrk="1" latinLnBrk="0" hangingPunct="1">
                        <a:defRPr sz="1350" b="1" kern="1200">
                          <a:solidFill>
                            <a:schemeClr val="lt1"/>
                          </a:solidFill>
                          <a:latin typeface="Century Gothic"/>
                        </a:defRPr>
                      </a:lvl2pPr>
                      <a:lvl3pPr marL="685800" algn="l" defTabSz="685800" rtl="0" eaLnBrk="1" latinLnBrk="0" hangingPunct="1">
                        <a:defRPr sz="1350" b="1" kern="1200">
                          <a:solidFill>
                            <a:schemeClr val="lt1"/>
                          </a:solidFill>
                          <a:latin typeface="Century Gothic"/>
                        </a:defRPr>
                      </a:lvl3pPr>
                      <a:lvl4pPr marL="1028700" algn="l" defTabSz="685800" rtl="0" eaLnBrk="1" latinLnBrk="0" hangingPunct="1">
                        <a:defRPr sz="1350" b="1" kern="1200">
                          <a:solidFill>
                            <a:schemeClr val="lt1"/>
                          </a:solidFill>
                          <a:latin typeface="Century Gothic"/>
                        </a:defRPr>
                      </a:lvl4pPr>
                      <a:lvl5pPr marL="1371600" algn="l" defTabSz="685800" rtl="0" eaLnBrk="1" latinLnBrk="0" hangingPunct="1">
                        <a:defRPr sz="1350" b="1" kern="1200">
                          <a:solidFill>
                            <a:schemeClr val="lt1"/>
                          </a:solidFill>
                          <a:latin typeface="Century Gothic"/>
                        </a:defRPr>
                      </a:lvl5pPr>
                      <a:lvl6pPr marL="1714500" algn="l" defTabSz="685800" rtl="0" eaLnBrk="1" latinLnBrk="0" hangingPunct="1">
                        <a:defRPr sz="1350" b="1" kern="1200">
                          <a:solidFill>
                            <a:schemeClr val="lt1"/>
                          </a:solidFill>
                          <a:latin typeface="Century Gothic"/>
                        </a:defRPr>
                      </a:lvl6pPr>
                      <a:lvl7pPr marL="2057400" algn="l" defTabSz="685800" rtl="0" eaLnBrk="1" latinLnBrk="0" hangingPunct="1">
                        <a:defRPr sz="1350" b="1" kern="1200">
                          <a:solidFill>
                            <a:schemeClr val="lt1"/>
                          </a:solidFill>
                          <a:latin typeface="Century Gothic"/>
                        </a:defRPr>
                      </a:lvl7pPr>
                      <a:lvl8pPr marL="2400300" algn="l" defTabSz="685800" rtl="0" eaLnBrk="1" latinLnBrk="0" hangingPunct="1">
                        <a:defRPr sz="1350" b="1" kern="1200">
                          <a:solidFill>
                            <a:schemeClr val="lt1"/>
                          </a:solidFill>
                          <a:latin typeface="Century Gothic"/>
                        </a:defRPr>
                      </a:lvl8pPr>
                      <a:lvl9pPr marL="2743200" algn="l" defTabSz="685800" rtl="0" eaLnBrk="1" latinLnBrk="0" hangingPunct="1">
                        <a:defRPr sz="1350" b="1" kern="1200">
                          <a:solidFill>
                            <a:schemeClr val="lt1"/>
                          </a:solidFill>
                          <a:latin typeface="Century Gothic"/>
                        </a:defRPr>
                      </a:lvl9pPr>
                    </a:lstStyle>
                    <a:p>
                      <a:pPr algn="ctr"/>
                      <a:r>
                        <a:rPr lang="en-GB" dirty="0" smtClean="0">
                          <a:solidFill>
                            <a:schemeClr val="tx1"/>
                          </a:solidFill>
                        </a:rPr>
                        <a:t>Chemical Formula</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500349">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r>
                        <a:rPr lang="en-GB" b="1" dirty="0" smtClean="0">
                          <a:solidFill>
                            <a:schemeClr val="tx1"/>
                          </a:solidFill>
                        </a:rPr>
                        <a:t>2</a:t>
                      </a: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r>
                        <a:rPr lang="en-GB" dirty="0" err="1" smtClean="0">
                          <a:solidFill>
                            <a:schemeClr val="tx1"/>
                          </a:solidFill>
                        </a:rPr>
                        <a:t>Ethene</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r>
                        <a:rPr lang="en-GB" dirty="0" smtClean="0">
                          <a:solidFill>
                            <a:schemeClr val="tx1"/>
                          </a:solidFill>
                        </a:rPr>
                        <a:t>C</a:t>
                      </a:r>
                      <a:r>
                        <a:rPr lang="en-GB" baseline="-25000" dirty="0" smtClean="0">
                          <a:solidFill>
                            <a:schemeClr val="tx1"/>
                          </a:solidFill>
                        </a:rPr>
                        <a:t>2</a:t>
                      </a:r>
                      <a:r>
                        <a:rPr lang="en-GB" dirty="0" smtClean="0">
                          <a:solidFill>
                            <a:schemeClr val="tx1"/>
                          </a:solidFill>
                        </a:rPr>
                        <a:t>H</a:t>
                      </a:r>
                      <a:r>
                        <a:rPr lang="en-GB" baseline="-25000" dirty="0" smtClean="0">
                          <a:solidFill>
                            <a:schemeClr val="tx1"/>
                          </a:solidFill>
                        </a:rPr>
                        <a:t>4</a:t>
                      </a:r>
                      <a:endParaRPr lang="en-GB" baseline="-25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500349">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r>
                        <a:rPr lang="en-GB" b="1" dirty="0" smtClean="0">
                          <a:solidFill>
                            <a:schemeClr val="tx1"/>
                          </a:solidFill>
                        </a:rPr>
                        <a:t>3</a:t>
                      </a: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r>
                        <a:rPr lang="en-GB" dirty="0" smtClean="0">
                          <a:solidFill>
                            <a:schemeClr val="tx1"/>
                          </a:solidFill>
                        </a:rPr>
                        <a:t>C</a:t>
                      </a:r>
                      <a:r>
                        <a:rPr lang="en-GB" baseline="-25000" dirty="0" smtClean="0">
                          <a:solidFill>
                            <a:schemeClr val="tx1"/>
                          </a:solidFill>
                        </a:rPr>
                        <a:t>3</a:t>
                      </a:r>
                      <a:r>
                        <a:rPr lang="en-GB" dirty="0" smtClean="0">
                          <a:solidFill>
                            <a:schemeClr val="tx1"/>
                          </a:solidFill>
                        </a:rPr>
                        <a:t>H</a:t>
                      </a:r>
                      <a:r>
                        <a:rPr lang="en-GB" baseline="-25000" dirty="0" smtClean="0">
                          <a:solidFill>
                            <a:schemeClr val="tx1"/>
                          </a:solidFill>
                        </a:rPr>
                        <a:t>6</a:t>
                      </a:r>
                      <a:endParaRPr lang="en-GB" baseline="-25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500349">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r>
                        <a:rPr lang="en-GB" b="1" dirty="0" smtClean="0">
                          <a:solidFill>
                            <a:schemeClr val="tx1"/>
                          </a:solidFill>
                        </a:rPr>
                        <a:t>4</a:t>
                      </a: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r>
                        <a:rPr lang="en-GB" dirty="0" smtClean="0">
                          <a:solidFill>
                            <a:schemeClr val="tx1"/>
                          </a:solidFill>
                        </a:rPr>
                        <a:t>C</a:t>
                      </a:r>
                      <a:r>
                        <a:rPr lang="en-GB" baseline="-25000" dirty="0" smtClean="0">
                          <a:solidFill>
                            <a:schemeClr val="tx1"/>
                          </a:solidFill>
                        </a:rPr>
                        <a:t>4</a:t>
                      </a:r>
                      <a:r>
                        <a:rPr lang="en-GB" dirty="0" smtClean="0">
                          <a:solidFill>
                            <a:schemeClr val="tx1"/>
                          </a:solidFill>
                        </a:rPr>
                        <a:t>H</a:t>
                      </a:r>
                      <a:r>
                        <a:rPr lang="en-GB" baseline="-25000" dirty="0" smtClean="0">
                          <a:solidFill>
                            <a:schemeClr val="tx1"/>
                          </a:solidFill>
                        </a:rPr>
                        <a:t>8</a:t>
                      </a:r>
                      <a:endParaRPr lang="en-GB" baseline="-25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500349">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r>
                        <a:rPr lang="en-GB" b="1" dirty="0" smtClean="0">
                          <a:solidFill>
                            <a:schemeClr val="tx1"/>
                          </a:solidFill>
                        </a:rPr>
                        <a:t>5</a:t>
                      </a: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r>
                        <a:rPr lang="en-GB" dirty="0" smtClean="0">
                          <a:solidFill>
                            <a:schemeClr val="tx1"/>
                          </a:solidFill>
                        </a:rPr>
                        <a:t>Pentene</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endParaRPr lang="en-GB" b="0" baseline="-25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500349">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r>
                        <a:rPr lang="en-GB" b="1" dirty="0" smtClean="0">
                          <a:solidFill>
                            <a:schemeClr val="tx1"/>
                          </a:solidFill>
                        </a:rPr>
                        <a:t>6</a:t>
                      </a: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r>
                        <a:rPr lang="en-GB" dirty="0" err="1" smtClean="0">
                          <a:solidFill>
                            <a:schemeClr val="tx1"/>
                          </a:solidFill>
                        </a:rPr>
                        <a:t>Hexene</a:t>
                      </a:r>
                      <a:endParaRPr lang="en-GB"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685800" rtl="0" eaLnBrk="1" latinLnBrk="0" hangingPunct="1">
                        <a:defRPr sz="1350" kern="1200">
                          <a:solidFill>
                            <a:schemeClr val="dk1"/>
                          </a:solidFill>
                          <a:latin typeface="Century Gothic"/>
                        </a:defRPr>
                      </a:lvl1pPr>
                      <a:lvl2pPr marL="342900" algn="l" defTabSz="685800" rtl="0" eaLnBrk="1" latinLnBrk="0" hangingPunct="1">
                        <a:defRPr sz="1350" kern="1200">
                          <a:solidFill>
                            <a:schemeClr val="dk1"/>
                          </a:solidFill>
                          <a:latin typeface="Century Gothic"/>
                        </a:defRPr>
                      </a:lvl2pPr>
                      <a:lvl3pPr marL="685800" algn="l" defTabSz="685800" rtl="0" eaLnBrk="1" latinLnBrk="0" hangingPunct="1">
                        <a:defRPr sz="1350" kern="1200">
                          <a:solidFill>
                            <a:schemeClr val="dk1"/>
                          </a:solidFill>
                          <a:latin typeface="Century Gothic"/>
                        </a:defRPr>
                      </a:lvl3pPr>
                      <a:lvl4pPr marL="1028700" algn="l" defTabSz="685800" rtl="0" eaLnBrk="1" latinLnBrk="0" hangingPunct="1">
                        <a:defRPr sz="1350" kern="1200">
                          <a:solidFill>
                            <a:schemeClr val="dk1"/>
                          </a:solidFill>
                          <a:latin typeface="Century Gothic"/>
                        </a:defRPr>
                      </a:lvl4pPr>
                      <a:lvl5pPr marL="1371600" algn="l" defTabSz="685800" rtl="0" eaLnBrk="1" latinLnBrk="0" hangingPunct="1">
                        <a:defRPr sz="1350" kern="1200">
                          <a:solidFill>
                            <a:schemeClr val="dk1"/>
                          </a:solidFill>
                          <a:latin typeface="Century Gothic"/>
                        </a:defRPr>
                      </a:lvl5pPr>
                      <a:lvl6pPr marL="1714500" algn="l" defTabSz="685800" rtl="0" eaLnBrk="1" latinLnBrk="0" hangingPunct="1">
                        <a:defRPr sz="1350" kern="1200">
                          <a:solidFill>
                            <a:schemeClr val="dk1"/>
                          </a:solidFill>
                          <a:latin typeface="Century Gothic"/>
                        </a:defRPr>
                      </a:lvl6pPr>
                      <a:lvl7pPr marL="2057400" algn="l" defTabSz="685800" rtl="0" eaLnBrk="1" latinLnBrk="0" hangingPunct="1">
                        <a:defRPr sz="1350" kern="1200">
                          <a:solidFill>
                            <a:schemeClr val="dk1"/>
                          </a:solidFill>
                          <a:latin typeface="Century Gothic"/>
                        </a:defRPr>
                      </a:lvl7pPr>
                      <a:lvl8pPr marL="2400300" algn="l" defTabSz="685800" rtl="0" eaLnBrk="1" latinLnBrk="0" hangingPunct="1">
                        <a:defRPr sz="1350" kern="1200">
                          <a:solidFill>
                            <a:schemeClr val="dk1"/>
                          </a:solidFill>
                          <a:latin typeface="Century Gothic"/>
                        </a:defRPr>
                      </a:lvl8pPr>
                      <a:lvl9pPr marL="2743200" algn="l" defTabSz="685800" rtl="0" eaLnBrk="1" latinLnBrk="0" hangingPunct="1">
                        <a:defRPr sz="1350" kern="1200">
                          <a:solidFill>
                            <a:schemeClr val="dk1"/>
                          </a:solidFill>
                          <a:latin typeface="Century Gothic"/>
                        </a:defRPr>
                      </a:lvl9pPr>
                    </a:lstStyle>
                    <a:p>
                      <a:pPr algn="ctr"/>
                      <a:endParaRPr lang="en-GB" baseline="-250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bl>
          </a:graphicData>
        </a:graphic>
      </p:graphicFrame>
      <p:sp>
        <p:nvSpPr>
          <p:cNvPr id="6" name="Rectangle 5"/>
          <p:cNvSpPr/>
          <p:nvPr/>
        </p:nvSpPr>
        <p:spPr>
          <a:xfrm>
            <a:off x="246206" y="4778447"/>
            <a:ext cx="4246612" cy="369332"/>
          </a:xfrm>
          <a:prstGeom prst="rect">
            <a:avLst/>
          </a:prstGeom>
        </p:spPr>
        <p:txBody>
          <a:bodyPr wrap="none">
            <a:spAutoFit/>
          </a:bodyPr>
          <a:lstStyle/>
          <a:p>
            <a:r>
              <a:rPr lang="en-GB" b="1" dirty="0" smtClean="0"/>
              <a:t>Complete the table below to show alkenes</a:t>
            </a:r>
            <a:endParaRPr lang="en-GB" dirty="0"/>
          </a:p>
        </p:txBody>
      </p:sp>
    </p:spTree>
    <p:extLst>
      <p:ext uri="{BB962C8B-B14F-4D97-AF65-F5344CB8AC3E}">
        <p14:creationId xmlns:p14="http://schemas.microsoft.com/office/powerpoint/2010/main" val="22528035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71488" y="3429478"/>
            <a:ext cx="5915025" cy="5492801"/>
          </a:xfrm>
        </p:spPr>
        <p:txBody>
          <a:bodyPr/>
          <a:lstStyle/>
          <a:p>
            <a:r>
              <a:rPr lang="en-GB" dirty="0" smtClean="0"/>
              <a:t>To test for an alkene add bromine water (orange/brown) and it will decolourise the bromine water</a:t>
            </a:r>
            <a:endParaRPr lang="en-GB" dirty="0"/>
          </a:p>
        </p:txBody>
      </p:sp>
      <p:pic>
        <p:nvPicPr>
          <p:cNvPr id="4" name="Picture 3"/>
          <p:cNvPicPr>
            <a:picLocks noChangeAspect="1"/>
          </p:cNvPicPr>
          <p:nvPr/>
        </p:nvPicPr>
        <p:blipFill>
          <a:blip r:embed="rId2"/>
          <a:stretch>
            <a:fillRect/>
          </a:stretch>
        </p:blipFill>
        <p:spPr>
          <a:xfrm>
            <a:off x="890432" y="0"/>
            <a:ext cx="4572638" cy="3429479"/>
          </a:xfrm>
          <a:prstGeom prst="rect">
            <a:avLst/>
          </a:prstGeom>
        </p:spPr>
      </p:pic>
      <p:sp>
        <p:nvSpPr>
          <p:cNvPr id="5" name="Title 1"/>
          <p:cNvSpPr txBox="1">
            <a:spLocks/>
          </p:cNvSpPr>
          <p:nvPr/>
        </p:nvSpPr>
        <p:spPr>
          <a:xfrm>
            <a:off x="0" y="4194996"/>
            <a:ext cx="8229600" cy="1143000"/>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mtClean="0"/>
              <a:t>What is needed for combustion?</a:t>
            </a:r>
            <a:endParaRPr lang="en-GB" dirty="0"/>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7635" y="5897854"/>
            <a:ext cx="4331381" cy="32337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Oval 6"/>
          <p:cNvSpPr/>
          <p:nvPr/>
        </p:nvSpPr>
        <p:spPr>
          <a:xfrm>
            <a:off x="2224590" y="8213455"/>
            <a:ext cx="3240360" cy="1245467"/>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Oval 7"/>
          <p:cNvSpPr/>
          <p:nvPr/>
        </p:nvSpPr>
        <p:spPr>
          <a:xfrm>
            <a:off x="4384831" y="6103892"/>
            <a:ext cx="2279917" cy="1245467"/>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Oval 8"/>
          <p:cNvSpPr/>
          <p:nvPr/>
        </p:nvSpPr>
        <p:spPr>
          <a:xfrm>
            <a:off x="982453" y="6211904"/>
            <a:ext cx="2279917" cy="1245467"/>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8431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7"/>
                                        </p:tgtEl>
                                        <p:attrNameLst>
                                          <p:attrName>ppt_x</p:attrName>
                                        </p:attrNameLst>
                                      </p:cBhvr>
                                      <p:tavLst>
                                        <p:tav tm="0">
                                          <p:val>
                                            <p:strVal val="ppt_x"/>
                                          </p:val>
                                        </p:tav>
                                        <p:tav tm="100000">
                                          <p:val>
                                            <p:strVal val="ppt_x"/>
                                          </p:val>
                                        </p:tav>
                                      </p:tavLst>
                                    </p:anim>
                                    <p:anim calcmode="lin" valueType="num">
                                      <p:cBhvr additive="base">
                                        <p:cTn id="7" dur="500"/>
                                        <p:tgtEl>
                                          <p:spTgt spid="7"/>
                                        </p:tgtEl>
                                        <p:attrNameLst>
                                          <p:attrName>ppt_y</p:attrName>
                                        </p:attrNameLst>
                                      </p:cBhvr>
                                      <p:tavLst>
                                        <p:tav tm="0">
                                          <p:val>
                                            <p:strVal val="ppt_y"/>
                                          </p:val>
                                        </p:tav>
                                        <p:tav tm="100000">
                                          <p:val>
                                            <p:strVal val="1+ppt_h/2"/>
                                          </p:val>
                                        </p:tav>
                                      </p:tavLst>
                                    </p:anim>
                                    <p:set>
                                      <p:cBhvr>
                                        <p:cTn id="8" dur="1" fill="hold">
                                          <p:stCondLst>
                                            <p:cond delay="499"/>
                                          </p:stCondLst>
                                        </p:cTn>
                                        <p:tgtEl>
                                          <p:spTgt spid="7"/>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9"/>
                                        </p:tgtEl>
                                        <p:attrNameLst>
                                          <p:attrName>ppt_x</p:attrName>
                                        </p:attrNameLst>
                                      </p:cBhvr>
                                      <p:tavLst>
                                        <p:tav tm="0">
                                          <p:val>
                                            <p:strVal val="ppt_x"/>
                                          </p:val>
                                        </p:tav>
                                        <p:tav tm="100000">
                                          <p:val>
                                            <p:strVal val="ppt_x"/>
                                          </p:val>
                                        </p:tav>
                                      </p:tavLst>
                                    </p:anim>
                                    <p:anim calcmode="lin" valueType="num">
                                      <p:cBhvr additive="base">
                                        <p:cTn id="13" dur="500"/>
                                        <p:tgtEl>
                                          <p:spTgt spid="9"/>
                                        </p:tgtEl>
                                        <p:attrNameLst>
                                          <p:attrName>ppt_y</p:attrName>
                                        </p:attrNameLst>
                                      </p:cBhvr>
                                      <p:tavLst>
                                        <p:tav tm="0">
                                          <p:val>
                                            <p:strVal val="ppt_y"/>
                                          </p:val>
                                        </p:tav>
                                        <p:tav tm="100000">
                                          <p:val>
                                            <p:strVal val="1+ppt_h/2"/>
                                          </p:val>
                                        </p:tav>
                                      </p:tavLst>
                                    </p:anim>
                                    <p:set>
                                      <p:cBhvr>
                                        <p:cTn id="14" dur="1" fill="hold">
                                          <p:stCondLst>
                                            <p:cond delay="499"/>
                                          </p:stCondLst>
                                        </p:cTn>
                                        <p:tgtEl>
                                          <p:spTgt spid="9"/>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0" nodeType="clickEffect">
                                  <p:stCondLst>
                                    <p:cond delay="0"/>
                                  </p:stCondLst>
                                  <p:childTnLst>
                                    <p:anim calcmode="lin" valueType="num">
                                      <p:cBhvr additive="base">
                                        <p:cTn id="18" dur="500"/>
                                        <p:tgtEl>
                                          <p:spTgt spid="8"/>
                                        </p:tgtEl>
                                        <p:attrNameLst>
                                          <p:attrName>ppt_x</p:attrName>
                                        </p:attrNameLst>
                                      </p:cBhvr>
                                      <p:tavLst>
                                        <p:tav tm="0">
                                          <p:val>
                                            <p:strVal val="ppt_x"/>
                                          </p:val>
                                        </p:tav>
                                        <p:tav tm="100000">
                                          <p:val>
                                            <p:strVal val="ppt_x"/>
                                          </p:val>
                                        </p:tav>
                                      </p:tavLst>
                                    </p:anim>
                                    <p:anim calcmode="lin" valueType="num">
                                      <p:cBhvr additive="base">
                                        <p:cTn id="19" dur="500"/>
                                        <p:tgtEl>
                                          <p:spTgt spid="8"/>
                                        </p:tgtEl>
                                        <p:attrNameLst>
                                          <p:attrName>ppt_y</p:attrName>
                                        </p:attrNameLst>
                                      </p:cBhvr>
                                      <p:tavLst>
                                        <p:tav tm="0">
                                          <p:val>
                                            <p:strVal val="ppt_y"/>
                                          </p:val>
                                        </p:tav>
                                        <p:tav tm="100000">
                                          <p:val>
                                            <p:strVal val="1+ppt_h/2"/>
                                          </p:val>
                                        </p:tav>
                                      </p:tavLst>
                                    </p:anim>
                                    <p:set>
                                      <p:cBhvr>
                                        <p:cTn id="20"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b="10035"/>
          <a:stretch/>
        </p:blipFill>
        <p:spPr>
          <a:xfrm>
            <a:off x="-1" y="0"/>
            <a:ext cx="6386513" cy="4309241"/>
          </a:xfrm>
          <a:prstGeom prst="rect">
            <a:avLst/>
          </a:prstGeom>
        </p:spPr>
      </p:pic>
      <p:sp>
        <p:nvSpPr>
          <p:cNvPr id="5" name="Rectangle 4"/>
          <p:cNvSpPr/>
          <p:nvPr/>
        </p:nvSpPr>
        <p:spPr>
          <a:xfrm>
            <a:off x="220717" y="4352836"/>
            <a:ext cx="6165795" cy="646331"/>
          </a:xfrm>
          <a:prstGeom prst="rect">
            <a:avLst/>
          </a:prstGeom>
        </p:spPr>
        <p:txBody>
          <a:bodyPr wrap="square">
            <a:spAutoFit/>
          </a:bodyPr>
          <a:lstStyle/>
          <a:p>
            <a:r>
              <a:rPr lang="en-GB" dirty="0">
                <a:solidFill>
                  <a:prstClr val="black"/>
                </a:solidFill>
                <a:hlinkClick r:id="rId3"/>
              </a:rPr>
              <a:t>http://www.bbc.co.uk/schools/gcsebitesize/science/ocr_gateway/carbon_chemistry/making_polymersrev3.shtml</a:t>
            </a:r>
            <a:endParaRPr lang="en-GB" dirty="0">
              <a:solidFill>
                <a:prstClr val="black"/>
              </a:solidFill>
            </a:endParaRPr>
          </a:p>
        </p:txBody>
      </p:sp>
      <p:pic>
        <p:nvPicPr>
          <p:cNvPr id="6" name="Picture 5"/>
          <p:cNvPicPr>
            <a:picLocks noChangeAspect="1"/>
          </p:cNvPicPr>
          <p:nvPr/>
        </p:nvPicPr>
        <p:blipFill>
          <a:blip r:embed="rId4"/>
          <a:stretch>
            <a:fillRect/>
          </a:stretch>
        </p:blipFill>
        <p:spPr>
          <a:xfrm>
            <a:off x="932473" y="5042762"/>
            <a:ext cx="5247609" cy="3935707"/>
          </a:xfrm>
          <a:prstGeom prst="rect">
            <a:avLst/>
          </a:prstGeom>
        </p:spPr>
      </p:pic>
    </p:spTree>
    <p:extLst>
      <p:ext uri="{BB962C8B-B14F-4D97-AF65-F5344CB8AC3E}">
        <p14:creationId xmlns:p14="http://schemas.microsoft.com/office/powerpoint/2010/main" val="2993064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sp>
        <p:nvSpPr>
          <p:cNvPr id="4" name="Title 1"/>
          <p:cNvSpPr txBox="1">
            <a:spLocks/>
          </p:cNvSpPr>
          <p:nvPr/>
        </p:nvSpPr>
        <p:spPr>
          <a:xfrm>
            <a:off x="342900" y="366184"/>
            <a:ext cx="5858203" cy="1021182"/>
          </a:xfrm>
          <a:prstGeom prst="rect">
            <a:avLst/>
          </a:prstGeom>
        </p:spPr>
        <p:txBody>
          <a:bodyPr vert="horz" lIns="91440" tIns="45720" rIns="91440" bIns="45720" rtlCol="0" anchor="ctr">
            <a:normAutofit fontScale="92500" lnSpcReduction="200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3600" dirty="0" smtClean="0"/>
              <a:t>Hydrocarbons</a:t>
            </a:r>
            <a:br>
              <a:rPr lang="en-GB" sz="3600" dirty="0" smtClean="0"/>
            </a:br>
            <a:r>
              <a:rPr lang="en-GB" sz="2400" dirty="0" smtClean="0"/>
              <a:t>Oil is made up of hydrocarbons chains of hydrogen and hydrogen. </a:t>
            </a:r>
            <a:r>
              <a:rPr lang="en-GB" sz="2400" i="1" dirty="0" smtClean="0"/>
              <a:t>Complete the table </a:t>
            </a:r>
            <a:endParaRPr lang="en-GB" sz="3600" i="1" dirty="0"/>
          </a:p>
        </p:txBody>
      </p:sp>
      <p:pic>
        <p:nvPicPr>
          <p:cNvPr id="5" name="Picture 160"/>
          <p:cNvPicPr>
            <a:picLocks noChangeAspect="1" noChangeArrowheads="1"/>
          </p:cNvPicPr>
          <p:nvPr/>
        </p:nvPicPr>
        <p:blipFill rotWithShape="1">
          <a:blip r:embed="rId2">
            <a:extLst>
              <a:ext uri="{28A0092B-C50C-407E-A947-70E740481C1C}">
                <a14:useLocalDpi xmlns:a14="http://schemas.microsoft.com/office/drawing/2010/main" val="0"/>
              </a:ext>
            </a:extLst>
          </a:blip>
          <a:srcRect b="41140"/>
          <a:stretch/>
        </p:blipFill>
        <p:spPr bwMode="auto">
          <a:xfrm>
            <a:off x="471488" y="1387367"/>
            <a:ext cx="4224117" cy="4761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7286" y="6286142"/>
            <a:ext cx="5500852" cy="3565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9000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791" y="96480"/>
            <a:ext cx="5915025" cy="454218"/>
          </a:xfrm>
        </p:spPr>
        <p:txBody>
          <a:bodyPr>
            <a:normAutofit fontScale="90000"/>
          </a:bodyPr>
          <a:lstStyle/>
          <a:p>
            <a:r>
              <a:rPr lang="en-GB" dirty="0" smtClean="0"/>
              <a:t>Use text boxes to fill in the answers</a:t>
            </a:r>
            <a:endParaRPr lang="en-GB" dirty="0"/>
          </a:p>
        </p:txBody>
      </p:sp>
      <p:sp>
        <p:nvSpPr>
          <p:cNvPr id="3" name="Content Placeholder 2"/>
          <p:cNvSpPr>
            <a:spLocks noGrp="1"/>
          </p:cNvSpPr>
          <p:nvPr>
            <p:ph idx="1"/>
          </p:nvPr>
        </p:nvSpPr>
        <p:spPr/>
        <p:txBody>
          <a:bodyPr/>
          <a:lstStyle/>
          <a:p>
            <a:endParaRPr lang="en-GB"/>
          </a:p>
        </p:txBody>
      </p:sp>
      <p:pic>
        <p:nvPicPr>
          <p:cNvPr id="4" name="Picture 2" descr="C:\Users\Hannah.Hanz-PC\Documents\Scan0010.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2826" t="7239" r="8537"/>
          <a:stretch/>
        </p:blipFill>
        <p:spPr bwMode="auto">
          <a:xfrm>
            <a:off x="471488" y="981623"/>
            <a:ext cx="5915025" cy="9596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32003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11545"/>
          <a:stretch/>
        </p:blipFill>
        <p:spPr>
          <a:xfrm>
            <a:off x="294289" y="642145"/>
            <a:ext cx="5528442" cy="8601065"/>
          </a:xfrm>
          <a:prstGeom prst="rect">
            <a:avLst/>
          </a:prstGeom>
        </p:spPr>
      </p:pic>
    </p:spTree>
    <p:extLst>
      <p:ext uri="{BB962C8B-B14F-4D97-AF65-F5344CB8AC3E}">
        <p14:creationId xmlns:p14="http://schemas.microsoft.com/office/powerpoint/2010/main" val="2920542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8849"/>
          <a:stretch/>
        </p:blipFill>
        <p:spPr>
          <a:xfrm>
            <a:off x="471489" y="981112"/>
            <a:ext cx="5923472" cy="8702576"/>
          </a:xfrm>
          <a:prstGeom prst="rect">
            <a:avLst/>
          </a:prstGeom>
        </p:spPr>
      </p:pic>
    </p:spTree>
    <p:extLst>
      <p:ext uri="{BB962C8B-B14F-4D97-AF65-F5344CB8AC3E}">
        <p14:creationId xmlns:p14="http://schemas.microsoft.com/office/powerpoint/2010/main" val="13366601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8818" t="436"/>
          <a:stretch/>
        </p:blipFill>
        <p:spPr>
          <a:xfrm>
            <a:off x="945931" y="903890"/>
            <a:ext cx="5497802" cy="8133784"/>
          </a:xfrm>
          <a:prstGeom prst="rect">
            <a:avLst/>
          </a:prstGeom>
        </p:spPr>
      </p:pic>
    </p:spTree>
    <p:extLst>
      <p:ext uri="{BB962C8B-B14F-4D97-AF65-F5344CB8AC3E}">
        <p14:creationId xmlns:p14="http://schemas.microsoft.com/office/powerpoint/2010/main" val="1847048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21203" t="19788" r="22380" b="7591"/>
          <a:stretch/>
        </p:blipFill>
        <p:spPr>
          <a:xfrm>
            <a:off x="0" y="177420"/>
            <a:ext cx="6878472" cy="7083189"/>
          </a:xfrm>
          <a:prstGeom prst="rect">
            <a:avLst/>
          </a:prstGeom>
        </p:spPr>
      </p:pic>
    </p:spTree>
    <p:extLst>
      <p:ext uri="{BB962C8B-B14F-4D97-AF65-F5344CB8AC3E}">
        <p14:creationId xmlns:p14="http://schemas.microsoft.com/office/powerpoint/2010/main" val="38746016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2"/>
          <a:srcRect l="19140" t="21355" r="16406" b="55128"/>
          <a:stretch/>
        </p:blipFill>
        <p:spPr>
          <a:xfrm>
            <a:off x="471488" y="108482"/>
            <a:ext cx="6286500" cy="1720318"/>
          </a:xfrm>
          <a:prstGeom prst="rect">
            <a:avLst/>
          </a:prstGeom>
        </p:spPr>
      </p:pic>
      <p:pic>
        <p:nvPicPr>
          <p:cNvPr id="6" name="Picture 5"/>
          <p:cNvPicPr>
            <a:picLocks noChangeAspect="1"/>
          </p:cNvPicPr>
          <p:nvPr/>
        </p:nvPicPr>
        <p:blipFill rotWithShape="1">
          <a:blip r:embed="rId3"/>
          <a:srcRect l="23437" t="18229" r="21289" b="16667"/>
          <a:stretch/>
        </p:blipFill>
        <p:spPr>
          <a:xfrm>
            <a:off x="247651" y="2023706"/>
            <a:ext cx="6138862" cy="5423023"/>
          </a:xfrm>
          <a:prstGeom prst="rect">
            <a:avLst/>
          </a:prstGeom>
        </p:spPr>
      </p:pic>
    </p:spTree>
    <p:extLst>
      <p:ext uri="{BB962C8B-B14F-4D97-AF65-F5344CB8AC3E}">
        <p14:creationId xmlns:p14="http://schemas.microsoft.com/office/powerpoint/2010/main" val="24229708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TotalTime>
  <Words>297</Words>
  <Application>Microsoft Office PowerPoint</Application>
  <PresentationFormat>A4 Paper (210x297 mm)</PresentationFormat>
  <Paragraphs>65</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Use text boxes to fill in the answers</vt:lpstr>
      <vt:lpstr>PowerPoint Presentation</vt:lpstr>
      <vt:lpstr>PowerPoint Presentation</vt:lpstr>
      <vt:lpstr>PowerPoint Presentation</vt:lpstr>
      <vt:lpstr>PowerPoint Presentation</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8</cp:revision>
  <dcterms:created xsi:type="dcterms:W3CDTF">2020-03-18T11:17:44Z</dcterms:created>
  <dcterms:modified xsi:type="dcterms:W3CDTF">2020-03-18T15:18:58Z</dcterms:modified>
</cp:coreProperties>
</file>