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821A"/>
    <a:srgbClr val="F6B476"/>
    <a:srgbClr val="75BDC9"/>
    <a:srgbClr val="FF7C80"/>
    <a:srgbClr val="E6E6E6"/>
    <a:srgbClr val="FF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103" autoAdjust="0"/>
    <p:restoredTop sz="94660"/>
  </p:normalViewPr>
  <p:slideViewPr>
    <p:cSldViewPr snapToGrid="0">
      <p:cViewPr varScale="1">
        <p:scale>
          <a:sx n="128" d="100"/>
          <a:sy n="128" d="100"/>
        </p:scale>
        <p:origin x="1866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9194A-4C81-4980-8F56-8C24E1C09FCA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D30F0-851F-4F70-AE04-F257B4AC2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0882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9194A-4C81-4980-8F56-8C24E1C09FCA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D30F0-851F-4F70-AE04-F257B4AC2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52925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9194A-4C81-4980-8F56-8C24E1C09FCA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D30F0-851F-4F70-AE04-F257B4AC2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49128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9194A-4C81-4980-8F56-8C24E1C09FCA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D30F0-851F-4F70-AE04-F257B4AC2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18633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9194A-4C81-4980-8F56-8C24E1C09FCA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D30F0-851F-4F70-AE04-F257B4AC2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75359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9194A-4C81-4980-8F56-8C24E1C09FCA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D30F0-851F-4F70-AE04-F257B4AC2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25749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9194A-4C81-4980-8F56-8C24E1C09FCA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D30F0-851F-4F70-AE04-F257B4AC2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3643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9194A-4C81-4980-8F56-8C24E1C09FCA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D30F0-851F-4F70-AE04-F257B4AC2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24424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9194A-4C81-4980-8F56-8C24E1C09FCA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D30F0-851F-4F70-AE04-F257B4AC2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70343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9194A-4C81-4980-8F56-8C24E1C09FCA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D30F0-851F-4F70-AE04-F257B4AC2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54174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9194A-4C81-4980-8F56-8C24E1C09FCA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D30F0-851F-4F70-AE04-F257B4AC2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77465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79194A-4C81-4980-8F56-8C24E1C09FCA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0D30F0-851F-4F70-AE04-F257B4AC2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47398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Rectangle 55">
            <a:extLst>
              <a:ext uri="{FF2B5EF4-FFF2-40B4-BE49-F238E27FC236}">
                <a16:creationId xmlns:a16="http://schemas.microsoft.com/office/drawing/2014/main" id="{0DF49F18-4730-4B96-965C-32FDD6396B2A}"/>
              </a:ext>
            </a:extLst>
          </p:cNvPr>
          <p:cNvSpPr/>
          <p:nvPr/>
        </p:nvSpPr>
        <p:spPr>
          <a:xfrm>
            <a:off x="3150" y="2107314"/>
            <a:ext cx="3422692" cy="6835275"/>
          </a:xfrm>
          <a:prstGeom prst="rect">
            <a:avLst/>
          </a:prstGeom>
          <a:noFill/>
          <a:ln w="28575">
            <a:solidFill>
              <a:srgbClr val="F0821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670A0781-BBB6-48FD-A2A7-557103332868}"/>
              </a:ext>
            </a:extLst>
          </p:cNvPr>
          <p:cNvSpPr/>
          <p:nvPr/>
        </p:nvSpPr>
        <p:spPr>
          <a:xfrm>
            <a:off x="3428999" y="2107313"/>
            <a:ext cx="3429001" cy="6835275"/>
          </a:xfrm>
          <a:prstGeom prst="rect">
            <a:avLst/>
          </a:prstGeom>
          <a:noFill/>
          <a:ln w="28575">
            <a:solidFill>
              <a:srgbClr val="F0821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FA3BCA8-3F30-48A7-A749-B48F54EC05A6}"/>
              </a:ext>
            </a:extLst>
          </p:cNvPr>
          <p:cNvSpPr txBox="1"/>
          <p:nvPr/>
        </p:nvSpPr>
        <p:spPr>
          <a:xfrm>
            <a:off x="101183" y="421400"/>
            <a:ext cx="6655633" cy="5318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500"/>
              </a:spcAft>
            </a:pPr>
            <a:r>
              <a:rPr lang="en-GB" sz="2800" b="1" dirty="0">
                <a:solidFill>
                  <a:srgbClr val="F0821A"/>
                </a:solidFill>
                <a:effectLst/>
                <a:latin typeface="Twinkl Light" charset="0"/>
                <a:ea typeface="Calibri" panose="020F0502020204030204" pitchFamily="34" charset="0"/>
                <a:cs typeface="Calibri Light" panose="020F0302020204030204" pitchFamily="34" charset="0"/>
              </a:rPr>
              <a:t>Flowcharts &amp; Pseudocode</a:t>
            </a:r>
            <a:r>
              <a:rPr lang="en-GB" sz="2800" b="1" dirty="0">
                <a:solidFill>
                  <a:srgbClr val="F0821A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800" b="1" dirty="0">
                <a:solidFill>
                  <a:srgbClr val="F0821A"/>
                </a:solidFill>
                <a:effectLst/>
                <a:latin typeface="Twinkl Light" charset="0"/>
                <a:ea typeface="Calibri" panose="020F0502020204030204" pitchFamily="34" charset="0"/>
                <a:cs typeface="Calibri Light" panose="020F0302020204030204" pitchFamily="34" charset="0"/>
              </a:rPr>
              <a:t>Lesson Two</a:t>
            </a:r>
            <a:endParaRPr lang="en-GB" sz="1100" b="1" dirty="0">
              <a:solidFill>
                <a:srgbClr val="F0821A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1A70B8D2-2163-4224-AE75-32120C920D6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3745914"/>
              </p:ext>
            </p:extLst>
          </p:nvPr>
        </p:nvGraphicFramePr>
        <p:xfrm>
          <a:off x="101183" y="88035"/>
          <a:ext cx="6655634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27817">
                  <a:extLst>
                    <a:ext uri="{9D8B030D-6E8A-4147-A177-3AD203B41FA5}">
                      <a16:colId xmlns:a16="http://schemas.microsoft.com/office/drawing/2014/main" val="775197364"/>
                    </a:ext>
                  </a:extLst>
                </a:gridCol>
                <a:gridCol w="3327817">
                  <a:extLst>
                    <a:ext uri="{9D8B030D-6E8A-4147-A177-3AD203B41FA5}">
                      <a16:colId xmlns:a16="http://schemas.microsoft.com/office/drawing/2014/main" val="144910177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  <a:latin typeface="Twinkl Light" charset="0"/>
                        </a:rPr>
                        <a:t>Name: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  <a:latin typeface="Twinkl Light" charset="0"/>
                        </a:rPr>
                        <a:t>Date: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679133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3D08E06A-1A0F-4282-95F6-0D83721038DB}"/>
              </a:ext>
            </a:extLst>
          </p:cNvPr>
          <p:cNvSpPr txBox="1"/>
          <p:nvPr/>
        </p:nvSpPr>
        <p:spPr>
          <a:xfrm>
            <a:off x="101183" y="963411"/>
            <a:ext cx="6655633" cy="11439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500"/>
              </a:spcAft>
            </a:pPr>
            <a:r>
              <a:rPr lang="en-GB" sz="1200" b="1" dirty="0">
                <a:latin typeface="Twinkl Light" pitchFamily="2" charset="0"/>
              </a:rPr>
              <a:t>Flowchart Tasks (Extension)</a:t>
            </a:r>
          </a:p>
          <a:p>
            <a:pPr>
              <a:spcAft>
                <a:spcPts val="500"/>
              </a:spcAft>
            </a:pPr>
            <a:r>
              <a:rPr lang="en-US" sz="1200" dirty="0">
                <a:solidFill>
                  <a:prstClr val="black"/>
                </a:solidFill>
                <a:latin typeface="Twinkl Light" pitchFamily="2" charset="0"/>
                <a:cs typeface="Arial" panose="020B0604020202020204" pitchFamily="34" charset="0"/>
              </a:rPr>
              <a:t>Using your knowledge of flowcharts and pseudocode:</a:t>
            </a:r>
          </a:p>
          <a:p>
            <a:pPr marL="228600" indent="-228600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sz="1200" dirty="0">
                <a:solidFill>
                  <a:prstClr val="black"/>
                </a:solidFill>
                <a:latin typeface="Twinkl Light" pitchFamily="2" charset="0"/>
                <a:cs typeface="Arial" panose="020B0604020202020204" pitchFamily="34" charset="0"/>
              </a:rPr>
              <a:t>Draw a flowchart which could be used to describe the computer login process</a:t>
            </a:r>
          </a:p>
          <a:p>
            <a:pPr marL="228600" indent="-228600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sz="1200" dirty="0">
                <a:solidFill>
                  <a:prstClr val="black"/>
                </a:solidFill>
                <a:latin typeface="Twinkl Light" pitchFamily="2" charset="0"/>
                <a:cs typeface="Arial" panose="020B0604020202020204" pitchFamily="34" charset="0"/>
              </a:rPr>
              <a:t>Write a pseudocode which describes this same process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1200" dirty="0">
              <a:solidFill>
                <a:prstClr val="black"/>
              </a:solidFill>
              <a:latin typeface="Twinkl Light" pitchFamily="2" charset="0"/>
              <a:cs typeface="Arial" panose="020B0604020202020204" pitchFamily="34" charset="0"/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8C75D850-4E68-4888-8770-FC288F6677B0}"/>
              </a:ext>
            </a:extLst>
          </p:cNvPr>
          <p:cNvSpPr/>
          <p:nvPr/>
        </p:nvSpPr>
        <p:spPr>
          <a:xfrm>
            <a:off x="136155" y="9218216"/>
            <a:ext cx="6579376" cy="57490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00" b="1" dirty="0">
                <a:solidFill>
                  <a:schemeClr val="tx1"/>
                </a:solidFill>
                <a:latin typeface="Twinkl Light" charset="0"/>
              </a:rPr>
              <a:t>Top tip: </a:t>
            </a:r>
            <a:r>
              <a:rPr lang="en-GB" sz="1400" dirty="0">
                <a:solidFill>
                  <a:schemeClr val="tx1"/>
                </a:solidFill>
                <a:latin typeface="Twinkl Light" charset="0"/>
              </a:rPr>
              <a:t>Slides 8, 13 &amp; 14 in the lesson should help you with this task. You can copy and paste parts of the flowchart to save yourself some work.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939D813-759A-44FC-BCA0-FA8F2A8BE988}"/>
              </a:ext>
            </a:extLst>
          </p:cNvPr>
          <p:cNvSpPr txBox="1"/>
          <p:nvPr/>
        </p:nvSpPr>
        <p:spPr>
          <a:xfrm>
            <a:off x="-7" y="2117513"/>
            <a:ext cx="34226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Twinkl Light" pitchFamily="2" charset="0"/>
              </a:rPr>
              <a:t>1. Network login flowchart</a:t>
            </a:r>
            <a:endParaRPr lang="en-GB" sz="1400" dirty="0">
              <a:latin typeface="Twinkl Light" pitchFamily="2" charset="0"/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9F60EEC1-8BC0-4BED-A21D-1D81A4B40CA4}"/>
              </a:ext>
            </a:extLst>
          </p:cNvPr>
          <p:cNvSpPr txBox="1"/>
          <p:nvPr/>
        </p:nvSpPr>
        <p:spPr>
          <a:xfrm>
            <a:off x="3432153" y="2111592"/>
            <a:ext cx="34226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Twinkl Light" pitchFamily="2" charset="0"/>
              </a:rPr>
              <a:t>2. Network login pseudocode</a:t>
            </a:r>
            <a:endParaRPr lang="en-GB" sz="1400" dirty="0">
              <a:latin typeface="Twinkl Light" pitchFamily="2" charset="0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D8E31338-D554-47EC-9C57-C5A57BE441EF}"/>
              </a:ext>
            </a:extLst>
          </p:cNvPr>
          <p:cNvGrpSpPr/>
          <p:nvPr/>
        </p:nvGrpSpPr>
        <p:grpSpPr>
          <a:xfrm>
            <a:off x="517663" y="2731253"/>
            <a:ext cx="1130566" cy="489303"/>
            <a:chOff x="609569" y="2647369"/>
            <a:chExt cx="1130566" cy="489303"/>
          </a:xfrm>
        </p:grpSpPr>
        <p:sp>
          <p:nvSpPr>
            <p:cNvPr id="4" name="Rectangle: Rounded Corners 3">
              <a:extLst>
                <a:ext uri="{FF2B5EF4-FFF2-40B4-BE49-F238E27FC236}">
                  <a16:creationId xmlns:a16="http://schemas.microsoft.com/office/drawing/2014/main" id="{26701A46-CC36-47CD-9289-2BB219571D65}"/>
                </a:ext>
              </a:extLst>
            </p:cNvPr>
            <p:cNvSpPr/>
            <p:nvPr/>
          </p:nvSpPr>
          <p:spPr>
            <a:xfrm>
              <a:off x="609569" y="2647369"/>
              <a:ext cx="1130566" cy="330072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solidFill>
                    <a:schemeClr val="tx1"/>
                  </a:solidFill>
                  <a:latin typeface="Twinkl Light" pitchFamily="2" charset="0"/>
                </a:rPr>
                <a:t>Start</a:t>
              </a:r>
              <a:endParaRPr lang="en-GB" sz="1200" dirty="0">
                <a:solidFill>
                  <a:schemeClr val="tx1"/>
                </a:solidFill>
                <a:latin typeface="Twinkl Light" pitchFamily="2" charset="0"/>
              </a:endParaRPr>
            </a:p>
          </p:txBody>
        </p:sp>
        <p:cxnSp>
          <p:nvCxnSpPr>
            <p:cNvPr id="9" name="Straight Arrow Connector 8">
              <a:extLst>
                <a:ext uri="{FF2B5EF4-FFF2-40B4-BE49-F238E27FC236}">
                  <a16:creationId xmlns:a16="http://schemas.microsoft.com/office/drawing/2014/main" id="{8C20AAAC-95B6-408A-B9A2-8DF700EBC744}"/>
                </a:ext>
              </a:extLst>
            </p:cNvPr>
            <p:cNvCxnSpPr>
              <a:cxnSpLocks/>
              <a:stCxn id="4" idx="2"/>
            </p:cNvCxnSpPr>
            <p:nvPr/>
          </p:nvCxnSpPr>
          <p:spPr>
            <a:xfrm>
              <a:off x="1174852" y="2977441"/>
              <a:ext cx="0" cy="159231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9FEDC41D-7D8C-4C36-B53D-C998AA31B2C6}"/>
              </a:ext>
            </a:extLst>
          </p:cNvPr>
          <p:cNvGrpSpPr/>
          <p:nvPr/>
        </p:nvGrpSpPr>
        <p:grpSpPr>
          <a:xfrm>
            <a:off x="206114" y="3225864"/>
            <a:ext cx="1756918" cy="519536"/>
            <a:chOff x="161143" y="3158408"/>
            <a:chExt cx="2027419" cy="519536"/>
          </a:xfrm>
        </p:grpSpPr>
        <p:sp>
          <p:nvSpPr>
            <p:cNvPr id="25" name="TextBox 9">
              <a:extLst>
                <a:ext uri="{FF2B5EF4-FFF2-40B4-BE49-F238E27FC236}">
                  <a16:creationId xmlns:a16="http://schemas.microsoft.com/office/drawing/2014/main" id="{58115B67-9120-4974-B4C8-F11D8D59E111}"/>
                </a:ext>
              </a:extLst>
            </p:cNvPr>
            <p:cNvSpPr txBox="1"/>
            <p:nvPr/>
          </p:nvSpPr>
          <p:spPr>
            <a:xfrm>
              <a:off x="161143" y="3158408"/>
              <a:ext cx="2027419" cy="330072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accent3"/>
              </a:solidFill>
            </a:ln>
          </p:spPr>
          <p:txBody>
            <a:bodyPr wrap="square" lIns="144000" tIns="72000" rIns="144000" bIns="72000" rtlCol="0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Twinkl Light" pitchFamily="2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Twinkl Light" pitchFamily="2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Twinkl Light" pitchFamily="2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Twinkl Light" pitchFamily="2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Twinkl Light" pitchFamily="2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Twinkl Light" pitchFamily="2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Twinkl Light" pitchFamily="2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Twinkl Light" pitchFamily="2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Twinkl Light" pitchFamily="2" charset="0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1200" dirty="0"/>
                <a:t>Enter Username</a:t>
              </a:r>
            </a:p>
          </p:txBody>
        </p:sp>
        <p:cxnSp>
          <p:nvCxnSpPr>
            <p:cNvPr id="34" name="Straight Arrow Connector 33">
              <a:extLst>
                <a:ext uri="{FF2B5EF4-FFF2-40B4-BE49-F238E27FC236}">
                  <a16:creationId xmlns:a16="http://schemas.microsoft.com/office/drawing/2014/main" id="{F7BB27CA-2298-4DBB-AAFD-65394D682D81}"/>
                </a:ext>
              </a:extLst>
            </p:cNvPr>
            <p:cNvCxnSpPr/>
            <p:nvPr/>
          </p:nvCxnSpPr>
          <p:spPr>
            <a:xfrm>
              <a:off x="1172975" y="3496977"/>
              <a:ext cx="1" cy="180967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B6B5B71E-0031-4EF3-A3DB-E4D0A779E274}"/>
              </a:ext>
            </a:extLst>
          </p:cNvPr>
          <p:cNvGrpSpPr/>
          <p:nvPr/>
        </p:nvGrpSpPr>
        <p:grpSpPr>
          <a:xfrm>
            <a:off x="206114" y="3715167"/>
            <a:ext cx="1756918" cy="521654"/>
            <a:chOff x="161143" y="3647711"/>
            <a:chExt cx="2027419" cy="521654"/>
          </a:xfrm>
        </p:grpSpPr>
        <p:sp>
          <p:nvSpPr>
            <p:cNvPr id="27" name="TextBox 6">
              <a:extLst>
                <a:ext uri="{FF2B5EF4-FFF2-40B4-BE49-F238E27FC236}">
                  <a16:creationId xmlns:a16="http://schemas.microsoft.com/office/drawing/2014/main" id="{A3FAEED6-71D2-4446-A50E-8F07B15BDD45}"/>
                </a:ext>
              </a:extLst>
            </p:cNvPr>
            <p:cNvSpPr txBox="1"/>
            <p:nvPr/>
          </p:nvSpPr>
          <p:spPr>
            <a:xfrm>
              <a:off x="161143" y="3647711"/>
              <a:ext cx="2027419" cy="330072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accent3"/>
              </a:solidFill>
            </a:ln>
          </p:spPr>
          <p:txBody>
            <a:bodyPr wrap="square" lIns="144000" tIns="72000" rIns="144000" bIns="72000" rtlCol="0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Twinkl Light" pitchFamily="2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Twinkl Light" pitchFamily="2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Twinkl Light" pitchFamily="2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Twinkl Light" pitchFamily="2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Twinkl Light" pitchFamily="2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Twinkl Light" pitchFamily="2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Twinkl Light" pitchFamily="2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Twinkl Light" pitchFamily="2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Twinkl Light" pitchFamily="2" charset="0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1200" dirty="0"/>
                <a:t>Enter Password</a:t>
              </a:r>
            </a:p>
          </p:txBody>
        </p:sp>
        <p:cxnSp>
          <p:nvCxnSpPr>
            <p:cNvPr id="35" name="Straight Arrow Connector 34">
              <a:extLst>
                <a:ext uri="{FF2B5EF4-FFF2-40B4-BE49-F238E27FC236}">
                  <a16:creationId xmlns:a16="http://schemas.microsoft.com/office/drawing/2014/main" id="{5C490B89-2E3B-45BF-ABB3-FD2F0802DD4C}"/>
                </a:ext>
              </a:extLst>
            </p:cNvPr>
            <p:cNvCxnSpPr/>
            <p:nvPr/>
          </p:nvCxnSpPr>
          <p:spPr>
            <a:xfrm>
              <a:off x="1177973" y="3988398"/>
              <a:ext cx="1" cy="180967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61A3CA79-675B-4A45-9C66-09634B13D2EB}"/>
              </a:ext>
            </a:extLst>
          </p:cNvPr>
          <p:cNvGrpSpPr/>
          <p:nvPr/>
        </p:nvGrpSpPr>
        <p:grpSpPr>
          <a:xfrm>
            <a:off x="236773" y="4237378"/>
            <a:ext cx="2031026" cy="1125351"/>
            <a:chOff x="311723" y="4169922"/>
            <a:chExt cx="2031026" cy="1125351"/>
          </a:xfrm>
        </p:grpSpPr>
        <p:grpSp>
          <p:nvGrpSpPr>
            <p:cNvPr id="41" name="Group 40">
              <a:extLst>
                <a:ext uri="{FF2B5EF4-FFF2-40B4-BE49-F238E27FC236}">
                  <a16:creationId xmlns:a16="http://schemas.microsoft.com/office/drawing/2014/main" id="{DCDE18E6-448C-4087-9C9A-7849CAF4DA9D}"/>
                </a:ext>
              </a:extLst>
            </p:cNvPr>
            <p:cNvGrpSpPr/>
            <p:nvPr/>
          </p:nvGrpSpPr>
          <p:grpSpPr>
            <a:xfrm>
              <a:off x="311723" y="4169922"/>
              <a:ext cx="1966782" cy="1125351"/>
              <a:chOff x="311723" y="4169922"/>
              <a:chExt cx="1966782" cy="1125351"/>
            </a:xfrm>
          </p:grpSpPr>
          <p:grpSp>
            <p:nvGrpSpPr>
              <p:cNvPr id="38" name="Group 37">
                <a:extLst>
                  <a:ext uri="{FF2B5EF4-FFF2-40B4-BE49-F238E27FC236}">
                    <a16:creationId xmlns:a16="http://schemas.microsoft.com/office/drawing/2014/main" id="{F9B3D5A7-7305-48DA-B759-5B6FD2552D63}"/>
                  </a:ext>
                </a:extLst>
              </p:cNvPr>
              <p:cNvGrpSpPr/>
              <p:nvPr/>
            </p:nvGrpSpPr>
            <p:grpSpPr>
              <a:xfrm>
                <a:off x="311723" y="4169922"/>
                <a:ext cx="1726258" cy="1125351"/>
                <a:chOff x="311723" y="4169922"/>
                <a:chExt cx="1726258" cy="1125351"/>
              </a:xfrm>
            </p:grpSpPr>
            <p:sp>
              <p:nvSpPr>
                <p:cNvPr id="29" name="Diamond 28">
                  <a:extLst>
                    <a:ext uri="{FF2B5EF4-FFF2-40B4-BE49-F238E27FC236}">
                      <a16:creationId xmlns:a16="http://schemas.microsoft.com/office/drawing/2014/main" id="{57836B0C-D44E-43F4-8EAD-11F0A4B4C87E}"/>
                    </a:ext>
                  </a:extLst>
                </p:cNvPr>
                <p:cNvSpPr/>
                <p:nvPr/>
              </p:nvSpPr>
              <p:spPr>
                <a:xfrm>
                  <a:off x="311723" y="4169922"/>
                  <a:ext cx="1726258" cy="850533"/>
                </a:xfrm>
                <a:prstGeom prst="diamond">
                  <a:avLst/>
                </a:prstGeom>
                <a:noFill/>
                <a:ln w="25400">
                  <a:solidFill>
                    <a:srgbClr val="F0821A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r>
                    <a:rPr lang="en-US" sz="1200" dirty="0">
                      <a:solidFill>
                        <a:schemeClr val="tx1"/>
                      </a:solidFill>
                      <a:latin typeface="Twinkl Light" pitchFamily="2" charset="0"/>
                    </a:rPr>
                    <a:t>Is username correct?</a:t>
                  </a:r>
                  <a:endParaRPr lang="en-GB" sz="1200" dirty="0">
                    <a:solidFill>
                      <a:schemeClr val="tx1"/>
                    </a:solidFill>
                    <a:latin typeface="Twinkl Light" pitchFamily="2" charset="0"/>
                  </a:endParaRPr>
                </a:p>
              </p:txBody>
            </p:sp>
            <p:cxnSp>
              <p:nvCxnSpPr>
                <p:cNvPr id="33" name="Straight Arrow Connector 32">
                  <a:extLst>
                    <a:ext uri="{FF2B5EF4-FFF2-40B4-BE49-F238E27FC236}">
                      <a16:creationId xmlns:a16="http://schemas.microsoft.com/office/drawing/2014/main" id="{5E1E6D1E-D7B4-4145-97DB-498526F6D9C2}"/>
                    </a:ext>
                  </a:extLst>
                </p:cNvPr>
                <p:cNvCxnSpPr>
                  <a:cxnSpLocks/>
                  <a:stCxn id="29" idx="2"/>
                </p:cNvCxnSpPr>
                <p:nvPr/>
              </p:nvCxnSpPr>
              <p:spPr>
                <a:xfrm flipH="1">
                  <a:off x="1172975" y="5020455"/>
                  <a:ext cx="1877" cy="274818"/>
                </a:xfrm>
                <a:prstGeom prst="straightConnector1">
                  <a:avLst/>
                </a:prstGeom>
                <a:ln w="28575">
                  <a:tailEnd type="triangle"/>
                </a:ln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sp>
              <p:nvSpPr>
                <p:cNvPr id="37" name="TextBox 36">
                  <a:extLst>
                    <a:ext uri="{FF2B5EF4-FFF2-40B4-BE49-F238E27FC236}">
                      <a16:creationId xmlns:a16="http://schemas.microsoft.com/office/drawing/2014/main" id="{ADA46F91-70C7-41CB-A25F-A77128973648}"/>
                    </a:ext>
                  </a:extLst>
                </p:cNvPr>
                <p:cNvSpPr txBox="1"/>
                <p:nvPr/>
              </p:nvSpPr>
              <p:spPr>
                <a:xfrm>
                  <a:off x="771952" y="4993385"/>
                  <a:ext cx="397866" cy="276999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200" dirty="0">
                      <a:latin typeface="Twinkl Light" pitchFamily="2" charset="0"/>
                    </a:rPr>
                    <a:t>Yes</a:t>
                  </a:r>
                  <a:endParaRPr lang="en-GB" sz="1200" dirty="0">
                    <a:latin typeface="Twinkl Light" pitchFamily="2" charset="0"/>
                  </a:endParaRPr>
                </a:p>
              </p:txBody>
            </p:sp>
          </p:grpSp>
          <p:cxnSp>
            <p:nvCxnSpPr>
              <p:cNvPr id="40" name="Straight Arrow Connector 39">
                <a:extLst>
                  <a:ext uri="{FF2B5EF4-FFF2-40B4-BE49-F238E27FC236}">
                    <a16:creationId xmlns:a16="http://schemas.microsoft.com/office/drawing/2014/main" id="{411B12CF-47F3-4E21-BD09-EF1A3261EC25}"/>
                  </a:ext>
                </a:extLst>
              </p:cNvPr>
              <p:cNvCxnSpPr>
                <a:stCxn id="29" idx="3"/>
              </p:cNvCxnSpPr>
              <p:nvPr/>
            </p:nvCxnSpPr>
            <p:spPr>
              <a:xfrm flipV="1">
                <a:off x="2037981" y="4595188"/>
                <a:ext cx="240524" cy="1"/>
              </a:xfrm>
              <a:prstGeom prst="straightConnector1">
                <a:avLst/>
              </a:prstGeom>
              <a:ln w="28575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28F0F796-FA1F-4A86-A713-CF1983A12CCD}"/>
                </a:ext>
              </a:extLst>
            </p:cNvPr>
            <p:cNvSpPr txBox="1"/>
            <p:nvPr/>
          </p:nvSpPr>
          <p:spPr>
            <a:xfrm>
              <a:off x="1973737" y="4312717"/>
              <a:ext cx="36901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>
                  <a:latin typeface="Twinkl Light" pitchFamily="2" charset="0"/>
                </a:rPr>
                <a:t>No</a:t>
              </a:r>
              <a:endParaRPr lang="en-GB" sz="1200" dirty="0">
                <a:latin typeface="Twinkl Light" pitchFamily="2" charset="0"/>
              </a:endParaRPr>
            </a:p>
          </p:txBody>
        </p:sp>
      </p:grpSp>
      <p:sp>
        <p:nvSpPr>
          <p:cNvPr id="44" name="TextBox 43">
            <a:extLst>
              <a:ext uri="{FF2B5EF4-FFF2-40B4-BE49-F238E27FC236}">
                <a16:creationId xmlns:a16="http://schemas.microsoft.com/office/drawing/2014/main" id="{E11DD2AA-1E14-4FCE-B683-D98C29918207}"/>
              </a:ext>
            </a:extLst>
          </p:cNvPr>
          <p:cNvSpPr txBox="1"/>
          <p:nvPr/>
        </p:nvSpPr>
        <p:spPr>
          <a:xfrm>
            <a:off x="3560164" y="2731253"/>
            <a:ext cx="315536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prstClr val="black"/>
                </a:solidFill>
                <a:latin typeface="Twinkl Light" pitchFamily="2" charset="0"/>
                <a:cs typeface="Arial" panose="020B0604020202020204" pitchFamily="34" charset="0"/>
              </a:rPr>
              <a:t>ENTER </a:t>
            </a:r>
            <a:r>
              <a:rPr lang="en-GB" sz="1600" dirty="0">
                <a:solidFill>
                  <a:prstClr val="black"/>
                </a:solidFill>
                <a:latin typeface="Twinkl Light" pitchFamily="2" charset="0"/>
                <a:cs typeface="Arial" panose="020B0604020202020204" pitchFamily="34" charset="0"/>
              </a:rPr>
              <a:t>Username</a:t>
            </a:r>
            <a:br>
              <a:rPr lang="en-GB" sz="1600" dirty="0">
                <a:solidFill>
                  <a:prstClr val="black"/>
                </a:solidFill>
                <a:latin typeface="Twinkl Light" pitchFamily="2" charset="0"/>
                <a:cs typeface="Arial" panose="020B0604020202020204" pitchFamily="34" charset="0"/>
              </a:rPr>
            </a:br>
            <a:r>
              <a:rPr lang="en-GB" sz="1600" b="1" dirty="0">
                <a:solidFill>
                  <a:prstClr val="black"/>
                </a:solidFill>
                <a:latin typeface="Twinkl Light" pitchFamily="2" charset="0"/>
                <a:cs typeface="Arial" panose="020B0604020202020204" pitchFamily="34" charset="0"/>
              </a:rPr>
              <a:t>ENTER</a:t>
            </a:r>
            <a:r>
              <a:rPr lang="en-GB" sz="1600" dirty="0">
                <a:solidFill>
                  <a:prstClr val="black"/>
                </a:solidFill>
                <a:latin typeface="Twinkl Light" pitchFamily="2" charset="0"/>
                <a:cs typeface="Arial" panose="020B0604020202020204" pitchFamily="34" charset="0"/>
              </a:rPr>
              <a:t> Password</a:t>
            </a:r>
            <a:br>
              <a:rPr lang="en-GB" sz="1600" dirty="0">
                <a:solidFill>
                  <a:prstClr val="black"/>
                </a:solidFill>
                <a:latin typeface="Twinkl Light" pitchFamily="2" charset="0"/>
                <a:cs typeface="Arial" panose="020B0604020202020204" pitchFamily="34" charset="0"/>
              </a:rPr>
            </a:br>
            <a:r>
              <a:rPr lang="en-GB" sz="1600" b="1" dirty="0">
                <a:solidFill>
                  <a:prstClr val="black"/>
                </a:solidFill>
                <a:latin typeface="Twinkl Light" pitchFamily="2" charset="0"/>
                <a:cs typeface="Arial" panose="020B0604020202020204" pitchFamily="34" charset="0"/>
              </a:rPr>
              <a:t>IF</a:t>
            </a:r>
            <a:r>
              <a:rPr lang="en-GB" sz="1600" dirty="0">
                <a:solidFill>
                  <a:prstClr val="black"/>
                </a:solidFill>
                <a:latin typeface="Twinkl Light" pitchFamily="2" charset="0"/>
                <a:cs typeface="Arial" panose="020B0604020202020204" pitchFamily="34" charset="0"/>
              </a:rPr>
              <a:t> Username is correct</a:t>
            </a:r>
          </a:p>
          <a:p>
            <a:r>
              <a:rPr lang="en-GB" sz="1600" b="1" dirty="0">
                <a:solidFill>
                  <a:prstClr val="black"/>
                </a:solidFill>
                <a:latin typeface="Twinkl Light" pitchFamily="2" charset="0"/>
                <a:cs typeface="Arial" panose="020B0604020202020204" pitchFamily="34" charset="0"/>
              </a:rPr>
              <a:t>THEN</a:t>
            </a:r>
            <a:endParaRPr lang="en-GB" sz="1600" b="1" dirty="0">
              <a:latin typeface="Twinkl Light" pitchFamily="2" charset="0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40545032-CEE7-4DBA-AEA0-BA71C9243582}"/>
              </a:ext>
            </a:extLst>
          </p:cNvPr>
          <p:cNvSpPr txBox="1"/>
          <p:nvPr/>
        </p:nvSpPr>
        <p:spPr>
          <a:xfrm>
            <a:off x="-7" y="8560538"/>
            <a:ext cx="343028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latin typeface="Twinkl Light" pitchFamily="2" charset="0"/>
              </a:rPr>
              <a:t>Finish the flowchart</a:t>
            </a:r>
            <a:endParaRPr lang="en-GB" sz="1400" b="1" dirty="0">
              <a:latin typeface="Twinkl Light" pitchFamily="2" charset="0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0D4C3D86-E825-432C-988C-200E633977A8}"/>
              </a:ext>
            </a:extLst>
          </p:cNvPr>
          <p:cNvSpPr txBox="1"/>
          <p:nvPr/>
        </p:nvSpPr>
        <p:spPr>
          <a:xfrm>
            <a:off x="3422685" y="8554617"/>
            <a:ext cx="343028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latin typeface="Twinkl Light" pitchFamily="2" charset="0"/>
              </a:rPr>
              <a:t>Finish the pseudocode</a:t>
            </a:r>
            <a:endParaRPr lang="en-GB" sz="1400" b="1" dirty="0">
              <a:latin typeface="Twinkl Ligh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66702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30A9D35DFDF884B82A4544ED45C08FD" ma:contentTypeVersion="2" ma:contentTypeDescription="Create a new document." ma:contentTypeScope="" ma:versionID="32c2d0c99798f79de435da2b47924855">
  <xsd:schema xmlns:xsd="http://www.w3.org/2001/XMLSchema" xmlns:xs="http://www.w3.org/2001/XMLSchema" xmlns:p="http://schemas.microsoft.com/office/2006/metadata/properties" xmlns:ns2="dc2705bf-b7e0-47fd-a4d4-4aed414e9c7a" targetNamespace="http://schemas.microsoft.com/office/2006/metadata/properties" ma:root="true" ma:fieldsID="4d8aff297148e1aaf8be32d298b3afe2" ns2:_="">
    <xsd:import namespace="dc2705bf-b7e0-47fd-a4d4-4aed414e9c7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c2705bf-b7e0-47fd-a4d4-4aed414e9c7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39694F3-441E-4B7F-8D6B-CBECEE7216FD}"/>
</file>

<file path=customXml/itemProps2.xml><?xml version="1.0" encoding="utf-8"?>
<ds:datastoreItem xmlns:ds="http://schemas.openxmlformats.org/officeDocument/2006/customXml" ds:itemID="{89990822-5F66-423D-BA47-272E2D125B73}"/>
</file>

<file path=customXml/itemProps3.xml><?xml version="1.0" encoding="utf-8"?>
<ds:datastoreItem xmlns:ds="http://schemas.openxmlformats.org/officeDocument/2006/customXml" ds:itemID="{794B416E-2C18-4E3C-A2A8-D958CB411D2A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98</TotalTime>
  <Words>115</Words>
  <Application>Microsoft Office PowerPoint</Application>
  <PresentationFormat>A4 Paper (210x297 mm)</PresentationFormat>
  <Paragraphs>20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Twinkl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Nik Boyd</dc:creator>
  <cp:lastModifiedBy>Nik Boyd</cp:lastModifiedBy>
  <cp:revision>15</cp:revision>
  <dcterms:created xsi:type="dcterms:W3CDTF">2021-01-12T09:02:23Z</dcterms:created>
  <dcterms:modified xsi:type="dcterms:W3CDTF">2021-01-25T10:02:40Z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0x010100B30A9D35DFDF884B82A4544ED45C08FD</vt:lpwstr>
  </property>
</Properties>
</file>