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42" d="100"/>
          <a:sy n="42" d="100"/>
        </p:scale>
        <p:origin x="15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9758D3-2317-4CC2-9875-73F8393486B0}" type="datetimeFigureOut">
              <a:rPr lang="en-GB" smtClean="0"/>
              <a:t>20/03/2020</a:t>
            </a:fld>
            <a:endParaRPr lang="en-GB"/>
          </a:p>
        </p:txBody>
      </p:sp>
      <p:sp>
        <p:nvSpPr>
          <p:cNvPr id="4" name="Slide Image Placeholder 3"/>
          <p:cNvSpPr>
            <a:spLocks noGrp="1" noRot="1" noChangeAspect="1"/>
          </p:cNvSpPr>
          <p:nvPr>
            <p:ph type="sldImg" idx="2"/>
          </p:nvPr>
        </p:nvSpPr>
        <p:spPr>
          <a:xfrm>
            <a:off x="2560638" y="1143000"/>
            <a:ext cx="17367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6A95DA-B127-4ED1-ABAC-AAC0812D454F}" type="slidenum">
              <a:rPr lang="en-GB" smtClean="0"/>
              <a:t>‹#›</a:t>
            </a:fld>
            <a:endParaRPr lang="en-GB"/>
          </a:p>
        </p:txBody>
      </p:sp>
    </p:spTree>
    <p:extLst>
      <p:ext uri="{BB962C8B-B14F-4D97-AF65-F5344CB8AC3E}">
        <p14:creationId xmlns:p14="http://schemas.microsoft.com/office/powerpoint/2010/main" val="4093044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fld id="{8DDA5969-782F-4713-A437-1B79405A900D}" type="slidenum">
              <a:rPr lang="en-GB" altLang="en-US" smtClean="0"/>
              <a:pPr/>
              <a:t>3</a:t>
            </a:fld>
            <a:endParaRPr lang="en-GB" altLang="en-US" smtClean="0"/>
          </a:p>
        </p:txBody>
      </p:sp>
    </p:spTree>
    <p:extLst>
      <p:ext uri="{BB962C8B-B14F-4D97-AF65-F5344CB8AC3E}">
        <p14:creationId xmlns:p14="http://schemas.microsoft.com/office/powerpoint/2010/main" val="1830369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9BA2E81-EED2-40F3-B9F1-62E1BEB945C6}"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661EB0-3173-41C4-88B6-BC92FC678A7B}" type="slidenum">
              <a:rPr lang="en-GB" smtClean="0"/>
              <a:t>‹#›</a:t>
            </a:fld>
            <a:endParaRPr lang="en-GB"/>
          </a:p>
        </p:txBody>
      </p:sp>
    </p:spTree>
    <p:extLst>
      <p:ext uri="{BB962C8B-B14F-4D97-AF65-F5344CB8AC3E}">
        <p14:creationId xmlns:p14="http://schemas.microsoft.com/office/powerpoint/2010/main" val="3709776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BA2E81-EED2-40F3-B9F1-62E1BEB945C6}"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661EB0-3173-41C4-88B6-BC92FC678A7B}" type="slidenum">
              <a:rPr lang="en-GB" smtClean="0"/>
              <a:t>‹#›</a:t>
            </a:fld>
            <a:endParaRPr lang="en-GB"/>
          </a:p>
        </p:txBody>
      </p:sp>
    </p:spTree>
    <p:extLst>
      <p:ext uri="{BB962C8B-B14F-4D97-AF65-F5344CB8AC3E}">
        <p14:creationId xmlns:p14="http://schemas.microsoft.com/office/powerpoint/2010/main" val="4260260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9BA2E81-EED2-40F3-B9F1-62E1BEB945C6}"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661EB0-3173-41C4-88B6-BC92FC678A7B}" type="slidenum">
              <a:rPr lang="en-GB" smtClean="0"/>
              <a:t>‹#›</a:t>
            </a:fld>
            <a:endParaRPr lang="en-GB"/>
          </a:p>
        </p:txBody>
      </p:sp>
    </p:spTree>
    <p:extLst>
      <p:ext uri="{BB962C8B-B14F-4D97-AF65-F5344CB8AC3E}">
        <p14:creationId xmlns:p14="http://schemas.microsoft.com/office/powerpoint/2010/main" val="795878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9BA2E81-EED2-40F3-B9F1-62E1BEB945C6}" type="datetimeFigureOut">
              <a:rPr lang="en-GB" smtClean="0"/>
              <a:t>20/03/2020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661EB0-3173-41C4-88B6-BC92FC678A7B}" type="slidenum">
              <a:rPr lang="en-GB" smtClean="0"/>
              <a:t>‹#›</a:t>
            </a:fld>
            <a:endParaRPr lang="en-GB"/>
          </a:p>
        </p:txBody>
      </p:sp>
    </p:spTree>
    <p:extLst>
      <p:ext uri="{BB962C8B-B14F-4D97-AF65-F5344CB8AC3E}">
        <p14:creationId xmlns:p14="http://schemas.microsoft.com/office/powerpoint/2010/main" val="2260595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BA2E81-EED2-40F3-B9F1-62E1BEB945C6}" type="datetimeFigureOut">
              <a:rPr lang="en-GB" smtClean="0"/>
              <a:t>20/03/2020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F661EB0-3173-41C4-88B6-BC92FC678A7B}" type="slidenum">
              <a:rPr lang="en-GB" smtClean="0"/>
              <a:t>‹#›</a:t>
            </a:fld>
            <a:endParaRPr lang="en-GB"/>
          </a:p>
        </p:txBody>
      </p:sp>
    </p:spTree>
    <p:extLst>
      <p:ext uri="{BB962C8B-B14F-4D97-AF65-F5344CB8AC3E}">
        <p14:creationId xmlns:p14="http://schemas.microsoft.com/office/powerpoint/2010/main" val="23005434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9BA2E81-EED2-40F3-B9F1-62E1BEB945C6}" type="datetimeFigureOut">
              <a:rPr lang="en-GB" smtClean="0"/>
              <a:t>20/03/2020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661EB0-3173-41C4-88B6-BC92FC678A7B}" type="slidenum">
              <a:rPr lang="en-GB" smtClean="0"/>
              <a:t>‹#›</a:t>
            </a:fld>
            <a:endParaRPr lang="en-GB"/>
          </a:p>
        </p:txBody>
      </p:sp>
    </p:spTree>
    <p:extLst>
      <p:ext uri="{BB962C8B-B14F-4D97-AF65-F5344CB8AC3E}">
        <p14:creationId xmlns:p14="http://schemas.microsoft.com/office/powerpoint/2010/main" val="3789643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BA2E81-EED2-40F3-B9F1-62E1BEB945C6}" type="datetimeFigureOut">
              <a:rPr lang="en-GB" smtClean="0"/>
              <a:t>20/03/2020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F661EB0-3173-41C4-88B6-BC92FC678A7B}" type="slidenum">
              <a:rPr lang="en-GB" smtClean="0"/>
              <a:t>‹#›</a:t>
            </a:fld>
            <a:endParaRPr lang="en-GB"/>
          </a:p>
        </p:txBody>
      </p:sp>
    </p:spTree>
    <p:extLst>
      <p:ext uri="{BB962C8B-B14F-4D97-AF65-F5344CB8AC3E}">
        <p14:creationId xmlns:p14="http://schemas.microsoft.com/office/powerpoint/2010/main" val="1814198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99BA2E81-EED2-40F3-B9F1-62E1BEB945C6}" type="datetimeFigureOut">
              <a:rPr lang="en-GB" smtClean="0"/>
              <a:t>20/03/2020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661EB0-3173-41C4-88B6-BC92FC678A7B}" type="slidenum">
              <a:rPr lang="en-GB" smtClean="0"/>
              <a:t>‹#›</a:t>
            </a:fld>
            <a:endParaRPr lang="en-GB"/>
          </a:p>
        </p:txBody>
      </p:sp>
    </p:spTree>
    <p:extLst>
      <p:ext uri="{BB962C8B-B14F-4D97-AF65-F5344CB8AC3E}">
        <p14:creationId xmlns:p14="http://schemas.microsoft.com/office/powerpoint/2010/main" val="4241215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99BA2E81-EED2-40F3-B9F1-62E1BEB945C6}" type="datetimeFigureOut">
              <a:rPr lang="en-GB" smtClean="0"/>
              <a:t>20/03/2020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661EB0-3173-41C4-88B6-BC92FC678A7B}" type="slidenum">
              <a:rPr lang="en-GB" smtClean="0"/>
              <a:t>‹#›</a:t>
            </a:fld>
            <a:endParaRPr lang="en-GB"/>
          </a:p>
        </p:txBody>
      </p:sp>
    </p:spTree>
    <p:extLst>
      <p:ext uri="{BB962C8B-B14F-4D97-AF65-F5344CB8AC3E}">
        <p14:creationId xmlns:p14="http://schemas.microsoft.com/office/powerpoint/2010/main" val="81307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BA2E81-EED2-40F3-B9F1-62E1BEB945C6}"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661EB0-3173-41C4-88B6-BC92FC678A7B}" type="slidenum">
              <a:rPr lang="en-GB" smtClean="0"/>
              <a:t>‹#›</a:t>
            </a:fld>
            <a:endParaRPr lang="en-GB"/>
          </a:p>
        </p:txBody>
      </p:sp>
    </p:spTree>
    <p:extLst>
      <p:ext uri="{BB962C8B-B14F-4D97-AF65-F5344CB8AC3E}">
        <p14:creationId xmlns:p14="http://schemas.microsoft.com/office/powerpoint/2010/main" val="1908606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BA2E81-EED2-40F3-B9F1-62E1BEB945C6}" type="datetimeFigureOut">
              <a:rPr lang="en-GB" smtClean="0"/>
              <a:t>20/03/2020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661EB0-3173-41C4-88B6-BC92FC678A7B}" type="slidenum">
              <a:rPr lang="en-GB" smtClean="0"/>
              <a:t>‹#›</a:t>
            </a:fld>
            <a:endParaRPr lang="en-GB"/>
          </a:p>
        </p:txBody>
      </p:sp>
    </p:spTree>
    <p:extLst>
      <p:ext uri="{BB962C8B-B14F-4D97-AF65-F5344CB8AC3E}">
        <p14:creationId xmlns:p14="http://schemas.microsoft.com/office/powerpoint/2010/main" val="3085472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75000"/>
                  </a:schemeClr>
                </a:solidFill>
              </a:defRPr>
            </a:lvl1pPr>
          </a:lstStyle>
          <a:p>
            <a:fld id="{99BA2E81-EED2-40F3-B9F1-62E1BEB945C6}" type="datetimeFigureOut">
              <a:rPr lang="en-GB" smtClean="0"/>
              <a:t>20/03/2020</a:t>
            </a:fld>
            <a:endParaRPr lang="en-GB"/>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75000"/>
                  </a:schemeClr>
                </a:solidFill>
              </a:defRPr>
            </a:lvl1pPr>
          </a:lstStyle>
          <a:p>
            <a:fld id="{FF661EB0-3173-41C4-88B6-BC92FC678A7B}" type="slidenum">
              <a:rPr lang="en-GB" smtClean="0"/>
              <a:t>‹#›</a:t>
            </a:fld>
            <a:endParaRPr lang="en-GB"/>
          </a:p>
        </p:txBody>
      </p:sp>
    </p:spTree>
    <p:extLst>
      <p:ext uri="{BB962C8B-B14F-4D97-AF65-F5344CB8AC3E}">
        <p14:creationId xmlns:p14="http://schemas.microsoft.com/office/powerpoint/2010/main" val="3380157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o.uk/url?sa=i&amp;rct=j&amp;q=writing&amp;source=images&amp;cd=&amp;cad=rja&amp;uact=8&amp;docid=AM95-igRnBzMOM&amp;tbnid=4omrkCQeO0JXRM:&amp;ved=0CAUQjRw&amp;url=http://jeannekolenda.com/get-into-the-writing-habit-it-will-change-your-biz-and-your-life&amp;ei=g9f1U4y5AontaOCKgcgG&amp;bvm=bv.73231344,d.d2k&amp;psig=AFQjCNHCDVVFMr-Wtv5k3YocFCetY2CtOw&amp;ust=1408706770967743" TargetMode="External"/><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0.jpeg"/><Relationship Id="rId7" Type="http://schemas.openxmlformats.org/officeDocument/2006/relationships/hyperlink" Target="http://www.google.co.uk/url?sa=i&amp;rct=j&amp;q=old%20armchair&amp;source=images&amp;cd=&amp;cad=rja&amp;uact=8&amp;docid=TQ0t7W_3ZRxrCM&amp;tbnid=Io4hu2SX_Fqa-M:&amp;ved=0CAUQjRw&amp;url=http://www.rgbstock.com/photo/moYFQTW/Armchair&amp;ei=06qNU4K1AaX20gXs3oHgBg&amp;bvm=bv.68191837,d.d2k&amp;psig=AFQjCNHEqKcF1lwGxXPi0a_ofobQV9XZ7A&amp;ust=1401879628214457" TargetMode="Externa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hyperlink" Target="http://www.google.co.uk/url?sa=i&amp;rct=j&amp;q=old%20armchair&amp;source=images&amp;cd=&amp;cad=rja&amp;uact=8&amp;docid=TQ0t7W_3ZRxrCM&amp;tbnid=Io4hu2SX_Fqa-M:&amp;ved=0CAUQjRw&amp;url=http://www.rgbstock.com/photo/moYFQTW/Armchair&amp;ei=06qNU4K1AaX20gXs3oHgBg&amp;bvm=bv.68191837,d.d2k&amp;psig=AFQjCNHEqKcF1lwGxXPi0a_ofobQV9XZ7A&amp;ust=1401879628214457" TargetMode="Externa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www.google.co.uk/url?sa=i&amp;rct=j&amp;q=storm&amp;source=images&amp;cd=&amp;cad=rja&amp;uact=8&amp;docid=JbaFVmoxw7oIaM&amp;tbnid=QRGP52gUuXYelM:&amp;ved=0CAUQjRw&amp;url=http://trojanhorsecollective.com/conversations-with-my-storm/&amp;ei=f931U-7VJuSq0QWcrIGABA&amp;bvm=bv.73231344,d.d2k&amp;psig=AFQjCNG9WOCtdfV5XXNZ31y9Ri6nw9p1jg&amp;ust=1408708340794818"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p:cNvSpPr txBox="1">
            <a:spLocks noChangeArrowheads="1"/>
          </p:cNvSpPr>
          <p:nvPr/>
        </p:nvSpPr>
        <p:spPr bwMode="auto">
          <a:xfrm>
            <a:off x="774700" y="5880101"/>
            <a:ext cx="5308600"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a:latin typeface="Comic Sans MS" panose="030F0702030302020204" pitchFamily="66" charset="0"/>
              </a:rPr>
              <a:t>English Home Learning </a:t>
            </a:r>
          </a:p>
          <a:p>
            <a:pPr algn="ctr" eaLnBrk="1" hangingPunct="1">
              <a:spcBef>
                <a:spcPct val="0"/>
              </a:spcBef>
              <a:buFontTx/>
              <a:buNone/>
            </a:pPr>
            <a:r>
              <a:rPr lang="en-GB" altLang="en-US">
                <a:latin typeface="Comic Sans MS" panose="030F0702030302020204" pitchFamily="66" charset="0"/>
              </a:rPr>
              <a:t>Booklet </a:t>
            </a:r>
          </a:p>
          <a:p>
            <a:pPr algn="ctr" eaLnBrk="1" hangingPunct="1">
              <a:spcBef>
                <a:spcPct val="0"/>
              </a:spcBef>
              <a:buFontTx/>
              <a:buNone/>
            </a:pPr>
            <a:endParaRPr lang="en-GB" altLang="en-US">
              <a:latin typeface="Comic Sans MS" panose="030F0702030302020204" pitchFamily="66" charset="0"/>
            </a:endParaRPr>
          </a:p>
          <a:p>
            <a:pPr algn="ctr" eaLnBrk="1" hangingPunct="1">
              <a:spcBef>
                <a:spcPct val="0"/>
              </a:spcBef>
              <a:buFontTx/>
              <a:buNone/>
            </a:pPr>
            <a:endParaRPr lang="en-GB" altLang="en-US">
              <a:latin typeface="Comic Sans MS" panose="030F0702030302020204" pitchFamily="66" charset="0"/>
            </a:endParaRPr>
          </a:p>
          <a:p>
            <a:pPr eaLnBrk="1" hangingPunct="1">
              <a:spcBef>
                <a:spcPct val="0"/>
              </a:spcBef>
              <a:buFontTx/>
              <a:buNone/>
            </a:pPr>
            <a:r>
              <a:rPr lang="en-GB" altLang="en-US" sz="1800">
                <a:latin typeface="Comic Sans MS" panose="030F0702030302020204" pitchFamily="66" charset="0"/>
              </a:rPr>
              <a:t>Name:…………………………………………………………………………..</a:t>
            </a:r>
          </a:p>
          <a:p>
            <a:pPr eaLnBrk="1" hangingPunct="1">
              <a:spcBef>
                <a:spcPct val="0"/>
              </a:spcBef>
              <a:buFontTx/>
              <a:buNone/>
            </a:pPr>
            <a:endParaRPr lang="en-GB" altLang="en-US" sz="1800">
              <a:latin typeface="Comic Sans MS" panose="030F0702030302020204" pitchFamily="66" charset="0"/>
            </a:endParaRPr>
          </a:p>
          <a:p>
            <a:pPr eaLnBrk="1" hangingPunct="1">
              <a:spcBef>
                <a:spcPct val="0"/>
              </a:spcBef>
              <a:buFontTx/>
              <a:buNone/>
            </a:pPr>
            <a:r>
              <a:rPr lang="en-GB" altLang="en-US" sz="1800">
                <a:latin typeface="Comic Sans MS" panose="030F0702030302020204" pitchFamily="66" charset="0"/>
              </a:rPr>
              <a:t>Teacher:………………………………………………………………………</a:t>
            </a:r>
          </a:p>
        </p:txBody>
      </p:sp>
      <p:pic>
        <p:nvPicPr>
          <p:cNvPr id="307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5175" y="2495551"/>
            <a:ext cx="575945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34371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4"/>
          <p:cNvSpPr txBox="1">
            <a:spLocks noChangeArrowheads="1"/>
          </p:cNvSpPr>
          <p:nvPr/>
        </p:nvSpPr>
        <p:spPr bwMode="auto">
          <a:xfrm>
            <a:off x="260351" y="1631950"/>
            <a:ext cx="352901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solidFill>
                  <a:srgbClr val="FF0066"/>
                </a:solidFill>
                <a:latin typeface="Comic Sans MS" panose="030F0702030302020204" pitchFamily="66" charset="0"/>
              </a:rPr>
              <a:t>Section two: Simple sentences </a:t>
            </a:r>
          </a:p>
          <a:p>
            <a:pPr eaLnBrk="1" hangingPunct="1">
              <a:spcBef>
                <a:spcPct val="0"/>
              </a:spcBef>
              <a:buFontTx/>
              <a:buNone/>
            </a:pPr>
            <a:endParaRPr lang="en-GB" altLang="en-US" sz="1600">
              <a:latin typeface="Comic Sans MS" panose="030F0702030302020204" pitchFamily="66" charset="0"/>
            </a:endParaRPr>
          </a:p>
        </p:txBody>
      </p:sp>
      <p:graphicFrame>
        <p:nvGraphicFramePr>
          <p:cNvPr id="7" name="Table 6"/>
          <p:cNvGraphicFramePr>
            <a:graphicFrameLocks noGrp="1"/>
          </p:cNvGraphicFramePr>
          <p:nvPr/>
        </p:nvGraphicFramePr>
        <p:xfrm>
          <a:off x="1143000" y="4284663"/>
          <a:ext cx="4572000" cy="3708400"/>
        </p:xfrm>
        <a:graphic>
          <a:graphicData uri="http://schemas.openxmlformats.org/drawingml/2006/table">
            <a:tbl>
              <a:tblPr firstRow="1" bandRow="1">
                <a:tableStyleId>{5C22544A-7EE6-4342-B048-85BDC9FD1C3A}</a:tableStyleId>
              </a:tblPr>
              <a:tblGrid>
                <a:gridCol w="4158208">
                  <a:extLst>
                    <a:ext uri="{9D8B030D-6E8A-4147-A177-3AD203B41FA5}">
                      <a16:colId xmlns:a16="http://schemas.microsoft.com/office/drawing/2014/main" val="20000"/>
                    </a:ext>
                  </a:extLst>
                </a:gridCol>
                <a:gridCol w="413792">
                  <a:extLst>
                    <a:ext uri="{9D8B030D-6E8A-4147-A177-3AD203B41FA5}">
                      <a16:colId xmlns:a16="http://schemas.microsoft.com/office/drawing/2014/main" val="20001"/>
                    </a:ext>
                  </a:extLst>
                </a:gridCol>
              </a:tblGrid>
              <a:tr h="370840">
                <a:tc>
                  <a:txBody>
                    <a:bodyPr/>
                    <a:lstStyle/>
                    <a:p>
                      <a:r>
                        <a:rPr lang="en-GB" sz="1400" b="0" dirty="0" smtClean="0">
                          <a:solidFill>
                            <a:schemeClr val="tx1"/>
                          </a:solidFill>
                          <a:latin typeface="Comic Sans MS" pitchFamily="66" charset="0"/>
                        </a:rPr>
                        <a:t>Spelling list 2</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latin typeface="Comic Sans MS" pitchFamily="66" charset="0"/>
                        </a:rPr>
                        <a:t>Complete New words beginning with C and</a:t>
                      </a:r>
                      <a:r>
                        <a:rPr lang="en-GB" sz="1400" b="0" baseline="0" dirty="0" smtClean="0">
                          <a:solidFill>
                            <a:schemeClr val="tx1"/>
                          </a:solidFill>
                          <a:latin typeface="Comic Sans MS" pitchFamily="66" charset="0"/>
                        </a:rPr>
                        <a:t> D</a:t>
                      </a:r>
                      <a:endParaRPr lang="en-GB" sz="1400" b="0" dirty="0" smtClean="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r>
                        <a:rPr lang="en-GB" sz="1400" b="0" dirty="0" smtClean="0">
                          <a:solidFill>
                            <a:schemeClr val="tx1"/>
                          </a:solidFill>
                          <a:latin typeface="Comic Sans MS" pitchFamily="66" charset="0"/>
                        </a:rPr>
                        <a:t>Read section on </a:t>
                      </a:r>
                      <a:r>
                        <a:rPr lang="en-GB" sz="1400" b="0" i="1" dirty="0" smtClean="0">
                          <a:solidFill>
                            <a:schemeClr val="tx1"/>
                          </a:solidFill>
                          <a:latin typeface="Comic Sans MS" pitchFamily="66" charset="0"/>
                        </a:rPr>
                        <a:t>Simple sentences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r>
                        <a:rPr lang="en-GB" sz="1400" b="0" dirty="0" smtClean="0">
                          <a:solidFill>
                            <a:schemeClr val="tx1"/>
                          </a:solidFill>
                          <a:latin typeface="Comic Sans MS" pitchFamily="66" charset="0"/>
                        </a:rPr>
                        <a:t>Complete both</a:t>
                      </a:r>
                      <a:r>
                        <a:rPr lang="en-GB" sz="1400" b="0" baseline="0" dirty="0" smtClean="0">
                          <a:solidFill>
                            <a:schemeClr val="tx1"/>
                          </a:solidFill>
                          <a:latin typeface="Comic Sans MS" pitchFamily="66" charset="0"/>
                        </a:rPr>
                        <a:t> tasks on </a:t>
                      </a:r>
                      <a:r>
                        <a:rPr lang="en-GB" sz="1400" b="0" i="1" baseline="0" dirty="0" smtClean="0">
                          <a:solidFill>
                            <a:schemeClr val="tx1"/>
                          </a:solidFill>
                          <a:latin typeface="Comic Sans MS" pitchFamily="66" charset="0"/>
                        </a:rPr>
                        <a:t>Simple sentences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r>
                        <a:rPr lang="en-GB" sz="1400" b="0" dirty="0" smtClean="0">
                          <a:solidFill>
                            <a:schemeClr val="tx1"/>
                          </a:solidFill>
                          <a:latin typeface="Comic Sans MS" pitchFamily="66" charset="0"/>
                        </a:rPr>
                        <a:t>Read section on </a:t>
                      </a:r>
                      <a:r>
                        <a:rPr lang="en-GB" sz="1400" b="0" i="1" dirty="0" smtClean="0">
                          <a:solidFill>
                            <a:schemeClr val="tx1"/>
                          </a:solidFill>
                          <a:latin typeface="Comic Sans MS" pitchFamily="66" charset="0"/>
                        </a:rPr>
                        <a:t>Nouns</a:t>
                      </a:r>
                      <a:r>
                        <a:rPr lang="en-GB" sz="1400" b="0" i="1" baseline="0" dirty="0" smtClean="0">
                          <a:solidFill>
                            <a:schemeClr val="tx1"/>
                          </a:solidFill>
                          <a:latin typeface="Comic Sans MS" pitchFamily="66" charset="0"/>
                        </a:rPr>
                        <a:t>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r>
                        <a:rPr lang="en-GB" sz="1400" b="0" dirty="0" smtClean="0">
                          <a:solidFill>
                            <a:schemeClr val="tx1"/>
                          </a:solidFill>
                          <a:latin typeface="Comic Sans MS" pitchFamily="66" charset="0"/>
                        </a:rPr>
                        <a:t>Complete tasks on </a:t>
                      </a:r>
                      <a:r>
                        <a:rPr lang="en-GB" sz="1400" b="0" i="1" dirty="0" smtClean="0">
                          <a:solidFill>
                            <a:schemeClr val="tx1"/>
                          </a:solidFill>
                          <a:latin typeface="Comic Sans MS" pitchFamily="66" charset="0"/>
                        </a:rPr>
                        <a:t>Nouns</a:t>
                      </a:r>
                      <a:r>
                        <a:rPr lang="en-GB" sz="1400" b="0" i="1" baseline="0" dirty="0" smtClean="0">
                          <a:solidFill>
                            <a:schemeClr val="tx1"/>
                          </a:solidFill>
                          <a:latin typeface="Comic Sans MS" pitchFamily="66" charset="0"/>
                        </a:rPr>
                        <a:t>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r>
                        <a:rPr lang="en-GB" sz="1400" b="0" dirty="0" smtClean="0">
                          <a:solidFill>
                            <a:schemeClr val="tx1"/>
                          </a:solidFill>
                          <a:latin typeface="Comic Sans MS" pitchFamily="66" charset="0"/>
                        </a:rPr>
                        <a:t>Complete task on </a:t>
                      </a:r>
                      <a:r>
                        <a:rPr lang="en-GB" sz="1400" b="0" i="1" dirty="0" smtClean="0">
                          <a:solidFill>
                            <a:schemeClr val="tx1"/>
                          </a:solidFill>
                          <a:latin typeface="Comic Sans MS" pitchFamily="66" charset="0"/>
                        </a:rPr>
                        <a:t>Pronouns</a:t>
                      </a:r>
                      <a:r>
                        <a:rPr lang="en-GB" sz="1400" b="0" i="1" baseline="0" dirty="0" smtClean="0">
                          <a:solidFill>
                            <a:schemeClr val="tx1"/>
                          </a:solidFill>
                          <a:latin typeface="Comic Sans MS" pitchFamily="66" charset="0"/>
                        </a:rPr>
                        <a:t> </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r>
                        <a:rPr lang="en-GB" sz="1400" b="0" dirty="0" smtClean="0">
                          <a:solidFill>
                            <a:schemeClr val="tx1"/>
                          </a:solidFill>
                          <a:latin typeface="Comic Sans MS" pitchFamily="66" charset="0"/>
                        </a:rPr>
                        <a:t>Read and complete</a:t>
                      </a:r>
                      <a:r>
                        <a:rPr lang="en-GB" sz="1400" b="0" baseline="0" dirty="0" smtClean="0">
                          <a:solidFill>
                            <a:schemeClr val="tx1"/>
                          </a:solidFill>
                          <a:latin typeface="Comic Sans MS" pitchFamily="66" charset="0"/>
                        </a:rPr>
                        <a:t> section on </a:t>
                      </a:r>
                      <a:r>
                        <a:rPr lang="en-GB" sz="1400" b="0" i="1" baseline="0" dirty="0" smtClean="0">
                          <a:solidFill>
                            <a:schemeClr val="tx1"/>
                          </a:solidFill>
                          <a:latin typeface="Comic Sans MS" pitchFamily="66" charset="0"/>
                        </a:rPr>
                        <a:t>Verbs</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a:txBody>
                    <a:bodyPr/>
                    <a:lstStyle/>
                    <a:p>
                      <a:r>
                        <a:rPr lang="en-GB" sz="1400" b="0" dirty="0" smtClean="0">
                          <a:solidFill>
                            <a:schemeClr val="tx1"/>
                          </a:solidFill>
                          <a:latin typeface="Comic Sans MS" pitchFamily="66" charset="0"/>
                        </a:rPr>
                        <a:t>Read the extract</a:t>
                      </a:r>
                      <a:r>
                        <a:rPr lang="en-GB" sz="1400" b="0" baseline="0" dirty="0" smtClean="0">
                          <a:solidFill>
                            <a:schemeClr val="tx1"/>
                          </a:solidFill>
                          <a:latin typeface="Comic Sans MS" pitchFamily="66" charset="0"/>
                        </a:rPr>
                        <a:t> </a:t>
                      </a:r>
                      <a:r>
                        <a:rPr lang="en-GB" sz="1400" b="0" i="1" baseline="0" dirty="0" smtClean="0">
                          <a:solidFill>
                            <a:schemeClr val="tx1"/>
                          </a:solidFill>
                          <a:latin typeface="Comic Sans MS" pitchFamily="66" charset="0"/>
                        </a:rPr>
                        <a:t>The Storm</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a:txBody>
                    <a:bodyPr/>
                    <a:lstStyle/>
                    <a:p>
                      <a:r>
                        <a:rPr lang="en-GB" sz="1400" b="0" dirty="0" smtClean="0">
                          <a:solidFill>
                            <a:schemeClr val="tx1"/>
                          </a:solidFill>
                          <a:latin typeface="Comic Sans MS" pitchFamily="66" charset="0"/>
                        </a:rPr>
                        <a:t>Answer</a:t>
                      </a:r>
                      <a:r>
                        <a:rPr lang="en-GB" sz="1400" b="0" baseline="0" dirty="0" smtClean="0">
                          <a:solidFill>
                            <a:schemeClr val="tx1"/>
                          </a:solidFill>
                          <a:latin typeface="Comic Sans MS" pitchFamily="66" charset="0"/>
                        </a:rPr>
                        <a:t> the questions to </a:t>
                      </a:r>
                      <a:r>
                        <a:rPr lang="en-GB" sz="1400" b="0" i="1" baseline="0" dirty="0" smtClean="0">
                          <a:solidFill>
                            <a:schemeClr val="tx1"/>
                          </a:solidFill>
                          <a:latin typeface="Comic Sans MS" pitchFamily="66" charset="0"/>
                        </a:rPr>
                        <a:t>The Storm </a:t>
                      </a:r>
                      <a:r>
                        <a:rPr lang="en-GB" sz="1400" b="0" baseline="0" dirty="0" smtClean="0">
                          <a:solidFill>
                            <a:schemeClr val="tx1"/>
                          </a:solidFill>
                          <a:latin typeface="Comic Sans MS" pitchFamily="66" charset="0"/>
                        </a:rPr>
                        <a:t>in full</a:t>
                      </a:r>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b="0" dirty="0">
                        <a:solidFill>
                          <a:schemeClr val="tx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bl>
          </a:graphicData>
        </a:graphic>
      </p:graphicFrame>
      <p:pic>
        <p:nvPicPr>
          <p:cNvPr id="16422" name="Picture 3" descr="I:\Images\thumb_pg18_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75" y="4224338"/>
            <a:ext cx="687388" cy="91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260350" y="8472488"/>
            <a:ext cx="6337300" cy="2303462"/>
          </a:xfrm>
          <a:prstGeom prst="rect">
            <a:avLst/>
          </a:prstGeom>
          <a:solidFill>
            <a:schemeClr val="bg1"/>
          </a:solidFill>
          <a:ln>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400" dirty="0">
                <a:solidFill>
                  <a:srgbClr val="7030A0"/>
                </a:solidFill>
                <a:latin typeface="Comic Sans MS" pitchFamily="66" charset="0"/>
              </a:rPr>
              <a:t>Self Assessment: What do I still need to practise from this section? </a:t>
            </a:r>
          </a:p>
        </p:txBody>
      </p:sp>
      <p:pic>
        <p:nvPicPr>
          <p:cNvPr id="16424" name="Picture 4" descr="http://t3.gstatic.com/images?q=tbn:ANd9GcRPsgjFZjpc6S_euvIDRJz5KvJ4BrDtCoVz6-w33txx7f3tJNKCMQ">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526" y="1631950"/>
            <a:ext cx="1400175"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40559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3"/>
          <p:cNvSpPr txBox="1">
            <a:spLocks noChangeArrowheads="1"/>
          </p:cNvSpPr>
          <p:nvPr/>
        </p:nvSpPr>
        <p:spPr bwMode="auto">
          <a:xfrm>
            <a:off x="374650" y="1343025"/>
            <a:ext cx="19446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solidFill>
                  <a:srgbClr val="7030A0"/>
                </a:solidFill>
                <a:latin typeface="Comic Sans MS" panose="030F0702030302020204" pitchFamily="66" charset="0"/>
              </a:rPr>
              <a:t>Spelling test 2</a:t>
            </a:r>
          </a:p>
        </p:txBody>
      </p:sp>
      <p:pic>
        <p:nvPicPr>
          <p:cNvPr id="17411" name="Picture 2" descr="http://locosbajitoszarzablog.blogia.com/upload/20130118095754-spelling-tes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65625" y="1381125"/>
            <a:ext cx="2406650"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extBox 4"/>
          <p:cNvSpPr txBox="1">
            <a:spLocks noChangeArrowheads="1"/>
          </p:cNvSpPr>
          <p:nvPr/>
        </p:nvSpPr>
        <p:spPr bwMode="auto">
          <a:xfrm>
            <a:off x="404813" y="1774826"/>
            <a:ext cx="6119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a:t>You will be tested on your spellings  in  every</a:t>
            </a:r>
          </a:p>
          <a:p>
            <a:pPr eaLnBrk="1" hangingPunct="1">
              <a:spcBef>
                <a:spcPct val="0"/>
              </a:spcBef>
              <a:buFontTx/>
              <a:buNone/>
            </a:pPr>
            <a:r>
              <a:rPr lang="en-GB" altLang="en-US" sz="1600"/>
              <a:t>literacy lesson. </a:t>
            </a:r>
          </a:p>
          <a:p>
            <a:pPr eaLnBrk="1" hangingPunct="1">
              <a:spcBef>
                <a:spcPct val="0"/>
              </a:spcBef>
              <a:buFontTx/>
              <a:buNone/>
            </a:pPr>
            <a:endParaRPr lang="en-GB" altLang="en-US" sz="1600"/>
          </a:p>
          <a:p>
            <a:pPr eaLnBrk="1" hangingPunct="1">
              <a:spcBef>
                <a:spcPct val="0"/>
              </a:spcBef>
              <a:buFontTx/>
              <a:buNone/>
            </a:pPr>
            <a:r>
              <a:rPr lang="en-GB" altLang="en-US" sz="1600"/>
              <a:t>You are expected to get at least 17/20 right each time. If you do not manage this you will need to re-take the test at another time. </a:t>
            </a:r>
          </a:p>
        </p:txBody>
      </p:sp>
      <p:graphicFrame>
        <p:nvGraphicFramePr>
          <p:cNvPr id="6" name="Table 5"/>
          <p:cNvGraphicFramePr>
            <a:graphicFrameLocks noGrp="1"/>
          </p:cNvGraphicFramePr>
          <p:nvPr/>
        </p:nvGraphicFramePr>
        <p:xfrm>
          <a:off x="476673" y="3143672"/>
          <a:ext cx="6047953" cy="7416832"/>
        </p:xfrm>
        <a:graphic>
          <a:graphicData uri="http://schemas.openxmlformats.org/drawingml/2006/table">
            <a:tbl>
              <a:tblPr firstRow="1" bandRow="1">
                <a:tableStyleId>{5C22544A-7EE6-4342-B048-85BDC9FD1C3A}</a:tableStyleId>
              </a:tblPr>
              <a:tblGrid>
                <a:gridCol w="555250">
                  <a:extLst>
                    <a:ext uri="{9D8B030D-6E8A-4147-A177-3AD203B41FA5}">
                      <a16:colId xmlns:a16="http://schemas.microsoft.com/office/drawing/2014/main" val="20000"/>
                    </a:ext>
                  </a:extLst>
                </a:gridCol>
                <a:gridCol w="1830901">
                  <a:extLst>
                    <a:ext uri="{9D8B030D-6E8A-4147-A177-3AD203B41FA5}">
                      <a16:colId xmlns:a16="http://schemas.microsoft.com/office/drawing/2014/main" val="20001"/>
                    </a:ext>
                  </a:extLst>
                </a:gridCol>
                <a:gridCol w="1830901">
                  <a:extLst>
                    <a:ext uri="{9D8B030D-6E8A-4147-A177-3AD203B41FA5}">
                      <a16:colId xmlns:a16="http://schemas.microsoft.com/office/drawing/2014/main" val="20002"/>
                    </a:ext>
                  </a:extLst>
                </a:gridCol>
                <a:gridCol w="1830901">
                  <a:extLst>
                    <a:ext uri="{9D8B030D-6E8A-4147-A177-3AD203B41FA5}">
                      <a16:colId xmlns:a16="http://schemas.microsoft.com/office/drawing/2014/main" val="20003"/>
                    </a:ext>
                  </a:extLst>
                </a:gridCol>
              </a:tblGrid>
              <a:tr h="463552">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400" dirty="0" smtClean="0">
                          <a:solidFill>
                            <a:schemeClr val="tx1"/>
                          </a:solidFill>
                        </a:rPr>
                        <a:t>Read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400" dirty="0" smtClean="0">
                          <a:solidFill>
                            <a:schemeClr val="tx1"/>
                          </a:solidFill>
                        </a:rPr>
                        <a:t>Write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400" dirty="0" smtClean="0">
                          <a:solidFill>
                            <a:schemeClr val="tx1"/>
                          </a:solidFill>
                        </a:rPr>
                        <a:t>Cover and write</a:t>
                      </a:r>
                      <a:r>
                        <a:rPr lang="en-GB" sz="1400" baseline="0" dirty="0" smtClean="0">
                          <a:solidFill>
                            <a:schemeClr val="tx1"/>
                          </a:solidFill>
                        </a:rPr>
                        <a:t>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463552">
                <a:tc rowSpan="5">
                  <a:txBody>
                    <a:bodyPr/>
                    <a:lstStyle/>
                    <a:p>
                      <a:pPr algn="ctr"/>
                      <a:r>
                        <a:rPr lang="en-GB" sz="1400" dirty="0" smtClean="0">
                          <a:solidFill>
                            <a:schemeClr val="tx1"/>
                          </a:solidFill>
                        </a:rPr>
                        <a:t>Connective </a:t>
                      </a:r>
                      <a:endParaRPr lang="en-GB" sz="14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Consequently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63552">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Therefore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463552">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Although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463552">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Moreover</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463552">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However</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463552">
                <a:tc rowSpan="5">
                  <a:txBody>
                    <a:bodyPr/>
                    <a:lstStyle/>
                    <a:p>
                      <a:pPr algn="ctr"/>
                      <a:r>
                        <a:rPr lang="en-GB" sz="1400" dirty="0" smtClean="0">
                          <a:solidFill>
                            <a:schemeClr val="tx1"/>
                          </a:solidFill>
                        </a:rPr>
                        <a:t>Commonly misspelt words </a:t>
                      </a:r>
                      <a:endParaRPr lang="en-GB" sz="14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Amateur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4635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Apparent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4635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Argument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4635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Because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4635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Believe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463552">
                <a:tc rowSpan="5">
                  <a:txBody>
                    <a:bodyPr/>
                    <a:lstStyle/>
                    <a:p>
                      <a:pPr algn="ctr"/>
                      <a:r>
                        <a:rPr lang="en-GB" sz="1400" dirty="0" smtClean="0">
                          <a:solidFill>
                            <a:schemeClr val="tx1"/>
                          </a:solidFill>
                        </a:rPr>
                        <a:t>English subject words </a:t>
                      </a:r>
                      <a:endParaRPr lang="en-GB" sz="1400" dirty="0">
                        <a:solidFill>
                          <a:schemeClr val="tx1"/>
                        </a:solidFill>
                      </a:endParaRPr>
                    </a:p>
                  </a:txBody>
                  <a:tcPr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Analysis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4635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Connective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4635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Adjectives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4635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Compare</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463552">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400" dirty="0" smtClean="0">
                          <a:solidFill>
                            <a:schemeClr val="tx1"/>
                          </a:solidFill>
                        </a:rPr>
                        <a:t>Genre </a:t>
                      </a:r>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41989919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333375" y="2659063"/>
          <a:ext cx="6335714" cy="1854200"/>
        </p:xfrm>
        <a:graphic>
          <a:graphicData uri="http://schemas.openxmlformats.org/drawingml/2006/table">
            <a:tbl>
              <a:tblPr firstRow="1" bandRow="1">
                <a:tableStyleId>{5C22544A-7EE6-4342-B048-85BDC9FD1C3A}</a:tableStyleId>
              </a:tblPr>
              <a:tblGrid>
                <a:gridCol w="3167857">
                  <a:extLst>
                    <a:ext uri="{9D8B030D-6E8A-4147-A177-3AD203B41FA5}">
                      <a16:colId xmlns:a16="http://schemas.microsoft.com/office/drawing/2014/main" val="20000"/>
                    </a:ext>
                  </a:extLst>
                </a:gridCol>
                <a:gridCol w="3167857">
                  <a:extLst>
                    <a:ext uri="{9D8B030D-6E8A-4147-A177-3AD203B41FA5}">
                      <a16:colId xmlns:a16="http://schemas.microsoft.com/office/drawing/2014/main" val="20001"/>
                    </a:ext>
                  </a:extLst>
                </a:gridCol>
              </a:tblGrid>
              <a:tr h="370840">
                <a:tc>
                  <a:txBody>
                    <a:bodyPr/>
                    <a:lstStyle/>
                    <a:p>
                      <a:r>
                        <a:rPr lang="en-GB" sz="1400" dirty="0" smtClean="0">
                          <a:solidFill>
                            <a:schemeClr val="tx1"/>
                          </a:solidFill>
                          <a:latin typeface="Comic Sans MS" pitchFamily="66" charset="0"/>
                        </a:rPr>
                        <a:t>          </a:t>
                      </a:r>
                      <a:r>
                        <a:rPr lang="en-GB" sz="1400" baseline="0" dirty="0" smtClean="0">
                          <a:solidFill>
                            <a:schemeClr val="tx1"/>
                          </a:solidFill>
                          <a:latin typeface="Comic Sans MS" pitchFamily="66" charset="0"/>
                        </a:rPr>
                        <a:t> </a:t>
                      </a:r>
                      <a:r>
                        <a:rPr lang="en-GB" sz="1400" dirty="0" smtClean="0">
                          <a:solidFill>
                            <a:schemeClr val="tx1"/>
                          </a:solidFill>
                          <a:latin typeface="Comic Sans MS" pitchFamily="66" charset="0"/>
                        </a:rPr>
                        <a:t>Definition </a:t>
                      </a:r>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r>
                        <a:rPr lang="en-GB" sz="1400" dirty="0" smtClean="0">
                          <a:solidFill>
                            <a:schemeClr val="tx1"/>
                          </a:solidFill>
                          <a:latin typeface="Comic Sans MS" pitchFamily="66" charset="0"/>
                        </a:rPr>
                        <a:t>Sentence</a:t>
                      </a:r>
                      <a:r>
                        <a:rPr lang="en-GB" sz="1400" baseline="0" dirty="0" smtClean="0">
                          <a:solidFill>
                            <a:schemeClr val="tx1"/>
                          </a:solidFill>
                          <a:latin typeface="Comic Sans MS" pitchFamily="66" charset="0"/>
                        </a:rPr>
                        <a:t> (using your word): </a:t>
                      </a:r>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333375" y="1981200"/>
            <a:ext cx="827088" cy="973138"/>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6600" dirty="0">
                <a:solidFill>
                  <a:srgbClr val="FF0000"/>
                </a:solidFill>
                <a:latin typeface="Comic Sans MS" pitchFamily="66" charset="0"/>
              </a:rPr>
              <a:t>C</a:t>
            </a:r>
          </a:p>
        </p:txBody>
      </p:sp>
      <p:sp>
        <p:nvSpPr>
          <p:cNvPr id="19479" name="TextBox 6"/>
          <p:cNvSpPr txBox="1">
            <a:spLocks noChangeArrowheads="1"/>
          </p:cNvSpPr>
          <p:nvPr/>
        </p:nvSpPr>
        <p:spPr bwMode="auto">
          <a:xfrm>
            <a:off x="333375" y="1622426"/>
            <a:ext cx="8270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a:solidFill>
                  <a:srgbClr val="FF0000"/>
                </a:solidFill>
                <a:latin typeface="Comic Sans MS" panose="030F0702030302020204" pitchFamily="66" charset="0"/>
              </a:rPr>
              <a:t>Letter </a:t>
            </a:r>
          </a:p>
        </p:txBody>
      </p:sp>
      <p:sp>
        <p:nvSpPr>
          <p:cNvPr id="9" name="Rectangle 8"/>
          <p:cNvSpPr/>
          <p:nvPr/>
        </p:nvSpPr>
        <p:spPr>
          <a:xfrm>
            <a:off x="1384300" y="1930401"/>
            <a:ext cx="5284788" cy="538163"/>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481" name="TextBox 9"/>
          <p:cNvSpPr txBox="1">
            <a:spLocks noChangeArrowheads="1"/>
          </p:cNvSpPr>
          <p:nvPr/>
        </p:nvSpPr>
        <p:spPr bwMode="auto">
          <a:xfrm>
            <a:off x="3090863" y="1487488"/>
            <a:ext cx="18716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a:solidFill>
                  <a:srgbClr val="00B0F0"/>
                </a:solidFill>
                <a:latin typeface="Comic Sans MS" panose="030F0702030302020204" pitchFamily="66" charset="0"/>
              </a:rPr>
              <a:t>Word</a:t>
            </a:r>
          </a:p>
        </p:txBody>
      </p:sp>
      <p:sp>
        <p:nvSpPr>
          <p:cNvPr id="12" name="Rectangle 11"/>
          <p:cNvSpPr/>
          <p:nvPr/>
        </p:nvSpPr>
        <p:spPr>
          <a:xfrm>
            <a:off x="333376" y="4646613"/>
            <a:ext cx="2951163" cy="122396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00B0F0"/>
                </a:solidFill>
                <a:latin typeface="Comic Sans MS" pitchFamily="66" charset="0"/>
              </a:rPr>
              <a:t>Synonyms</a:t>
            </a:r>
          </a:p>
        </p:txBody>
      </p:sp>
      <p:sp>
        <p:nvSpPr>
          <p:cNvPr id="13" name="Rectangle 12"/>
          <p:cNvSpPr/>
          <p:nvPr/>
        </p:nvSpPr>
        <p:spPr>
          <a:xfrm>
            <a:off x="3644900" y="4646613"/>
            <a:ext cx="3024188" cy="122396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7030A0"/>
                </a:solidFill>
                <a:latin typeface="Comic Sans MS" pitchFamily="66" charset="0"/>
              </a:rPr>
              <a:t>Antonyms</a:t>
            </a:r>
          </a:p>
        </p:txBody>
      </p:sp>
      <p:graphicFrame>
        <p:nvGraphicFramePr>
          <p:cNvPr id="14" name="Table 13"/>
          <p:cNvGraphicFramePr>
            <a:graphicFrameLocks noGrp="1"/>
          </p:cNvGraphicFramePr>
          <p:nvPr/>
        </p:nvGraphicFramePr>
        <p:xfrm>
          <a:off x="333375" y="7627938"/>
          <a:ext cx="6335714" cy="1854200"/>
        </p:xfrm>
        <a:graphic>
          <a:graphicData uri="http://schemas.openxmlformats.org/drawingml/2006/table">
            <a:tbl>
              <a:tblPr firstRow="1" bandRow="1">
                <a:tableStyleId>{5C22544A-7EE6-4342-B048-85BDC9FD1C3A}</a:tableStyleId>
              </a:tblPr>
              <a:tblGrid>
                <a:gridCol w="3167857">
                  <a:extLst>
                    <a:ext uri="{9D8B030D-6E8A-4147-A177-3AD203B41FA5}">
                      <a16:colId xmlns:a16="http://schemas.microsoft.com/office/drawing/2014/main" val="20000"/>
                    </a:ext>
                  </a:extLst>
                </a:gridCol>
                <a:gridCol w="3167857">
                  <a:extLst>
                    <a:ext uri="{9D8B030D-6E8A-4147-A177-3AD203B41FA5}">
                      <a16:colId xmlns:a16="http://schemas.microsoft.com/office/drawing/2014/main" val="20001"/>
                    </a:ext>
                  </a:extLst>
                </a:gridCol>
              </a:tblGrid>
              <a:tr h="370840">
                <a:tc>
                  <a:txBody>
                    <a:bodyPr/>
                    <a:lstStyle/>
                    <a:p>
                      <a:r>
                        <a:rPr lang="en-GB" sz="1400" dirty="0" smtClean="0">
                          <a:solidFill>
                            <a:schemeClr val="tx1"/>
                          </a:solidFill>
                          <a:latin typeface="Comic Sans MS" pitchFamily="66" charset="0"/>
                        </a:rPr>
                        <a:t>          </a:t>
                      </a:r>
                      <a:r>
                        <a:rPr lang="en-GB" sz="1400" baseline="0" dirty="0" smtClean="0">
                          <a:solidFill>
                            <a:schemeClr val="tx1"/>
                          </a:solidFill>
                          <a:latin typeface="Comic Sans MS" pitchFamily="66" charset="0"/>
                        </a:rPr>
                        <a:t> </a:t>
                      </a:r>
                      <a:r>
                        <a:rPr lang="en-GB" sz="1400" dirty="0" smtClean="0">
                          <a:solidFill>
                            <a:schemeClr val="tx1"/>
                          </a:solidFill>
                          <a:latin typeface="Comic Sans MS" pitchFamily="66" charset="0"/>
                        </a:rPr>
                        <a:t>Definition </a:t>
                      </a:r>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r>
                        <a:rPr lang="en-GB" sz="1400" dirty="0" smtClean="0">
                          <a:solidFill>
                            <a:schemeClr val="tx1"/>
                          </a:solidFill>
                          <a:latin typeface="Comic Sans MS" pitchFamily="66" charset="0"/>
                        </a:rPr>
                        <a:t>Sentence</a:t>
                      </a:r>
                      <a:r>
                        <a:rPr lang="en-GB" sz="1400" baseline="0" dirty="0" smtClean="0">
                          <a:solidFill>
                            <a:schemeClr val="tx1"/>
                          </a:solidFill>
                          <a:latin typeface="Comic Sans MS" pitchFamily="66" charset="0"/>
                        </a:rPr>
                        <a:t> (using your word): </a:t>
                      </a:r>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sz="140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400" dirty="0">
                        <a:solidFill>
                          <a:schemeClr val="tx1"/>
                        </a:solidFill>
                        <a:latin typeface="Comic Sans MS" pitchFamily="66" charset="0"/>
                      </a:endParaRPr>
                    </a:p>
                  </a:txBody>
                  <a:tcPr marL="91426" marR="9142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Rectangle 14"/>
          <p:cNvSpPr/>
          <p:nvPr/>
        </p:nvSpPr>
        <p:spPr>
          <a:xfrm>
            <a:off x="333375" y="6950075"/>
            <a:ext cx="827088" cy="973138"/>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6600" dirty="0">
                <a:solidFill>
                  <a:srgbClr val="FF0000"/>
                </a:solidFill>
                <a:latin typeface="Comic Sans MS" pitchFamily="66" charset="0"/>
              </a:rPr>
              <a:t>D</a:t>
            </a:r>
          </a:p>
        </p:txBody>
      </p:sp>
      <p:sp>
        <p:nvSpPr>
          <p:cNvPr id="19505" name="TextBox 15"/>
          <p:cNvSpPr txBox="1">
            <a:spLocks noChangeArrowheads="1"/>
          </p:cNvSpPr>
          <p:nvPr/>
        </p:nvSpPr>
        <p:spPr bwMode="auto">
          <a:xfrm>
            <a:off x="333375" y="6589714"/>
            <a:ext cx="8270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a:solidFill>
                  <a:srgbClr val="FF0000"/>
                </a:solidFill>
                <a:latin typeface="Comic Sans MS" panose="030F0702030302020204" pitchFamily="66" charset="0"/>
              </a:rPr>
              <a:t>Letter </a:t>
            </a:r>
          </a:p>
        </p:txBody>
      </p:sp>
      <p:sp>
        <p:nvSpPr>
          <p:cNvPr id="17" name="Rectangle 16"/>
          <p:cNvSpPr/>
          <p:nvPr/>
        </p:nvSpPr>
        <p:spPr>
          <a:xfrm>
            <a:off x="1384300" y="6897688"/>
            <a:ext cx="5284788" cy="53816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507" name="TextBox 17"/>
          <p:cNvSpPr txBox="1">
            <a:spLocks noChangeArrowheads="1"/>
          </p:cNvSpPr>
          <p:nvPr/>
        </p:nvSpPr>
        <p:spPr bwMode="auto">
          <a:xfrm>
            <a:off x="3090863" y="6456363"/>
            <a:ext cx="18716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a:solidFill>
                  <a:srgbClr val="00B0F0"/>
                </a:solidFill>
                <a:latin typeface="Comic Sans MS" panose="030F0702030302020204" pitchFamily="66" charset="0"/>
              </a:rPr>
              <a:t>Word</a:t>
            </a:r>
          </a:p>
        </p:txBody>
      </p:sp>
      <p:sp>
        <p:nvSpPr>
          <p:cNvPr id="19" name="Rectangle 18"/>
          <p:cNvSpPr/>
          <p:nvPr/>
        </p:nvSpPr>
        <p:spPr>
          <a:xfrm>
            <a:off x="333376" y="9615488"/>
            <a:ext cx="2951163" cy="122396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00B0F0"/>
                </a:solidFill>
                <a:latin typeface="Comic Sans MS" pitchFamily="66" charset="0"/>
              </a:rPr>
              <a:t>Synonyms</a:t>
            </a:r>
          </a:p>
        </p:txBody>
      </p:sp>
      <p:sp>
        <p:nvSpPr>
          <p:cNvPr id="20" name="Rectangle 19"/>
          <p:cNvSpPr/>
          <p:nvPr/>
        </p:nvSpPr>
        <p:spPr>
          <a:xfrm>
            <a:off x="3644900" y="9615488"/>
            <a:ext cx="3024188" cy="122396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a:lstStyle/>
          <a:p>
            <a:pPr>
              <a:defRPr/>
            </a:pPr>
            <a:r>
              <a:rPr lang="en-GB" sz="1200" b="1" dirty="0">
                <a:solidFill>
                  <a:srgbClr val="7030A0"/>
                </a:solidFill>
                <a:latin typeface="Comic Sans MS" pitchFamily="66" charset="0"/>
              </a:rPr>
              <a:t>Antonyms</a:t>
            </a:r>
          </a:p>
        </p:txBody>
      </p:sp>
    </p:spTree>
    <p:extLst>
      <p:ext uri="{BB962C8B-B14F-4D97-AF65-F5344CB8AC3E}">
        <p14:creationId xmlns:p14="http://schemas.microsoft.com/office/powerpoint/2010/main" val="31354576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7"/>
          <p:cNvSpPr txBox="1">
            <a:spLocks noChangeArrowheads="1"/>
          </p:cNvSpPr>
          <p:nvPr/>
        </p:nvSpPr>
        <p:spPr bwMode="auto">
          <a:xfrm>
            <a:off x="2274889" y="1416050"/>
            <a:ext cx="23082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000">
                <a:latin typeface="Comic Sans MS" panose="030F0702030302020204" pitchFamily="66" charset="0"/>
              </a:rPr>
              <a:t>Simple Sentences</a:t>
            </a:r>
          </a:p>
        </p:txBody>
      </p:sp>
      <p:sp>
        <p:nvSpPr>
          <p:cNvPr id="10" name="TextBox 9"/>
          <p:cNvSpPr txBox="1"/>
          <p:nvPr/>
        </p:nvSpPr>
        <p:spPr>
          <a:xfrm>
            <a:off x="657225" y="1992314"/>
            <a:ext cx="5543550" cy="2676525"/>
          </a:xfrm>
          <a:prstGeom prst="rect">
            <a:avLst/>
          </a:prstGeom>
          <a:noFill/>
        </p:spPr>
        <p:txBody>
          <a:bodyPr>
            <a:spAutoFit/>
          </a:bodyPr>
          <a:lstStyle/>
          <a:p>
            <a:pPr>
              <a:defRPr/>
            </a:pPr>
            <a:r>
              <a:rPr lang="en-GB" sz="1400" dirty="0">
                <a:latin typeface="Comic Sans MS" pitchFamily="66" charset="0"/>
              </a:rPr>
              <a:t>In a simple sentence you only need </a:t>
            </a:r>
            <a:r>
              <a:rPr lang="en-GB" sz="1400" u="sng" dirty="0">
                <a:latin typeface="Comic Sans MS" pitchFamily="66" charset="0"/>
              </a:rPr>
              <a:t>one main clause</a:t>
            </a:r>
            <a:r>
              <a:rPr lang="en-GB" sz="1400" dirty="0">
                <a:latin typeface="Comic Sans MS" pitchFamily="66" charset="0"/>
              </a:rPr>
              <a:t> – a clause is a group of words that may be used as a whole sentence, or as part of a sentence. </a:t>
            </a:r>
          </a:p>
          <a:p>
            <a:pPr>
              <a:defRPr/>
            </a:pPr>
            <a:endParaRPr lang="en-GB" sz="1400" u="sng" dirty="0">
              <a:latin typeface="Comic Sans MS" pitchFamily="66" charset="0"/>
            </a:endParaRPr>
          </a:p>
          <a:p>
            <a:pPr>
              <a:defRPr/>
            </a:pPr>
            <a:r>
              <a:rPr lang="en-GB" sz="1400" dirty="0">
                <a:latin typeface="Comic Sans MS" pitchFamily="66" charset="0"/>
              </a:rPr>
              <a:t>You will need the following elements to make up the sentence:</a:t>
            </a:r>
          </a:p>
          <a:p>
            <a:pPr marL="285750" indent="-285750">
              <a:buFont typeface="Arial" pitchFamily="34" charset="0"/>
              <a:buChar char="•"/>
              <a:defRPr/>
            </a:pPr>
            <a:r>
              <a:rPr lang="en-GB" sz="1400" dirty="0">
                <a:latin typeface="Comic Sans MS" pitchFamily="66" charset="0"/>
              </a:rPr>
              <a:t>A capital letter at the beginning</a:t>
            </a:r>
          </a:p>
          <a:p>
            <a:pPr marL="285750" indent="-285750">
              <a:buFont typeface="Arial" pitchFamily="34" charset="0"/>
              <a:buChar char="•"/>
              <a:defRPr/>
            </a:pPr>
            <a:r>
              <a:rPr lang="en-GB" sz="1400" dirty="0">
                <a:latin typeface="Comic Sans MS" pitchFamily="66" charset="0"/>
              </a:rPr>
              <a:t>A full stop at the end</a:t>
            </a:r>
          </a:p>
          <a:p>
            <a:pPr marL="285750" indent="-285750">
              <a:buFont typeface="Arial" pitchFamily="34" charset="0"/>
              <a:buChar char="•"/>
              <a:defRPr/>
            </a:pPr>
            <a:r>
              <a:rPr lang="en-GB" sz="1400" dirty="0">
                <a:latin typeface="Comic Sans MS" pitchFamily="66" charset="0"/>
              </a:rPr>
              <a:t>Must contain a subject (noun)</a:t>
            </a:r>
          </a:p>
          <a:p>
            <a:pPr marL="285750" indent="-285750">
              <a:buFont typeface="Arial" pitchFamily="34" charset="0"/>
              <a:buChar char="•"/>
              <a:defRPr/>
            </a:pPr>
            <a:r>
              <a:rPr lang="en-GB" sz="1400" dirty="0">
                <a:latin typeface="Comic Sans MS" pitchFamily="66" charset="0"/>
              </a:rPr>
              <a:t>Must contain a verb </a:t>
            </a:r>
          </a:p>
          <a:p>
            <a:pPr marL="285750" indent="-285750">
              <a:buFont typeface="Arial" pitchFamily="34" charset="0"/>
              <a:buChar char="•"/>
              <a:defRPr/>
            </a:pPr>
            <a:endParaRPr lang="en-GB" sz="1400" dirty="0">
              <a:latin typeface="Comic Sans MS" pitchFamily="66" charset="0"/>
            </a:endParaRPr>
          </a:p>
          <a:p>
            <a:pPr>
              <a:defRPr/>
            </a:pPr>
            <a:endParaRPr lang="en-GB" sz="1400" dirty="0">
              <a:latin typeface="Comic Sans MS" pitchFamily="66" charset="0"/>
            </a:endParaRPr>
          </a:p>
          <a:p>
            <a:pPr marL="285750" indent="-285750">
              <a:buFont typeface="Arial" pitchFamily="34" charset="0"/>
              <a:buChar char="•"/>
              <a:defRPr/>
            </a:pPr>
            <a:endParaRPr lang="en-GB" sz="1400" dirty="0">
              <a:latin typeface="Comic Sans MS" pitchFamily="66" charset="0"/>
            </a:endParaRPr>
          </a:p>
        </p:txBody>
      </p:sp>
      <p:grpSp>
        <p:nvGrpSpPr>
          <p:cNvPr id="20484" name="Group 7167"/>
          <p:cNvGrpSpPr>
            <a:grpSpLocks/>
          </p:cNvGrpSpPr>
          <p:nvPr/>
        </p:nvGrpSpPr>
        <p:grpSpPr bwMode="auto">
          <a:xfrm>
            <a:off x="433389" y="3924300"/>
            <a:ext cx="5991225" cy="1308100"/>
            <a:chOff x="606858" y="2420777"/>
            <a:chExt cx="5990494" cy="1308087"/>
          </a:xfrm>
        </p:grpSpPr>
        <p:sp>
          <p:nvSpPr>
            <p:cNvPr id="20512" name="TextBox 10"/>
            <p:cNvSpPr txBox="1">
              <a:spLocks noChangeArrowheads="1"/>
            </p:cNvSpPr>
            <p:nvPr/>
          </p:nvSpPr>
          <p:spPr bwMode="auto">
            <a:xfrm>
              <a:off x="1984534" y="3195191"/>
              <a:ext cx="28889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a:latin typeface="Comic Sans MS" panose="030F0702030302020204" pitchFamily="66" charset="0"/>
                </a:rPr>
                <a:t>The </a:t>
              </a:r>
              <a:r>
                <a:rPr lang="en-GB" altLang="en-US" sz="2400" b="1">
                  <a:solidFill>
                    <a:srgbClr val="00B0F0"/>
                  </a:solidFill>
                  <a:latin typeface="Comic Sans MS" panose="030F0702030302020204" pitchFamily="66" charset="0"/>
                </a:rPr>
                <a:t>prince</a:t>
              </a:r>
              <a:r>
                <a:rPr lang="en-GB" altLang="en-US" sz="2400">
                  <a:latin typeface="Comic Sans MS" panose="030F0702030302020204" pitchFamily="66" charset="0"/>
                </a:rPr>
                <a:t> </a:t>
              </a:r>
              <a:r>
                <a:rPr lang="en-GB" altLang="en-US" sz="2400" b="1">
                  <a:solidFill>
                    <a:srgbClr val="008000"/>
                  </a:solidFill>
                  <a:latin typeface="Comic Sans MS" panose="030F0702030302020204" pitchFamily="66" charset="0"/>
                </a:rPr>
                <a:t>smiled</a:t>
              </a:r>
              <a:r>
                <a:rPr lang="en-GB" altLang="en-US" sz="2400">
                  <a:latin typeface="Comic Sans MS" panose="030F0702030302020204" pitchFamily="66" charset="0"/>
                </a:rPr>
                <a:t>. </a:t>
              </a:r>
            </a:p>
          </p:txBody>
        </p:sp>
        <p:sp>
          <p:nvSpPr>
            <p:cNvPr id="12" name="Oval 11"/>
            <p:cNvSpPr/>
            <p:nvPr/>
          </p:nvSpPr>
          <p:spPr>
            <a:xfrm>
              <a:off x="1917973" y="3081170"/>
              <a:ext cx="503176" cy="647694"/>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14" name="Straight Arrow Connector 13"/>
            <p:cNvCxnSpPr>
              <a:endCxn id="12" idx="2"/>
            </p:cNvCxnSpPr>
            <p:nvPr/>
          </p:nvCxnSpPr>
          <p:spPr>
            <a:xfrm>
              <a:off x="1340194" y="3081170"/>
              <a:ext cx="577779" cy="32384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0515" name="TextBox 15"/>
            <p:cNvSpPr txBox="1">
              <a:spLocks noChangeArrowheads="1"/>
            </p:cNvSpPr>
            <p:nvPr/>
          </p:nvSpPr>
          <p:spPr bwMode="auto">
            <a:xfrm>
              <a:off x="606858" y="2783468"/>
              <a:ext cx="130997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FF0000"/>
                  </a:solidFill>
                  <a:latin typeface="Comic Sans MS" panose="030F0702030302020204" pitchFamily="66" charset="0"/>
                </a:rPr>
                <a:t>Capital letter</a:t>
              </a:r>
            </a:p>
          </p:txBody>
        </p:sp>
        <p:cxnSp>
          <p:nvCxnSpPr>
            <p:cNvPr id="18" name="Straight Arrow Connector 17"/>
            <p:cNvCxnSpPr/>
            <p:nvPr/>
          </p:nvCxnSpPr>
          <p:spPr>
            <a:xfrm flipH="1">
              <a:off x="3068770" y="2782723"/>
              <a:ext cx="360319" cy="460370"/>
            </a:xfrm>
            <a:prstGeom prst="straightConnector1">
              <a:avLst/>
            </a:prstGeom>
            <a:ln w="38100">
              <a:solidFill>
                <a:srgbClr val="00B0F0"/>
              </a:solidFill>
              <a:tailEnd type="arrow"/>
            </a:ln>
          </p:spPr>
          <p:style>
            <a:lnRef idx="1">
              <a:schemeClr val="accent1"/>
            </a:lnRef>
            <a:fillRef idx="0">
              <a:schemeClr val="accent1"/>
            </a:fillRef>
            <a:effectRef idx="0">
              <a:schemeClr val="accent1"/>
            </a:effectRef>
            <a:fontRef idx="minor">
              <a:schemeClr val="tx1"/>
            </a:fontRef>
          </p:style>
        </p:cxnSp>
        <p:sp>
          <p:nvSpPr>
            <p:cNvPr id="20517" name="TextBox 20"/>
            <p:cNvSpPr txBox="1">
              <a:spLocks noChangeArrowheads="1"/>
            </p:cNvSpPr>
            <p:nvPr/>
          </p:nvSpPr>
          <p:spPr bwMode="auto">
            <a:xfrm>
              <a:off x="3004723" y="2475691"/>
              <a:ext cx="141737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00B0F0"/>
                  </a:solidFill>
                  <a:latin typeface="Comic Sans MS" panose="030F0702030302020204" pitchFamily="66" charset="0"/>
                </a:rPr>
                <a:t>Subject (noun)</a:t>
              </a:r>
            </a:p>
          </p:txBody>
        </p:sp>
        <p:cxnSp>
          <p:nvCxnSpPr>
            <p:cNvPr id="22" name="Straight Arrow Connector 21"/>
            <p:cNvCxnSpPr/>
            <p:nvPr/>
          </p:nvCxnSpPr>
          <p:spPr>
            <a:xfrm flipH="1">
              <a:off x="4646552" y="2728749"/>
              <a:ext cx="360319" cy="458783"/>
            </a:xfrm>
            <a:prstGeom prst="straightConnector1">
              <a:avLst/>
            </a:prstGeom>
            <a:ln w="38100">
              <a:solidFill>
                <a:srgbClr val="008000"/>
              </a:solidFill>
              <a:tailEnd type="arrow"/>
            </a:ln>
          </p:spPr>
          <p:style>
            <a:lnRef idx="1">
              <a:schemeClr val="accent1"/>
            </a:lnRef>
            <a:fillRef idx="0">
              <a:schemeClr val="accent1"/>
            </a:fillRef>
            <a:effectRef idx="0">
              <a:schemeClr val="accent1"/>
            </a:effectRef>
            <a:fontRef idx="minor">
              <a:schemeClr val="tx1"/>
            </a:fontRef>
          </p:style>
        </p:cxnSp>
        <p:sp>
          <p:nvSpPr>
            <p:cNvPr id="20519" name="TextBox 22"/>
            <p:cNvSpPr txBox="1">
              <a:spLocks noChangeArrowheads="1"/>
            </p:cNvSpPr>
            <p:nvPr/>
          </p:nvSpPr>
          <p:spPr bwMode="auto">
            <a:xfrm>
              <a:off x="4725144" y="2420777"/>
              <a:ext cx="5918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008000"/>
                  </a:solidFill>
                  <a:latin typeface="Comic Sans MS" panose="030F0702030302020204" pitchFamily="66" charset="0"/>
                </a:rPr>
                <a:t>Verb</a:t>
              </a:r>
            </a:p>
          </p:txBody>
        </p:sp>
        <p:sp>
          <p:nvSpPr>
            <p:cNvPr id="24" name="Oval 23"/>
            <p:cNvSpPr/>
            <p:nvPr/>
          </p:nvSpPr>
          <p:spPr>
            <a:xfrm>
              <a:off x="4467187" y="3333581"/>
              <a:ext cx="360318" cy="32384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25" name="Straight Arrow Connector 24"/>
            <p:cNvCxnSpPr>
              <a:stCxn id="20522" idx="1"/>
              <a:endCxn id="24" idx="6"/>
            </p:cNvCxnSpPr>
            <p:nvPr/>
          </p:nvCxnSpPr>
          <p:spPr>
            <a:xfrm flipH="1">
              <a:off x="4827505" y="3071646"/>
              <a:ext cx="769844" cy="42385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0522" name="TextBox 25"/>
            <p:cNvSpPr txBox="1">
              <a:spLocks noChangeArrowheads="1"/>
            </p:cNvSpPr>
            <p:nvPr/>
          </p:nvSpPr>
          <p:spPr bwMode="auto">
            <a:xfrm>
              <a:off x="5596757" y="2917031"/>
              <a:ext cx="100059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FF0000"/>
                  </a:solidFill>
                  <a:latin typeface="Comic Sans MS" panose="030F0702030302020204" pitchFamily="66" charset="0"/>
                </a:rPr>
                <a:t>Full stop. </a:t>
              </a:r>
            </a:p>
          </p:txBody>
        </p:sp>
      </p:grpSp>
      <p:sp>
        <p:nvSpPr>
          <p:cNvPr id="36" name="TextBox 35"/>
          <p:cNvSpPr txBox="1"/>
          <p:nvPr/>
        </p:nvSpPr>
        <p:spPr>
          <a:xfrm>
            <a:off x="657225" y="5507039"/>
            <a:ext cx="5543550" cy="954087"/>
          </a:xfrm>
          <a:prstGeom prst="rect">
            <a:avLst/>
          </a:prstGeom>
          <a:noFill/>
        </p:spPr>
        <p:txBody>
          <a:bodyPr>
            <a:spAutoFit/>
          </a:bodyPr>
          <a:lstStyle/>
          <a:p>
            <a:pPr>
              <a:defRPr/>
            </a:pPr>
            <a:endParaRPr lang="en-GB" sz="1400" dirty="0">
              <a:latin typeface="Comic Sans MS" pitchFamily="66" charset="0"/>
            </a:endParaRPr>
          </a:p>
          <a:p>
            <a:pPr marL="285750" indent="-285750">
              <a:buFont typeface="Arial" pitchFamily="34" charset="0"/>
              <a:buChar char="•"/>
              <a:defRPr/>
            </a:pPr>
            <a:endParaRPr lang="en-GB" sz="1400" dirty="0">
              <a:latin typeface="Comic Sans MS" pitchFamily="66" charset="0"/>
            </a:endParaRPr>
          </a:p>
          <a:p>
            <a:pPr>
              <a:defRPr/>
            </a:pPr>
            <a:endParaRPr lang="en-GB" sz="1400" dirty="0">
              <a:latin typeface="Comic Sans MS" pitchFamily="66" charset="0"/>
            </a:endParaRPr>
          </a:p>
          <a:p>
            <a:pPr marL="285750" indent="-285750">
              <a:buFont typeface="Arial" pitchFamily="34" charset="0"/>
              <a:buChar char="•"/>
              <a:defRPr/>
            </a:pPr>
            <a:endParaRPr lang="en-GB" sz="1400" dirty="0">
              <a:latin typeface="Comic Sans MS" pitchFamily="66" charset="0"/>
            </a:endParaRPr>
          </a:p>
        </p:txBody>
      </p:sp>
      <p:pic>
        <p:nvPicPr>
          <p:cNvPr id="20486" name="Picture 7" descr="F:\Images\luggage_ta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75" y="5397500"/>
            <a:ext cx="1989138"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7" name="TextBox 7168"/>
          <p:cNvSpPr txBox="1">
            <a:spLocks noChangeArrowheads="1"/>
          </p:cNvSpPr>
          <p:nvPr/>
        </p:nvSpPr>
        <p:spPr bwMode="auto">
          <a:xfrm rot="21090093">
            <a:off x="649289" y="5705476"/>
            <a:ext cx="10191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400" b="1">
                <a:latin typeface="Comic Sans MS" panose="030F0702030302020204" pitchFamily="66" charset="0"/>
              </a:rPr>
              <a:t>Task </a:t>
            </a:r>
          </a:p>
        </p:txBody>
      </p:sp>
      <p:sp>
        <p:nvSpPr>
          <p:cNvPr id="20488" name="TextBox 7169"/>
          <p:cNvSpPr txBox="1">
            <a:spLocks noChangeArrowheads="1"/>
          </p:cNvSpPr>
          <p:nvPr/>
        </p:nvSpPr>
        <p:spPr bwMode="auto">
          <a:xfrm>
            <a:off x="2205038" y="5572126"/>
            <a:ext cx="41021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In these sentences underline the subject and circle the verb. </a:t>
            </a:r>
          </a:p>
        </p:txBody>
      </p:sp>
      <p:pic>
        <p:nvPicPr>
          <p:cNvPr id="20489" name="Picture 8" descr="F:\Images\yellow_posti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3114" y="6096000"/>
            <a:ext cx="2098675" cy="209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90" name="Picture 8" descr="F:\Images\yellow_posti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1526" y="8186739"/>
            <a:ext cx="2098675" cy="209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1" name="TextBox 42"/>
          <p:cNvSpPr txBox="1">
            <a:spLocks noChangeArrowheads="1"/>
          </p:cNvSpPr>
          <p:nvPr/>
        </p:nvSpPr>
        <p:spPr bwMode="auto">
          <a:xfrm>
            <a:off x="4833939" y="6618289"/>
            <a:ext cx="1590675"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a:latin typeface="Comic Sans MS" panose="030F0702030302020204" pitchFamily="66" charset="0"/>
              </a:rPr>
              <a:t>Subject (noun) </a:t>
            </a:r>
          </a:p>
          <a:p>
            <a:pPr algn="ct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Who or what the sentence is about.  </a:t>
            </a:r>
          </a:p>
        </p:txBody>
      </p:sp>
      <p:sp>
        <p:nvSpPr>
          <p:cNvPr id="20492" name="TextBox 43"/>
          <p:cNvSpPr txBox="1">
            <a:spLocks noChangeArrowheads="1"/>
          </p:cNvSpPr>
          <p:nvPr/>
        </p:nvSpPr>
        <p:spPr bwMode="auto">
          <a:xfrm>
            <a:off x="4837114" y="8648700"/>
            <a:ext cx="15906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a:latin typeface="Comic Sans MS" panose="030F0702030302020204" pitchFamily="66" charset="0"/>
              </a:rPr>
              <a:t>Verb </a:t>
            </a:r>
          </a:p>
          <a:p>
            <a:pPr algn="ct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A doing word or a being word. </a:t>
            </a:r>
          </a:p>
        </p:txBody>
      </p:sp>
      <p:sp>
        <p:nvSpPr>
          <p:cNvPr id="20493" name="TextBox 44"/>
          <p:cNvSpPr txBox="1">
            <a:spLocks noChangeArrowheads="1"/>
          </p:cNvSpPr>
          <p:nvPr/>
        </p:nvSpPr>
        <p:spPr bwMode="auto">
          <a:xfrm>
            <a:off x="481013" y="6683375"/>
            <a:ext cx="4102100"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Calibri" panose="020F0502020204030204" pitchFamily="34" charset="0"/>
              <a:buAutoNum type="arabicPeriod"/>
            </a:pPr>
            <a:r>
              <a:rPr lang="en-GB" altLang="en-US" sz="1400">
                <a:latin typeface="Comic Sans MS" panose="030F0702030302020204" pitchFamily="66" charset="0"/>
              </a:rPr>
              <a:t>The pop singer played a guitar. </a:t>
            </a:r>
          </a:p>
          <a:p>
            <a:pPr eaLnBrk="1" hangingPunct="1">
              <a:spcBef>
                <a:spcPct val="0"/>
              </a:spcBef>
              <a:buFont typeface="Calibri" panose="020F0502020204030204" pitchFamily="34" charset="0"/>
              <a:buAutoNum type="arabicPeriod"/>
            </a:pPr>
            <a:r>
              <a:rPr lang="en-GB" altLang="en-US" sz="1400">
                <a:latin typeface="Comic Sans MS" panose="030F0702030302020204" pitchFamily="66" charset="0"/>
              </a:rPr>
              <a:t>The angry dog barked loudly. </a:t>
            </a:r>
          </a:p>
          <a:p>
            <a:pPr eaLnBrk="1" hangingPunct="1">
              <a:spcBef>
                <a:spcPct val="0"/>
              </a:spcBef>
              <a:buFont typeface="Calibri" panose="020F0502020204030204" pitchFamily="34" charset="0"/>
              <a:buAutoNum type="arabicPeriod"/>
            </a:pPr>
            <a:r>
              <a:rPr lang="en-GB" altLang="en-US" sz="1400">
                <a:latin typeface="Comic Sans MS" panose="030F0702030302020204" pitchFamily="66" charset="0"/>
              </a:rPr>
              <a:t>The sheep grazed on the hillside. </a:t>
            </a:r>
          </a:p>
          <a:p>
            <a:pPr eaLnBrk="1" hangingPunct="1">
              <a:spcBef>
                <a:spcPct val="0"/>
              </a:spcBef>
              <a:buFont typeface="Calibri" panose="020F0502020204030204" pitchFamily="34" charset="0"/>
              <a:buAutoNum type="arabicPeriod"/>
            </a:pPr>
            <a:r>
              <a:rPr lang="en-GB" altLang="en-US" sz="1400">
                <a:latin typeface="Comic Sans MS" panose="030F0702030302020204" pitchFamily="66" charset="0"/>
              </a:rPr>
              <a:t>My favourite football team won the cup. </a:t>
            </a:r>
          </a:p>
          <a:p>
            <a:pPr eaLnBrk="1" hangingPunct="1">
              <a:spcBef>
                <a:spcPct val="0"/>
              </a:spcBef>
              <a:buFont typeface="Calibri" panose="020F0502020204030204" pitchFamily="34" charset="0"/>
              <a:buAutoNum type="arabicPeriod"/>
            </a:pPr>
            <a:r>
              <a:rPr lang="en-GB" altLang="en-US" sz="1400">
                <a:latin typeface="Comic Sans MS" panose="030F0702030302020204" pitchFamily="66" charset="0"/>
              </a:rPr>
              <a:t>Submarines travel underwater. </a:t>
            </a:r>
          </a:p>
        </p:txBody>
      </p:sp>
      <p:graphicFrame>
        <p:nvGraphicFramePr>
          <p:cNvPr id="7172" name="Table 7171"/>
          <p:cNvGraphicFramePr>
            <a:graphicFrameLocks noGrp="1"/>
          </p:cNvGraphicFramePr>
          <p:nvPr/>
        </p:nvGraphicFramePr>
        <p:xfrm>
          <a:off x="836613" y="8418513"/>
          <a:ext cx="3636962" cy="1854200"/>
        </p:xfrm>
        <a:graphic>
          <a:graphicData uri="http://schemas.openxmlformats.org/drawingml/2006/table">
            <a:tbl>
              <a:tblPr firstRow="1" bandRow="1">
                <a:tableStyleId>{5C22544A-7EE6-4342-B048-85BDC9FD1C3A}</a:tableStyleId>
              </a:tblPr>
              <a:tblGrid>
                <a:gridCol w="3636962">
                  <a:extLst>
                    <a:ext uri="{9D8B030D-6E8A-4147-A177-3AD203B41FA5}">
                      <a16:colId xmlns:a16="http://schemas.microsoft.com/office/drawing/2014/main" val="20000"/>
                    </a:ext>
                  </a:extLst>
                </a:gridCol>
              </a:tblGrid>
              <a:tr h="370840">
                <a:tc>
                  <a:txBody>
                    <a:bodyPr/>
                    <a:lstStyle/>
                    <a:p>
                      <a:endParaRPr lang="en-GB" dirty="0"/>
                    </a:p>
                  </a:txBody>
                  <a:tcPr marL="91441" marR="91441">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endParaRPr lang="en-GB"/>
                    </a:p>
                  </a:txBody>
                  <a:tcPr marL="91441" marR="91441">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endParaRPr lang="en-GB" dirty="0"/>
                    </a:p>
                  </a:txBody>
                  <a:tcPr marL="91441" marR="91441">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endParaRPr lang="en-GB" dirty="0"/>
                    </a:p>
                  </a:txBody>
                  <a:tcPr marL="91441" marR="91441">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70840">
                <a:tc>
                  <a:txBody>
                    <a:bodyPr/>
                    <a:lstStyle/>
                    <a:p>
                      <a:endParaRPr lang="en-GB" dirty="0"/>
                    </a:p>
                  </a:txBody>
                  <a:tcPr marL="91441" marR="91441">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pic>
        <p:nvPicPr>
          <p:cNvPr id="20508" name="Picture 10" descr="http://goldbarshop.com/wp-content/uploads/2009/10/gold-bars.jpg"/>
          <p:cNvPicPr>
            <a:picLocks noChangeAspect="1" noChangeArrowheads="1"/>
          </p:cNvPicPr>
          <p:nvPr/>
        </p:nvPicPr>
        <p:blipFill>
          <a:blip r:embed="rId5">
            <a:extLst>
              <a:ext uri="{28A0092B-C50C-407E-A947-70E740481C1C}">
                <a14:useLocalDpi xmlns:a14="http://schemas.microsoft.com/office/drawing/2010/main" val="0"/>
              </a:ext>
            </a:extLst>
          </a:blip>
          <a:srcRect l="9236" r="7327"/>
          <a:stretch>
            <a:fillRect/>
          </a:stretch>
        </p:blipFill>
        <p:spPr bwMode="auto">
          <a:xfrm>
            <a:off x="201614" y="8048626"/>
            <a:ext cx="63182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9" name="TextBox 47"/>
          <p:cNvSpPr txBox="1">
            <a:spLocks noChangeArrowheads="1"/>
          </p:cNvSpPr>
          <p:nvPr/>
        </p:nvSpPr>
        <p:spPr bwMode="auto">
          <a:xfrm>
            <a:off x="836613" y="8021639"/>
            <a:ext cx="37147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00B0F0"/>
                </a:solidFill>
                <a:latin typeface="Comic Sans MS" panose="030F0702030302020204" pitchFamily="66" charset="0"/>
              </a:rPr>
              <a:t>Gold target: Can you create 5 simple sentences? </a:t>
            </a:r>
          </a:p>
        </p:txBody>
      </p:sp>
      <p:sp>
        <p:nvSpPr>
          <p:cNvPr id="49" name="Rectangle 48"/>
          <p:cNvSpPr/>
          <p:nvPr/>
        </p:nvSpPr>
        <p:spPr>
          <a:xfrm>
            <a:off x="260351" y="10366375"/>
            <a:ext cx="4392613"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Marked by:                                                       Date:  </a:t>
            </a:r>
          </a:p>
        </p:txBody>
      </p:sp>
      <p:sp>
        <p:nvSpPr>
          <p:cNvPr id="50" name="Rectangle 49"/>
          <p:cNvSpPr/>
          <p:nvPr/>
        </p:nvSpPr>
        <p:spPr>
          <a:xfrm>
            <a:off x="4727576" y="10366375"/>
            <a:ext cx="1870075"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TS: </a:t>
            </a:r>
          </a:p>
        </p:txBody>
      </p:sp>
    </p:spTree>
    <p:extLst>
      <p:ext uri="{BB962C8B-B14F-4D97-AF65-F5344CB8AC3E}">
        <p14:creationId xmlns:p14="http://schemas.microsoft.com/office/powerpoint/2010/main" val="36379204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5" descr="http://cn1.kaboodle.com/hi/img/c/0/0/dd/3/AAAADFIOtosAAAAAAN09PA.jpg?v=1279594311000"/>
          <p:cNvPicPr>
            <a:picLocks noChangeAspect="1" noChangeArrowheads="1"/>
          </p:cNvPicPr>
          <p:nvPr/>
        </p:nvPicPr>
        <p:blipFill>
          <a:blip r:embed="rId2">
            <a:extLst>
              <a:ext uri="{28A0092B-C50C-407E-A947-70E740481C1C}">
                <a14:useLocalDpi xmlns:a14="http://schemas.microsoft.com/office/drawing/2010/main" val="0"/>
              </a:ext>
            </a:extLst>
          </a:blip>
          <a:srcRect t="31015" b="37970"/>
          <a:stretch>
            <a:fillRect/>
          </a:stretch>
        </p:blipFill>
        <p:spPr bwMode="auto">
          <a:xfrm>
            <a:off x="4149725" y="9864725"/>
            <a:ext cx="247650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507" name="Group 30"/>
          <p:cNvGrpSpPr>
            <a:grpSpLocks/>
          </p:cNvGrpSpPr>
          <p:nvPr/>
        </p:nvGrpSpPr>
        <p:grpSpPr bwMode="auto">
          <a:xfrm>
            <a:off x="188914" y="7604126"/>
            <a:ext cx="2606675" cy="2595563"/>
            <a:chOff x="188640" y="6033120"/>
            <a:chExt cx="2606236" cy="2596144"/>
          </a:xfrm>
        </p:grpSpPr>
        <p:pic>
          <p:nvPicPr>
            <p:cNvPr id="21529" name="Picture 3" descr="F:\Images\yellow_posti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640" y="6033120"/>
              <a:ext cx="2606236" cy="2596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30" name="TextBox 25"/>
            <p:cNvSpPr txBox="1">
              <a:spLocks noChangeArrowheads="1"/>
            </p:cNvSpPr>
            <p:nvPr/>
          </p:nvSpPr>
          <p:spPr bwMode="auto">
            <a:xfrm>
              <a:off x="548680" y="6681192"/>
              <a:ext cx="1980052"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A collective noun is the name of a group of people or things.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e.g. a collection of bananas.</a:t>
              </a:r>
            </a:p>
          </p:txBody>
        </p:sp>
      </p:grpSp>
      <p:pic>
        <p:nvPicPr>
          <p:cNvPr id="21508" name="Picture 5" descr="http://1.bp.blogspot.com/-WqzXH6Zp0hw/Tmey6eXlVsI/AAAAAAAAA3E/x76nMr5wo7M/s1600/Book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5850" y="1271589"/>
            <a:ext cx="668338" cy="66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509" name="Group 19"/>
          <p:cNvGrpSpPr>
            <a:grpSpLocks/>
          </p:cNvGrpSpPr>
          <p:nvPr/>
        </p:nvGrpSpPr>
        <p:grpSpPr bwMode="auto">
          <a:xfrm>
            <a:off x="115889" y="1893888"/>
            <a:ext cx="2606675" cy="2597150"/>
            <a:chOff x="116632" y="268624"/>
            <a:chExt cx="2606236" cy="2596144"/>
          </a:xfrm>
        </p:grpSpPr>
        <p:pic>
          <p:nvPicPr>
            <p:cNvPr id="21527" name="Picture 3" descr="F:\Images\yellow_postit.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6632" y="268624"/>
              <a:ext cx="2606236" cy="2596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28" name="TextBox 16"/>
            <p:cNvSpPr txBox="1">
              <a:spLocks noChangeArrowheads="1"/>
            </p:cNvSpPr>
            <p:nvPr/>
          </p:nvSpPr>
          <p:spPr bwMode="auto">
            <a:xfrm>
              <a:off x="476840" y="902479"/>
              <a:ext cx="1980052"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A common noun is a general name of a person or object.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e.g. A </a:t>
              </a:r>
              <a:r>
                <a:rPr lang="en-GB" altLang="en-US" sz="1400" u="sng">
                  <a:latin typeface="Comic Sans MS" panose="030F0702030302020204" pitchFamily="66" charset="0"/>
                </a:rPr>
                <a:t>boy</a:t>
              </a:r>
              <a:r>
                <a:rPr lang="en-GB" altLang="en-US" sz="1400">
                  <a:latin typeface="Comic Sans MS" panose="030F0702030302020204" pitchFamily="66" charset="0"/>
                </a:rPr>
                <a:t> went into the </a:t>
              </a:r>
              <a:r>
                <a:rPr lang="en-GB" altLang="en-US" sz="1400" u="sng">
                  <a:latin typeface="Comic Sans MS" panose="030F0702030302020204" pitchFamily="66" charset="0"/>
                </a:rPr>
                <a:t>library</a:t>
              </a:r>
              <a:r>
                <a:rPr lang="en-GB" altLang="en-US" sz="1400">
                  <a:latin typeface="Comic Sans MS" panose="030F0702030302020204" pitchFamily="66" charset="0"/>
                </a:rPr>
                <a:t> to borrow a </a:t>
              </a:r>
              <a:r>
                <a:rPr lang="en-GB" altLang="en-US" sz="1400" u="sng">
                  <a:latin typeface="Comic Sans MS" panose="030F0702030302020204" pitchFamily="66" charset="0"/>
                </a:rPr>
                <a:t>book. </a:t>
              </a:r>
              <a:endParaRPr lang="en-GB" altLang="en-US" sz="1400">
                <a:latin typeface="Comic Sans MS" panose="030F0702030302020204" pitchFamily="66" charset="0"/>
              </a:endParaRPr>
            </a:p>
          </p:txBody>
        </p:sp>
      </p:grpSp>
      <p:sp>
        <p:nvSpPr>
          <p:cNvPr id="6" name="Rounded Rectangle 5"/>
          <p:cNvSpPr/>
          <p:nvPr/>
        </p:nvSpPr>
        <p:spPr>
          <a:xfrm>
            <a:off x="2679700" y="5357814"/>
            <a:ext cx="1498600" cy="147637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000" dirty="0">
                <a:solidFill>
                  <a:schemeClr val="bg1"/>
                </a:solidFill>
                <a:latin typeface="Comic Sans MS" pitchFamily="66" charset="0"/>
              </a:rPr>
              <a:t>What type of noun? </a:t>
            </a:r>
          </a:p>
        </p:txBody>
      </p:sp>
      <p:sp>
        <p:nvSpPr>
          <p:cNvPr id="8" name="Rounded Rectangle 7"/>
          <p:cNvSpPr/>
          <p:nvPr/>
        </p:nvSpPr>
        <p:spPr>
          <a:xfrm>
            <a:off x="503239" y="4562476"/>
            <a:ext cx="1900237" cy="57467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chemeClr val="bg1"/>
                </a:solidFill>
                <a:latin typeface="Comic Sans MS" pitchFamily="66" charset="0"/>
              </a:rPr>
              <a:t>Common nouns</a:t>
            </a:r>
          </a:p>
        </p:txBody>
      </p:sp>
      <p:sp>
        <p:nvSpPr>
          <p:cNvPr id="9" name="Rounded Rectangle 8"/>
          <p:cNvSpPr/>
          <p:nvPr/>
        </p:nvSpPr>
        <p:spPr>
          <a:xfrm>
            <a:off x="4598989" y="4657726"/>
            <a:ext cx="1900237" cy="57467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chemeClr val="bg1"/>
                </a:solidFill>
                <a:latin typeface="Comic Sans MS" pitchFamily="66" charset="0"/>
              </a:rPr>
              <a:t>Abstract nouns</a:t>
            </a:r>
          </a:p>
        </p:txBody>
      </p:sp>
      <p:sp>
        <p:nvSpPr>
          <p:cNvPr id="10" name="Rounded Rectangle 9"/>
          <p:cNvSpPr/>
          <p:nvPr/>
        </p:nvSpPr>
        <p:spPr>
          <a:xfrm>
            <a:off x="530225" y="7038976"/>
            <a:ext cx="1898650" cy="57467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chemeClr val="bg1"/>
                </a:solidFill>
                <a:latin typeface="Comic Sans MS" pitchFamily="66" charset="0"/>
              </a:rPr>
              <a:t>Collective nouns</a:t>
            </a:r>
          </a:p>
        </p:txBody>
      </p:sp>
      <p:cxnSp>
        <p:nvCxnSpPr>
          <p:cNvPr id="12" name="Straight Arrow Connector 11"/>
          <p:cNvCxnSpPr>
            <a:stCxn id="6" idx="1"/>
            <a:endCxn id="10" idx="0"/>
          </p:cNvCxnSpPr>
          <p:nvPr/>
        </p:nvCxnSpPr>
        <p:spPr>
          <a:xfrm flipH="1">
            <a:off x="1479550" y="6096001"/>
            <a:ext cx="1200150" cy="942975"/>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6" idx="1"/>
          </p:cNvCxnSpPr>
          <p:nvPr/>
        </p:nvCxnSpPr>
        <p:spPr>
          <a:xfrm flipH="1" flipV="1">
            <a:off x="1419226" y="5137150"/>
            <a:ext cx="1260475" cy="95885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6" idx="3"/>
            <a:endCxn id="11" idx="0"/>
          </p:cNvCxnSpPr>
          <p:nvPr/>
        </p:nvCxnSpPr>
        <p:spPr>
          <a:xfrm>
            <a:off x="4178300" y="6096000"/>
            <a:ext cx="1252538" cy="960438"/>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6" idx="3"/>
            <a:endCxn id="9" idx="2"/>
          </p:cNvCxnSpPr>
          <p:nvPr/>
        </p:nvCxnSpPr>
        <p:spPr>
          <a:xfrm flipV="1">
            <a:off x="4178301" y="5232400"/>
            <a:ext cx="1370013" cy="863600"/>
          </a:xfrm>
          <a:prstGeom prst="straightConnector1">
            <a:avLst/>
          </a:prstGeom>
          <a:ln w="28575">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pic>
        <p:nvPicPr>
          <p:cNvPr id="21518" name="Picture 3" descr="F:\Images\yellow_posti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2414" y="7632701"/>
            <a:ext cx="2606675" cy="259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9" name="AutoShape 11" descr="data:image/jpeg;base64,/9j/4AAQSkZJRgABAQEAYABgAAD/2wBDAAoHBwkHBgoJCAkLCwoMDxkQDw4ODx4WFxIZJCAmJSMgIyIoLTkwKCo2KyIjMkQyNjs9QEBAJjBGS0U+Sjk/QD3/2wBDAQsLCw8NDx0QEB09KSMpPT09PT09PT09PT09PT09PT09PT09PT09PT09PT09PT09PT09PT09PT09PT09PT09PT3/wAARCABpANM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2SilooADSUpooASilooAKSlooASilooASilooASilooASloooASilooASloooASilooASilooAKSlooASilooASilooADSUppKACilpKAFpKWkoAKKWkzQAUtNR1kBKMGGSMg55HBp1ABSUtJQAUtVLnVLKzvbS0uLmOO4uywgjY8yFRlsfQGrdACUtJS0AJS0lLQAlFLSUAFFFLQAUlLRQAlFFFADGmjQ4d1U7S2CQOBjJ+gyPzpyOrqGVgykZBByCK8h+MXiYfZ9Il0XUAdxuYnkhOQwUx5Ge4yB+VepaLgaJYAdBbx4/75FAF4mkzWXJ4i09rLUZ7a5jmOnxu9wqn/AFZUNwfQ/KeKp6V4rs5fCGmazqVzFbrdQqWZjhfM2kso98q3H4UAdDSZozWZceI9Ktbua1uL6GOaEBpUY4KKSgBPoP3i89OT6HABpLIrEhWBIODg9DWbq/iXSdB8sapfw27SfcRjl3+ijJP5VzXw61hdWu/EcsUrSwLfkq+SfMOD84GOAVCDb22+9P8ABxto/DEvivUFEt/fI91cTYBcICdsa5PACgADNAHR6R4k0rXg/wDZl9DcNH99ASHX6qcEflWiScHb17ZrivG5tYtFj8S2Bji1LTzHMjLje6MwDRtg8gg9K6JL2SXxHd2DhfIjsopgMc7neVTk+mEFAHNfCPVtR1jwpcz6owaVb+ZVIAGQcMen+0zV3JNeb/A2bzvBd58iqF1CQALnuiHv9a7fxDqw0Lw/f6ky7vssDSBSDhiBwPzxQBfimjmUtE4YBipI9QcEfgQadnivK/gx4wu9bOqadqDB5Vka8jZUx/rHJkHHH3mBH1PpXouo6vDp11p1tMrF7+4MCY/hOxmyfb5cfjQB4T8V/EFyvxQ8y3kIbShEIT2DDEhP5tj8K+gbW4W6tYp4/uSoHX6EZ/rXy98RmZviDrZbr9pYfgAAK958PeKLG307R9Nupdly+n2bKW4DNKpUKPfKfr9aAOspayovEWnza4dJimL3ahyyqpIXYEJBP0kWtTNABS5qOWaOCJ5ZnWOJFLO7MAFA5JJ7CuI8J/EqDW7W9lvre4UxXbxRG0sp51MYAKksikZ5PH0oA7ukzXN3Pjewi0+edLbVPMjjd1STS7lQSASMnZgDjrml8B+Jz4t8LW+ozGBbpmdJooWyI2DEAEdRkYPPrQB0dLSZozQAtFU5tUtoNQispXKzyrvRcHBA4Jz064/MUyLWLSaK0lST93d/6lj0agC9RVKHVYJ4Ulj3lHUMp29QaKAPkd7ueW3igkmdoYd3lxliVTd1wO2a6aL4oeLoYUij1mUJGoVR5UfAHT+Grn/CnfGH/QNj/wDAqL/4qj/hTvjH/oGx/wDgVF/8VQBzi+J9YQX6pqNwi6izPdqjbRMWzu3AeuTUb+INUl0yDTpL6Z7K3YPFAzZRCM4IH4n866f/AIU74x/6Bsf/AIFRf/FUf8Kd8Y/9A2P/AMCov/iqAK3/AAtXxj/0GpP+/Uf/AMTWHqXiPVdWvbm7vbySSe5jEUzDC+YgwQpAwMZUflXS/wDCnfGP/QNj/wDAqL/4qj/hT3jH/oGx/wDgVF/8VQBu/CPxvonhjTdRh1q9+zNLKjx4id9wC4P3QcdvzqbVvGnh+xsLvT9Nu7XV9HuphKllcW8iSWrM2W2Fk2lfvEZwRnvzXOf8Kd8Y/wDQNj/8Cov/AIqj/hTvjH/oGx/+BUX/AMVQBu6L4l8J3qWQ1U6dpFrbMkj29raSNLdOhODIypgLwGwM5z1HSuqi+KHhUeM7u9bU2FpJp8MCy/Z5eXWSQsMbc9HHavOP+FO+Mf8AoGx/+BUX/wAVR/wp7xj/ANA2P/wKi/8AiqAOi8FeM/D/AIb+H2rWA1WWHUp3uJIAIpNwYoFjIYLgH5QevB9K88ufFuv3ttJb3WtajPBINrxyXLsrD0IJrof+FO+Mf+gbH/4FRf8AxVH/AAp7xj/0DY//AAKi/wDiqAOT07V9Q0iR5NNvrm0kcbWaCVkLD0JFa+meKtQn8SaPc65q15PbWd5FMWmleTy1DAsQOew7Vq/8Kd8Y/wDQNj/8Cov/AIqj/hTvjH/oGx/+BUX/AMVQBk+PdRsdW8a6lfaZN59pO4dJNhXPyjPBAPXNXfHeu2d/qmmvol68kNtp0Fuzorx4dN3Y4PGevvVn/hT3jH/oGx/+BUX/AMVR/wAKd8Y/9A2P/wACov8A4qgDlbTVry1vhdpd3CzDd+8WQhskY6/lXqeh/GC8stJt4L6fSbl44lUO7XCScD+PEbAn1I61y3/CnfGP/QNj/wDAqL/4qj/hTvjH/oGx/wDgVF/8VQBr6h4/bXLtJNc1SzmtIpFkSxtfOjhJUg/NmMlzx0JwD2pngr4ix6NaX+nrNDp3228kuje3EbzCJWCgKsaD5m46khfr0rL/AOFO+Mf+gbH/AOBUX/xVH/CnfGP/AEDY/wDwKi/+KoA7fXvitYQ2l1HZatHq9tcwtCYXtngmhYpt3BtoRlzkkHBGeCRxXD6B4ni0zTLN7G+/s3UraNojLuYiUb2YB0CEMvzdzkYpf+FO+Mf+gbH/AOBUX/xVH/CnfGP/AEDY/wDwKi/+KoA7KL40XItNsraG1zj/AFqtcqn/AHz5ZP61R8L/ABansb/UpNYu7a5jubkyAZlUJ8oA8v5W+XjGDg9D61zf/CnvGP8A0DY//AqL/wCKo/4U74x/6Bsf/gVF/wDFUAa3i74vS6te2kui2gtZLTdtuJCHJyVPCkYxlFPP5CuR/wCE013bAo1i8VYOYlV9oT6AVsf8Kd8Y/wDQNj/8Cov/AIqj/hTvjH/oGx/+BUX/AMVQBQj+IfiWKNI01y7VEUKoBHAAwO1FaS/Bnxeygmyt1PoblP8AGigD6QopaKAA0lKaKAEopaSgBaSlooASilooASloooAKSlooASloooASloooASloooASilooASilooAKSlooASiiigAopaKAA0lKaKAEopaSgBaSlooASilooASloooAKSlooASloooASloooASloooASilooASilooAKSlooASiiigAooooAU0lBooAR0WRdrjIyDj6c0tFFAC0lLSUAFFFFABS0lFAC0lFFABS0lFABS0lFABS0lFABRRRQAUUUUALSUtJQAUUUUAf/9k="/>
          <p:cNvSpPr>
            <a:spLocks noChangeAspect="1" noChangeArrowheads="1"/>
          </p:cNvSpPr>
          <p:nvPr/>
        </p:nvSpPr>
        <p:spPr bwMode="auto">
          <a:xfrm>
            <a:off x="3605213" y="1252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pic>
        <p:nvPicPr>
          <p:cNvPr id="21520" name="Picture 17" descr="http://frozenguru.com/wp-content/uploads/2010/10/Banana.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6313" y="10098088"/>
            <a:ext cx="1204912" cy="79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4481514" y="7056439"/>
            <a:ext cx="1900237" cy="573087"/>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solidFill>
                  <a:schemeClr val="bg1"/>
                </a:solidFill>
                <a:latin typeface="Comic Sans MS" pitchFamily="66" charset="0"/>
              </a:rPr>
              <a:t>Proper nouns</a:t>
            </a:r>
          </a:p>
        </p:txBody>
      </p:sp>
      <p:pic>
        <p:nvPicPr>
          <p:cNvPr id="21522" name="Picture 2" descr="http://t3.gstatic.com/images?q=tbn:ANd9GcTJXT2OpZXdj51aVB7LgWBofXD3iMoHnTpF7_3bFQTMMT1HD0B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76876" y="1220789"/>
            <a:ext cx="688975"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3" name="Picture 19" descr="http://sytereitz.com/wp-content/uploads/2013/02/Teardrop1.jpe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868864" y="1439863"/>
            <a:ext cx="365125"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4" name="Picture 3" descr="F:\Images\yellow_postit.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5439" y="1989138"/>
            <a:ext cx="2606675" cy="259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25" name="TextBox 24"/>
          <p:cNvSpPr txBox="1">
            <a:spLocks noChangeArrowheads="1"/>
          </p:cNvSpPr>
          <p:nvPr/>
        </p:nvSpPr>
        <p:spPr bwMode="auto">
          <a:xfrm>
            <a:off x="4292600" y="8208963"/>
            <a:ext cx="2160588" cy="181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A proper noun is the particular / precise name for a person, place or thing.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e.g. </a:t>
            </a:r>
            <a:r>
              <a:rPr lang="en-GB" altLang="en-US" sz="1400" u="sng">
                <a:latin typeface="Comic Sans MS" panose="030F0702030302020204" pitchFamily="66" charset="0"/>
              </a:rPr>
              <a:t>Mrs Jones</a:t>
            </a:r>
            <a:r>
              <a:rPr lang="en-GB" altLang="en-US" sz="1400">
                <a:latin typeface="Comic Sans MS" panose="030F0702030302020204" pitchFamily="66" charset="0"/>
              </a:rPr>
              <a:t> walked across </a:t>
            </a:r>
            <a:r>
              <a:rPr lang="en-GB" altLang="en-US" sz="1400" u="sng">
                <a:latin typeface="Comic Sans MS" panose="030F0702030302020204" pitchFamily="66" charset="0"/>
              </a:rPr>
              <a:t>Tower Bridge</a:t>
            </a:r>
            <a:r>
              <a:rPr lang="en-GB" altLang="en-US" sz="1400">
                <a:latin typeface="Comic Sans MS" panose="030F0702030302020204" pitchFamily="66" charset="0"/>
              </a:rPr>
              <a:t> in </a:t>
            </a:r>
            <a:r>
              <a:rPr lang="en-GB" altLang="en-US" sz="1400" u="sng">
                <a:latin typeface="Comic Sans MS" panose="030F0702030302020204" pitchFamily="66" charset="0"/>
              </a:rPr>
              <a:t>London.</a:t>
            </a:r>
          </a:p>
        </p:txBody>
      </p:sp>
      <p:sp>
        <p:nvSpPr>
          <p:cNvPr id="21526" name="TextBox 39"/>
          <p:cNvSpPr txBox="1">
            <a:spLocks noChangeArrowheads="1"/>
          </p:cNvSpPr>
          <p:nvPr/>
        </p:nvSpPr>
        <p:spPr bwMode="auto">
          <a:xfrm>
            <a:off x="4473576" y="2570163"/>
            <a:ext cx="1979613"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Abstract nouns are something you can’t see, feel, hear, smell or touch.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e.g. The </a:t>
            </a:r>
            <a:r>
              <a:rPr lang="en-GB" altLang="en-US" sz="1400" u="sng">
                <a:latin typeface="Comic Sans MS" panose="030F0702030302020204" pitchFamily="66" charset="0"/>
              </a:rPr>
              <a:t>misery</a:t>
            </a:r>
            <a:r>
              <a:rPr lang="en-GB" altLang="en-US" sz="1400">
                <a:latin typeface="Comic Sans MS" panose="030F0702030302020204" pitchFamily="66" charset="0"/>
              </a:rPr>
              <a:t> of the withering armchair. </a:t>
            </a:r>
          </a:p>
        </p:txBody>
      </p:sp>
    </p:spTree>
    <p:extLst>
      <p:ext uri="{BB962C8B-B14F-4D97-AF65-F5344CB8AC3E}">
        <p14:creationId xmlns:p14="http://schemas.microsoft.com/office/powerpoint/2010/main" val="4453523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F:\Images\purple_Lined_speach_bubb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350" y="1343025"/>
            <a:ext cx="1314450" cy="99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extBox 1"/>
          <p:cNvSpPr txBox="1">
            <a:spLocks noChangeArrowheads="1"/>
          </p:cNvSpPr>
          <p:nvPr/>
        </p:nvSpPr>
        <p:spPr bwMode="auto">
          <a:xfrm>
            <a:off x="501650" y="1519238"/>
            <a:ext cx="831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2000">
                <a:latin typeface="Comic Sans MS" panose="030F0702030302020204" pitchFamily="66" charset="0"/>
              </a:rPr>
              <a:t>Task </a:t>
            </a:r>
          </a:p>
        </p:txBody>
      </p:sp>
      <p:sp>
        <p:nvSpPr>
          <p:cNvPr id="22532" name="TextBox 2"/>
          <p:cNvSpPr txBox="1">
            <a:spLocks noChangeArrowheads="1"/>
          </p:cNvSpPr>
          <p:nvPr/>
        </p:nvSpPr>
        <p:spPr bwMode="auto">
          <a:xfrm>
            <a:off x="1557338" y="1416051"/>
            <a:ext cx="41576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rgbClr val="7030A0"/>
                </a:solidFill>
                <a:latin typeface="Comic Sans MS" panose="030F0702030302020204" pitchFamily="66" charset="0"/>
              </a:rPr>
              <a:t>Can you put all the nouns in the correct boxes? </a:t>
            </a:r>
          </a:p>
        </p:txBody>
      </p:sp>
      <p:sp>
        <p:nvSpPr>
          <p:cNvPr id="8" name="Rectangle 7"/>
          <p:cNvSpPr/>
          <p:nvPr/>
        </p:nvSpPr>
        <p:spPr>
          <a:xfrm>
            <a:off x="260351" y="10366375"/>
            <a:ext cx="4392613"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Marked by:                                                       Date:  </a:t>
            </a:r>
          </a:p>
        </p:txBody>
      </p:sp>
      <p:sp>
        <p:nvSpPr>
          <p:cNvPr id="9" name="Rectangle 8"/>
          <p:cNvSpPr/>
          <p:nvPr/>
        </p:nvSpPr>
        <p:spPr>
          <a:xfrm>
            <a:off x="4727576" y="10366375"/>
            <a:ext cx="1870075"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TS: </a:t>
            </a:r>
          </a:p>
        </p:txBody>
      </p:sp>
      <p:sp>
        <p:nvSpPr>
          <p:cNvPr id="11" name="Decagon 10"/>
          <p:cNvSpPr/>
          <p:nvPr/>
        </p:nvSpPr>
        <p:spPr>
          <a:xfrm>
            <a:off x="4030664" y="3349626"/>
            <a:ext cx="2351087" cy="2663825"/>
          </a:xfrm>
          <a:prstGeom prst="decagon">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 name="Oval 11"/>
          <p:cNvSpPr/>
          <p:nvPr/>
        </p:nvSpPr>
        <p:spPr>
          <a:xfrm>
            <a:off x="404814" y="6743700"/>
            <a:ext cx="2638425" cy="2952750"/>
          </a:xfrm>
          <a:prstGeom prst="ellipse">
            <a:avLst/>
          </a:prstGeom>
          <a:solidFill>
            <a:schemeClr val="bg1"/>
          </a:solidFill>
          <a:ln w="38100">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537" name="TextBox 9"/>
          <p:cNvSpPr txBox="1">
            <a:spLocks noChangeArrowheads="1"/>
          </p:cNvSpPr>
          <p:nvPr/>
        </p:nvSpPr>
        <p:spPr bwMode="auto">
          <a:xfrm rot="20787381">
            <a:off x="1001713" y="2160588"/>
            <a:ext cx="8636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Mr Jones</a:t>
            </a:r>
          </a:p>
        </p:txBody>
      </p:sp>
      <p:pic>
        <p:nvPicPr>
          <p:cNvPr id="22538" name="Picture 5" descr="http://1.bp.blogspot.com/-WqzXH6Zp0hw/Tmey6eXlVsI/AAAAAAAAA3E/x76nMr5wo7M/s1600/Book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650" y="3384550"/>
            <a:ext cx="668338" cy="66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501650" y="3359151"/>
            <a:ext cx="2351088" cy="2665413"/>
          </a:xfrm>
          <a:prstGeom prst="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r>
              <a:rPr lang="en-GB" sz="1200" dirty="0">
                <a:solidFill>
                  <a:srgbClr val="00B0F0"/>
                </a:solidFill>
                <a:latin typeface="Comic Sans MS" pitchFamily="66" charset="0"/>
              </a:rPr>
              <a:t>Common noun</a:t>
            </a:r>
          </a:p>
        </p:txBody>
      </p:sp>
      <p:pic>
        <p:nvPicPr>
          <p:cNvPr id="22540" name="Picture 15" descr="http://cn1.kaboodle.com/hi/img/c/0/0/dd/3/AAAADFIOtosAAAAAAN09PA.jpg?v=1279594311000"/>
          <p:cNvPicPr>
            <a:picLocks noChangeAspect="1" noChangeArrowheads="1"/>
          </p:cNvPicPr>
          <p:nvPr/>
        </p:nvPicPr>
        <p:blipFill>
          <a:blip r:embed="rId4">
            <a:extLst>
              <a:ext uri="{28A0092B-C50C-407E-A947-70E740481C1C}">
                <a14:useLocalDpi xmlns:a14="http://schemas.microsoft.com/office/drawing/2010/main" val="0"/>
              </a:ext>
            </a:extLst>
          </a:blip>
          <a:srcRect t="31015" b="37970"/>
          <a:stretch>
            <a:fillRect/>
          </a:stretch>
        </p:blipFill>
        <p:spPr bwMode="auto">
          <a:xfrm>
            <a:off x="4459289" y="6191250"/>
            <a:ext cx="20653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Parallelogram 12"/>
          <p:cNvSpPr/>
          <p:nvPr/>
        </p:nvSpPr>
        <p:spPr>
          <a:xfrm>
            <a:off x="3716339" y="6816725"/>
            <a:ext cx="2828925" cy="2808288"/>
          </a:xfrm>
          <a:prstGeom prst="parallelogram">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sz="1400" dirty="0">
              <a:solidFill>
                <a:srgbClr val="7030A0"/>
              </a:solidFill>
              <a:latin typeface="Comic Sans MS" pitchFamily="66" charset="0"/>
            </a:endParaRPr>
          </a:p>
        </p:txBody>
      </p:sp>
      <p:sp>
        <p:nvSpPr>
          <p:cNvPr id="22542" name="Rectangle 13"/>
          <p:cNvSpPr>
            <a:spLocks noChangeArrowheads="1"/>
          </p:cNvSpPr>
          <p:nvPr/>
        </p:nvSpPr>
        <p:spPr bwMode="auto">
          <a:xfrm>
            <a:off x="4854576" y="6816725"/>
            <a:ext cx="131127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a:solidFill>
                  <a:srgbClr val="7030A0"/>
                </a:solidFill>
                <a:latin typeface="Comic Sans MS" panose="030F0702030302020204" pitchFamily="66" charset="0"/>
              </a:rPr>
              <a:t>Proper nouns </a:t>
            </a:r>
          </a:p>
        </p:txBody>
      </p:sp>
      <p:sp>
        <p:nvSpPr>
          <p:cNvPr id="22543" name="Rectangle 16"/>
          <p:cNvSpPr>
            <a:spLocks noChangeArrowheads="1"/>
          </p:cNvSpPr>
          <p:nvPr/>
        </p:nvSpPr>
        <p:spPr bwMode="auto">
          <a:xfrm>
            <a:off x="4759325" y="3297239"/>
            <a:ext cx="10033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a:solidFill>
                  <a:srgbClr val="FF0000"/>
                </a:solidFill>
                <a:latin typeface="Comic Sans MS" panose="030F0702030302020204" pitchFamily="66" charset="0"/>
              </a:rPr>
              <a:t>Abstract </a:t>
            </a:r>
          </a:p>
          <a:p>
            <a:pPr algn="ctr" eaLnBrk="1" hangingPunct="1">
              <a:spcBef>
                <a:spcPct val="0"/>
              </a:spcBef>
              <a:buFontTx/>
              <a:buNone/>
            </a:pPr>
            <a:r>
              <a:rPr lang="en-GB" altLang="en-US" sz="1400">
                <a:solidFill>
                  <a:srgbClr val="FF0000"/>
                </a:solidFill>
                <a:latin typeface="Comic Sans MS" panose="030F0702030302020204" pitchFamily="66" charset="0"/>
              </a:rPr>
              <a:t>nouns </a:t>
            </a:r>
          </a:p>
        </p:txBody>
      </p:sp>
      <p:pic>
        <p:nvPicPr>
          <p:cNvPr id="22544" name="Picture 2" descr="http://t3.gstatic.com/images?q=tbn:ANd9GcTJXT2OpZXdj51aVB7LgWBofXD3iMoHnTpF7_3bFQTMMT1HD0BN">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30900" y="4233864"/>
            <a:ext cx="687388"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5" name="Picture 19" descr="http://sytereitz.com/wp-content/uploads/2013/02/Teardrop1.jpe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32239" y="4430713"/>
            <a:ext cx="365125" cy="50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6" name="Rectangle 20"/>
          <p:cNvSpPr>
            <a:spLocks noChangeArrowheads="1"/>
          </p:cNvSpPr>
          <p:nvPr/>
        </p:nvSpPr>
        <p:spPr bwMode="auto">
          <a:xfrm>
            <a:off x="1209676" y="6743701"/>
            <a:ext cx="9953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400">
                <a:solidFill>
                  <a:srgbClr val="008000"/>
                </a:solidFill>
                <a:latin typeface="Comic Sans MS" panose="030F0702030302020204" pitchFamily="66" charset="0"/>
              </a:rPr>
              <a:t>Collective</a:t>
            </a:r>
          </a:p>
          <a:p>
            <a:pPr algn="ctr" eaLnBrk="1" hangingPunct="1">
              <a:spcBef>
                <a:spcPct val="0"/>
              </a:spcBef>
              <a:buFontTx/>
              <a:buNone/>
            </a:pPr>
            <a:r>
              <a:rPr lang="en-GB" altLang="en-US" sz="1400">
                <a:solidFill>
                  <a:srgbClr val="008000"/>
                </a:solidFill>
                <a:latin typeface="Comic Sans MS" panose="030F0702030302020204" pitchFamily="66" charset="0"/>
              </a:rPr>
              <a:t>nouns</a:t>
            </a:r>
          </a:p>
        </p:txBody>
      </p:sp>
      <p:pic>
        <p:nvPicPr>
          <p:cNvPr id="22547" name="Picture 17" descr="http://frozenguru.com/wp-content/uploads/2010/10/Banana.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35089" y="9077325"/>
            <a:ext cx="777875"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8" name="TextBox 22"/>
          <p:cNvSpPr txBox="1">
            <a:spLocks noChangeArrowheads="1"/>
          </p:cNvSpPr>
          <p:nvPr/>
        </p:nvSpPr>
        <p:spPr bwMode="auto">
          <a:xfrm rot="20787381">
            <a:off x="4494213" y="2752726"/>
            <a:ext cx="5191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book</a:t>
            </a:r>
          </a:p>
        </p:txBody>
      </p:sp>
      <p:sp>
        <p:nvSpPr>
          <p:cNvPr id="22549" name="TextBox 23"/>
          <p:cNvSpPr txBox="1">
            <a:spLocks noChangeArrowheads="1"/>
          </p:cNvSpPr>
          <p:nvPr/>
        </p:nvSpPr>
        <p:spPr bwMode="auto">
          <a:xfrm rot="20787381">
            <a:off x="2744788" y="6457951"/>
            <a:ext cx="13462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A herd of sheep</a:t>
            </a:r>
          </a:p>
        </p:txBody>
      </p:sp>
      <p:sp>
        <p:nvSpPr>
          <p:cNvPr id="22550" name="TextBox 24"/>
          <p:cNvSpPr txBox="1">
            <a:spLocks noChangeArrowheads="1"/>
          </p:cNvSpPr>
          <p:nvPr/>
        </p:nvSpPr>
        <p:spPr bwMode="auto">
          <a:xfrm rot="478363">
            <a:off x="2935288" y="2801938"/>
            <a:ext cx="8112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Jamaica </a:t>
            </a:r>
          </a:p>
        </p:txBody>
      </p:sp>
      <p:sp>
        <p:nvSpPr>
          <p:cNvPr id="22551" name="TextBox 25"/>
          <p:cNvSpPr txBox="1">
            <a:spLocks noChangeArrowheads="1"/>
          </p:cNvSpPr>
          <p:nvPr/>
        </p:nvSpPr>
        <p:spPr bwMode="auto">
          <a:xfrm rot="478363">
            <a:off x="5864225" y="1912939"/>
            <a:ext cx="8207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armchair</a:t>
            </a:r>
          </a:p>
        </p:txBody>
      </p:sp>
      <p:sp>
        <p:nvSpPr>
          <p:cNvPr id="22552" name="TextBox 26"/>
          <p:cNvSpPr txBox="1">
            <a:spLocks noChangeArrowheads="1"/>
          </p:cNvSpPr>
          <p:nvPr/>
        </p:nvSpPr>
        <p:spPr bwMode="auto">
          <a:xfrm rot="478363">
            <a:off x="200025" y="6359526"/>
            <a:ext cx="7191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banana </a:t>
            </a:r>
          </a:p>
        </p:txBody>
      </p:sp>
      <p:sp>
        <p:nvSpPr>
          <p:cNvPr id="22553" name="TextBox 27"/>
          <p:cNvSpPr txBox="1">
            <a:spLocks noChangeArrowheads="1"/>
          </p:cNvSpPr>
          <p:nvPr/>
        </p:nvSpPr>
        <p:spPr bwMode="auto">
          <a:xfrm rot="478363">
            <a:off x="2727325" y="9752014"/>
            <a:ext cx="5397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Asda</a:t>
            </a:r>
          </a:p>
        </p:txBody>
      </p:sp>
      <p:sp>
        <p:nvSpPr>
          <p:cNvPr id="22554" name="TextBox 28"/>
          <p:cNvSpPr txBox="1">
            <a:spLocks noChangeArrowheads="1"/>
          </p:cNvSpPr>
          <p:nvPr/>
        </p:nvSpPr>
        <p:spPr bwMode="auto">
          <a:xfrm rot="478363">
            <a:off x="3790951" y="2106614"/>
            <a:ext cx="5127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shoe</a:t>
            </a:r>
          </a:p>
        </p:txBody>
      </p:sp>
      <p:sp>
        <p:nvSpPr>
          <p:cNvPr id="22555" name="TextBox 29"/>
          <p:cNvSpPr txBox="1">
            <a:spLocks noChangeArrowheads="1"/>
          </p:cNvSpPr>
          <p:nvPr/>
        </p:nvSpPr>
        <p:spPr bwMode="auto">
          <a:xfrm rot="478363">
            <a:off x="3263901" y="4046538"/>
            <a:ext cx="4603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rain</a:t>
            </a:r>
          </a:p>
        </p:txBody>
      </p:sp>
      <p:sp>
        <p:nvSpPr>
          <p:cNvPr id="22556" name="TextBox 30"/>
          <p:cNvSpPr txBox="1">
            <a:spLocks noChangeArrowheads="1"/>
          </p:cNvSpPr>
          <p:nvPr/>
        </p:nvSpPr>
        <p:spPr bwMode="auto">
          <a:xfrm rot="478363">
            <a:off x="1209676" y="2841626"/>
            <a:ext cx="14065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A babel of words</a:t>
            </a:r>
          </a:p>
        </p:txBody>
      </p:sp>
      <p:sp>
        <p:nvSpPr>
          <p:cNvPr id="22557" name="TextBox 31"/>
          <p:cNvSpPr txBox="1">
            <a:spLocks noChangeArrowheads="1"/>
          </p:cNvSpPr>
          <p:nvPr/>
        </p:nvSpPr>
        <p:spPr bwMode="auto">
          <a:xfrm rot="478363">
            <a:off x="212725" y="9648826"/>
            <a:ext cx="7874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popcorn </a:t>
            </a:r>
          </a:p>
        </p:txBody>
      </p:sp>
      <p:sp>
        <p:nvSpPr>
          <p:cNvPr id="22558" name="TextBox 32"/>
          <p:cNvSpPr txBox="1">
            <a:spLocks noChangeArrowheads="1"/>
          </p:cNvSpPr>
          <p:nvPr/>
        </p:nvSpPr>
        <p:spPr bwMode="auto">
          <a:xfrm rot="478363">
            <a:off x="3279776" y="7518401"/>
            <a:ext cx="6588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Jenny </a:t>
            </a:r>
          </a:p>
        </p:txBody>
      </p:sp>
      <p:sp>
        <p:nvSpPr>
          <p:cNvPr id="22559" name="TextBox 33"/>
          <p:cNvSpPr txBox="1">
            <a:spLocks noChangeArrowheads="1"/>
          </p:cNvSpPr>
          <p:nvPr/>
        </p:nvSpPr>
        <p:spPr bwMode="auto">
          <a:xfrm rot="21090864">
            <a:off x="5937251" y="9785351"/>
            <a:ext cx="7096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misery </a:t>
            </a:r>
          </a:p>
        </p:txBody>
      </p:sp>
      <p:sp>
        <p:nvSpPr>
          <p:cNvPr id="22560" name="TextBox 34"/>
          <p:cNvSpPr txBox="1">
            <a:spLocks noChangeArrowheads="1"/>
          </p:cNvSpPr>
          <p:nvPr/>
        </p:nvSpPr>
        <p:spPr bwMode="auto">
          <a:xfrm rot="478363">
            <a:off x="5905501" y="3021013"/>
            <a:ext cx="7461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honesty</a:t>
            </a:r>
          </a:p>
        </p:txBody>
      </p:sp>
      <p:sp>
        <p:nvSpPr>
          <p:cNvPr id="22561" name="TextBox 35"/>
          <p:cNvSpPr txBox="1">
            <a:spLocks noChangeArrowheads="1"/>
          </p:cNvSpPr>
          <p:nvPr/>
        </p:nvSpPr>
        <p:spPr bwMode="auto">
          <a:xfrm rot="478363">
            <a:off x="3082926" y="5205413"/>
            <a:ext cx="8350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patience </a:t>
            </a:r>
          </a:p>
        </p:txBody>
      </p:sp>
      <p:sp>
        <p:nvSpPr>
          <p:cNvPr id="22562" name="TextBox 36"/>
          <p:cNvSpPr txBox="1">
            <a:spLocks noChangeArrowheads="1"/>
          </p:cNvSpPr>
          <p:nvPr/>
        </p:nvSpPr>
        <p:spPr bwMode="auto">
          <a:xfrm rot="21140128">
            <a:off x="1512888" y="6197601"/>
            <a:ext cx="6794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London</a:t>
            </a:r>
          </a:p>
        </p:txBody>
      </p:sp>
      <p:sp>
        <p:nvSpPr>
          <p:cNvPr id="22563" name="TextBox 37"/>
          <p:cNvSpPr txBox="1">
            <a:spLocks noChangeArrowheads="1"/>
          </p:cNvSpPr>
          <p:nvPr/>
        </p:nvSpPr>
        <p:spPr bwMode="auto">
          <a:xfrm rot="16777798">
            <a:off x="6108701" y="8270876"/>
            <a:ext cx="9779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chicken pie</a:t>
            </a:r>
          </a:p>
        </p:txBody>
      </p:sp>
      <p:sp>
        <p:nvSpPr>
          <p:cNvPr id="22564" name="TextBox 38"/>
          <p:cNvSpPr txBox="1">
            <a:spLocks noChangeArrowheads="1"/>
          </p:cNvSpPr>
          <p:nvPr/>
        </p:nvSpPr>
        <p:spPr bwMode="auto">
          <a:xfrm rot="478363">
            <a:off x="3811588" y="9926639"/>
            <a:ext cx="5191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hope</a:t>
            </a:r>
          </a:p>
        </p:txBody>
      </p:sp>
      <p:sp>
        <p:nvSpPr>
          <p:cNvPr id="22565" name="TextBox 39"/>
          <p:cNvSpPr txBox="1">
            <a:spLocks noChangeArrowheads="1"/>
          </p:cNvSpPr>
          <p:nvPr/>
        </p:nvSpPr>
        <p:spPr bwMode="auto">
          <a:xfrm rot="478363">
            <a:off x="3236914" y="8081964"/>
            <a:ext cx="7445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sadness</a:t>
            </a:r>
          </a:p>
        </p:txBody>
      </p:sp>
      <p:sp>
        <p:nvSpPr>
          <p:cNvPr id="22566" name="TextBox 40"/>
          <p:cNvSpPr txBox="1">
            <a:spLocks noChangeArrowheads="1"/>
          </p:cNvSpPr>
          <p:nvPr/>
        </p:nvSpPr>
        <p:spPr bwMode="auto">
          <a:xfrm rot="478363">
            <a:off x="6151564" y="6037263"/>
            <a:ext cx="7635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Swanley</a:t>
            </a:r>
          </a:p>
        </p:txBody>
      </p:sp>
      <p:sp>
        <p:nvSpPr>
          <p:cNvPr id="22567" name="TextBox 41"/>
          <p:cNvSpPr txBox="1">
            <a:spLocks noChangeArrowheads="1"/>
          </p:cNvSpPr>
          <p:nvPr/>
        </p:nvSpPr>
        <p:spPr bwMode="auto">
          <a:xfrm rot="20618080">
            <a:off x="3117851" y="8645526"/>
            <a:ext cx="5683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tears</a:t>
            </a:r>
          </a:p>
        </p:txBody>
      </p:sp>
      <p:sp>
        <p:nvSpPr>
          <p:cNvPr id="22568" name="TextBox 42"/>
          <p:cNvSpPr txBox="1">
            <a:spLocks noChangeArrowheads="1"/>
          </p:cNvSpPr>
          <p:nvPr/>
        </p:nvSpPr>
        <p:spPr bwMode="auto">
          <a:xfrm rot="20802734">
            <a:off x="77788" y="6827838"/>
            <a:ext cx="7112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infinite</a:t>
            </a:r>
          </a:p>
        </p:txBody>
      </p:sp>
      <p:sp>
        <p:nvSpPr>
          <p:cNvPr id="22569" name="TextBox 43"/>
          <p:cNvSpPr txBox="1">
            <a:spLocks noChangeArrowheads="1"/>
          </p:cNvSpPr>
          <p:nvPr/>
        </p:nvSpPr>
        <p:spPr bwMode="auto">
          <a:xfrm rot="478363">
            <a:off x="1606551" y="9909176"/>
            <a:ext cx="4476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box</a:t>
            </a:r>
          </a:p>
        </p:txBody>
      </p:sp>
      <p:sp>
        <p:nvSpPr>
          <p:cNvPr id="22570" name="TextBox 44"/>
          <p:cNvSpPr txBox="1">
            <a:spLocks noChangeArrowheads="1"/>
          </p:cNvSpPr>
          <p:nvPr/>
        </p:nvSpPr>
        <p:spPr bwMode="auto">
          <a:xfrm rot="21285577">
            <a:off x="3211514" y="4625976"/>
            <a:ext cx="5810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grace</a:t>
            </a:r>
          </a:p>
        </p:txBody>
      </p:sp>
      <p:sp>
        <p:nvSpPr>
          <p:cNvPr id="22571" name="TextBox 45"/>
          <p:cNvSpPr txBox="1">
            <a:spLocks noChangeArrowheads="1"/>
          </p:cNvSpPr>
          <p:nvPr/>
        </p:nvSpPr>
        <p:spPr bwMode="auto">
          <a:xfrm rot="478363">
            <a:off x="3346451" y="3390901"/>
            <a:ext cx="6715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beauty</a:t>
            </a:r>
          </a:p>
        </p:txBody>
      </p:sp>
      <p:sp>
        <p:nvSpPr>
          <p:cNvPr id="22572" name="TextBox 46"/>
          <p:cNvSpPr txBox="1">
            <a:spLocks noChangeArrowheads="1"/>
          </p:cNvSpPr>
          <p:nvPr/>
        </p:nvSpPr>
        <p:spPr bwMode="auto">
          <a:xfrm rot="478363">
            <a:off x="457201" y="2667001"/>
            <a:ext cx="5556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cloud</a:t>
            </a:r>
          </a:p>
        </p:txBody>
      </p:sp>
      <p:sp>
        <p:nvSpPr>
          <p:cNvPr id="22573" name="TextBox 47"/>
          <p:cNvSpPr txBox="1">
            <a:spLocks noChangeArrowheads="1"/>
          </p:cNvSpPr>
          <p:nvPr/>
        </p:nvSpPr>
        <p:spPr bwMode="auto">
          <a:xfrm rot="478363">
            <a:off x="2246314" y="1968501"/>
            <a:ext cx="68897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window</a:t>
            </a:r>
          </a:p>
        </p:txBody>
      </p:sp>
      <p:sp>
        <p:nvSpPr>
          <p:cNvPr id="22574" name="TextBox 48"/>
          <p:cNvSpPr txBox="1">
            <a:spLocks noChangeArrowheads="1"/>
          </p:cNvSpPr>
          <p:nvPr/>
        </p:nvSpPr>
        <p:spPr bwMode="auto">
          <a:xfrm rot="20970550">
            <a:off x="4702175" y="1895476"/>
            <a:ext cx="6413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iPhone</a:t>
            </a:r>
          </a:p>
        </p:txBody>
      </p:sp>
      <p:sp>
        <p:nvSpPr>
          <p:cNvPr id="22575" name="TextBox 49"/>
          <p:cNvSpPr txBox="1">
            <a:spLocks noChangeArrowheads="1"/>
          </p:cNvSpPr>
          <p:nvPr/>
        </p:nvSpPr>
        <p:spPr bwMode="auto">
          <a:xfrm rot="478363">
            <a:off x="5164138" y="2460626"/>
            <a:ext cx="67151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hatred</a:t>
            </a:r>
          </a:p>
        </p:txBody>
      </p:sp>
      <p:sp>
        <p:nvSpPr>
          <p:cNvPr id="22576" name="TextBox 50"/>
          <p:cNvSpPr txBox="1">
            <a:spLocks noChangeArrowheads="1"/>
          </p:cNvSpPr>
          <p:nvPr/>
        </p:nvSpPr>
        <p:spPr bwMode="auto">
          <a:xfrm rot="478363">
            <a:off x="4611689" y="9834563"/>
            <a:ext cx="11191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Harry Potter</a:t>
            </a:r>
          </a:p>
        </p:txBody>
      </p:sp>
    </p:spTree>
    <p:extLst>
      <p:ext uri="{BB962C8B-B14F-4D97-AF65-F5344CB8AC3E}">
        <p14:creationId xmlns:p14="http://schemas.microsoft.com/office/powerpoint/2010/main" val="30619644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nvGraphicFramePr>
        <p:xfrm>
          <a:off x="209550" y="3071814"/>
          <a:ext cx="6438900" cy="7045333"/>
        </p:xfrm>
        <a:graphic>
          <a:graphicData uri="http://schemas.openxmlformats.org/drawingml/2006/table">
            <a:tbl>
              <a:tblPr firstRow="1" bandRow="1">
                <a:tableStyleId>{5C22544A-7EE6-4342-B048-85BDC9FD1C3A}</a:tableStyleId>
              </a:tblPr>
              <a:tblGrid>
                <a:gridCol w="6438900">
                  <a:extLst>
                    <a:ext uri="{9D8B030D-6E8A-4147-A177-3AD203B41FA5}">
                      <a16:colId xmlns:a16="http://schemas.microsoft.com/office/drawing/2014/main" val="20000"/>
                    </a:ext>
                  </a:extLst>
                </a:gridCol>
              </a:tblGrid>
              <a:tr h="370807">
                <a:tc>
                  <a:txBody>
                    <a:bodyPr/>
                    <a:lstStyle/>
                    <a:p>
                      <a:r>
                        <a:rPr lang="en-GB" sz="1200" b="0" dirty="0" smtClean="0">
                          <a:solidFill>
                            <a:schemeClr val="tx1"/>
                          </a:solidFill>
                          <a:latin typeface="Comic Sans MS" pitchFamily="66" charset="0"/>
                        </a:rPr>
                        <a:t>Task: You are attending an Easter Egg hunt. Write a diary</a:t>
                      </a:r>
                      <a:endParaRPr lang="en-GB" sz="1200" b="0" dirty="0">
                        <a:solidFill>
                          <a:schemeClr val="tx1"/>
                        </a:solidFill>
                        <a:latin typeface="Comic Sans MS" pitchFamily="66" charset="0"/>
                      </a:endParaRPr>
                    </a:p>
                  </a:txBody>
                  <a:tcPr marL="91457" marR="91457" marT="45716" marB="45716" anchor="b">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70807">
                <a:tc>
                  <a:txBody>
                    <a:bodyPr/>
                    <a:lstStyle/>
                    <a:p>
                      <a:r>
                        <a:rPr lang="en-GB" sz="1200" b="0" dirty="0" smtClean="0">
                          <a:latin typeface="Comic Sans MS" pitchFamily="66" charset="0"/>
                        </a:rPr>
                        <a:t>account about the</a:t>
                      </a:r>
                      <a:r>
                        <a:rPr lang="en-GB" sz="1200" b="0" baseline="0" dirty="0" smtClean="0">
                          <a:latin typeface="Comic Sans MS" pitchFamily="66" charset="0"/>
                        </a:rPr>
                        <a:t> events of the day. Think about different</a:t>
                      </a:r>
                      <a:endParaRPr lang="en-GB" sz="1200" b="0" dirty="0">
                        <a:latin typeface="Comic Sans MS" pitchFamily="66" charset="0"/>
                      </a:endParaRPr>
                    </a:p>
                  </a:txBody>
                  <a:tcPr marL="91457" marR="91457" marT="45716" marB="45716" anchor="b">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70807">
                <a:tc>
                  <a:txBody>
                    <a:bodyPr/>
                    <a:lstStyle/>
                    <a:p>
                      <a:r>
                        <a:rPr lang="en-GB" sz="1200" dirty="0" smtClean="0">
                          <a:latin typeface="Comic Sans MS" pitchFamily="66" charset="0"/>
                        </a:rPr>
                        <a:t>types of nouns we have studied. </a:t>
                      </a:r>
                      <a:endParaRPr lang="en-GB" sz="1200" dirty="0">
                        <a:latin typeface="Comic Sans MS" pitchFamily="66" charset="0"/>
                      </a:endParaRPr>
                    </a:p>
                  </a:txBody>
                  <a:tcPr marL="91457" marR="91457" marT="45716" marB="45716" anchor="b">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70807">
                <a:tc>
                  <a:txBody>
                    <a:bodyPr/>
                    <a:lstStyle/>
                    <a:p>
                      <a:endParaRPr lang="en-GB" sz="1800" dirty="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70807">
                <a:tc>
                  <a:txBody>
                    <a:bodyPr/>
                    <a:lstStyle/>
                    <a:p>
                      <a:endParaRPr lang="en-GB" sz="1800" dirty="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70807">
                <a:tc>
                  <a:txBody>
                    <a:bodyPr/>
                    <a:lstStyle/>
                    <a:p>
                      <a:endParaRPr lang="en-GB" sz="1800" dirty="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70807">
                <a:tc>
                  <a:txBody>
                    <a:bodyPr/>
                    <a:lstStyle/>
                    <a:p>
                      <a:endParaRPr lang="en-GB" sz="1800" dirty="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70807">
                <a:tc>
                  <a:txBody>
                    <a:bodyPr/>
                    <a:lstStyle/>
                    <a:p>
                      <a:endParaRPr lang="en-GB" sz="1800" dirty="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70807">
                <a:tc>
                  <a:txBody>
                    <a:bodyPr/>
                    <a:lstStyle/>
                    <a:p>
                      <a:endParaRPr lang="en-GB" sz="1800" dirty="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70807">
                <a:tc>
                  <a:txBody>
                    <a:bodyPr/>
                    <a:lstStyle/>
                    <a:p>
                      <a:endParaRPr lang="en-GB" sz="1800" dirty="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70807">
                <a:tc>
                  <a:txBody>
                    <a:bodyPr/>
                    <a:lstStyle/>
                    <a:p>
                      <a:endParaRPr lang="en-GB" sz="1800" dirty="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370807">
                <a:tc>
                  <a:txBody>
                    <a:bodyPr/>
                    <a:lstStyle/>
                    <a:p>
                      <a:endParaRPr lang="en-GB" sz="1800" dirty="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370807">
                <a:tc>
                  <a:txBody>
                    <a:bodyPr/>
                    <a:lstStyle/>
                    <a:p>
                      <a:endParaRPr lang="en-GB" sz="180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370807">
                <a:tc>
                  <a:txBody>
                    <a:bodyPr/>
                    <a:lstStyle/>
                    <a:p>
                      <a:endParaRPr lang="en-GB" sz="180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r h="370807">
                <a:tc>
                  <a:txBody>
                    <a:bodyPr/>
                    <a:lstStyle/>
                    <a:p>
                      <a:endParaRPr lang="en-GB" sz="180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r h="370807">
                <a:tc>
                  <a:txBody>
                    <a:bodyPr/>
                    <a:lstStyle/>
                    <a:p>
                      <a:endParaRPr lang="en-GB" sz="180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5"/>
                  </a:ext>
                </a:extLst>
              </a:tr>
              <a:tr h="370807">
                <a:tc>
                  <a:txBody>
                    <a:bodyPr/>
                    <a:lstStyle/>
                    <a:p>
                      <a:endParaRPr lang="en-GB" sz="180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6"/>
                  </a:ext>
                </a:extLst>
              </a:tr>
              <a:tr h="370807">
                <a:tc>
                  <a:txBody>
                    <a:bodyPr/>
                    <a:lstStyle/>
                    <a:p>
                      <a:endParaRPr lang="en-GB" sz="180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7"/>
                  </a:ext>
                </a:extLst>
              </a:tr>
              <a:tr h="370807">
                <a:tc>
                  <a:txBody>
                    <a:bodyPr/>
                    <a:lstStyle/>
                    <a:p>
                      <a:endParaRPr lang="en-GB" sz="1800" dirty="0"/>
                    </a:p>
                  </a:txBody>
                  <a:tcPr marL="91457" marR="91457" marT="45716" marB="45716">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8"/>
                  </a:ext>
                </a:extLst>
              </a:tr>
            </a:tbl>
          </a:graphicData>
        </a:graphic>
      </p:graphicFrame>
      <p:pic>
        <p:nvPicPr>
          <p:cNvPr id="23593" name="Picture 2" descr="F:\Images\long_speach_bubb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426" y="1216025"/>
            <a:ext cx="6632575" cy="185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94" name="TextBox 3"/>
          <p:cNvSpPr txBox="1">
            <a:spLocks noChangeArrowheads="1"/>
          </p:cNvSpPr>
          <p:nvPr/>
        </p:nvSpPr>
        <p:spPr bwMode="auto">
          <a:xfrm>
            <a:off x="404813" y="1631950"/>
            <a:ext cx="6119812"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solidFill>
                  <a:schemeClr val="bg1"/>
                </a:solidFill>
                <a:latin typeface="Comic Sans MS" panose="030F0702030302020204" pitchFamily="66" charset="0"/>
              </a:rPr>
              <a:t>There is one more type of noun that we haven’t looked at – </a:t>
            </a:r>
            <a:r>
              <a:rPr lang="en-GB" altLang="en-US" sz="1400" b="1" u="sng">
                <a:solidFill>
                  <a:schemeClr val="bg1"/>
                </a:solidFill>
                <a:latin typeface="Comic Sans MS" panose="030F0702030302020204" pitchFamily="66" charset="0"/>
              </a:rPr>
              <a:t>pronoun</a:t>
            </a:r>
            <a:r>
              <a:rPr lang="en-GB" altLang="en-US" sz="1400" b="1">
                <a:solidFill>
                  <a:schemeClr val="bg1"/>
                </a:solidFill>
                <a:latin typeface="Comic Sans MS" panose="030F0702030302020204" pitchFamily="66" charset="0"/>
              </a:rPr>
              <a:t>. </a:t>
            </a:r>
            <a:r>
              <a:rPr lang="en-GB" altLang="en-US" sz="1400">
                <a:solidFill>
                  <a:schemeClr val="bg1"/>
                </a:solidFill>
                <a:latin typeface="Comic Sans MS" panose="030F0702030302020204" pitchFamily="66" charset="0"/>
              </a:rPr>
              <a:t>A pronoun is used to replace one of the other nouns. For example, </a:t>
            </a:r>
            <a:r>
              <a:rPr lang="en-GB" altLang="en-US" sz="1400" i="1">
                <a:solidFill>
                  <a:schemeClr val="bg1"/>
                </a:solidFill>
                <a:latin typeface="Comic Sans MS" panose="030F0702030302020204" pitchFamily="66" charset="0"/>
              </a:rPr>
              <a:t>James is the first choice for the job. </a:t>
            </a:r>
            <a:r>
              <a:rPr lang="en-GB" altLang="en-US" sz="1400">
                <a:solidFill>
                  <a:schemeClr val="bg1"/>
                </a:solidFill>
                <a:latin typeface="Comic Sans MS" panose="030F0702030302020204" pitchFamily="66" charset="0"/>
              </a:rPr>
              <a:t> </a:t>
            </a:r>
            <a:r>
              <a:rPr lang="en-GB" altLang="en-US" sz="1400" b="1" u="sng">
                <a:solidFill>
                  <a:schemeClr val="bg1"/>
                </a:solidFill>
                <a:latin typeface="Comic Sans MS" panose="030F0702030302020204" pitchFamily="66" charset="0"/>
              </a:rPr>
              <a:t>He</a:t>
            </a:r>
            <a:r>
              <a:rPr lang="en-GB" altLang="en-US" sz="1400" b="1">
                <a:solidFill>
                  <a:schemeClr val="bg1"/>
                </a:solidFill>
                <a:latin typeface="Comic Sans MS" panose="030F0702030302020204" pitchFamily="66" charset="0"/>
              </a:rPr>
              <a:t> </a:t>
            </a:r>
            <a:r>
              <a:rPr lang="en-GB" altLang="en-US" sz="1400" i="1">
                <a:solidFill>
                  <a:schemeClr val="bg1"/>
                </a:solidFill>
                <a:latin typeface="Comic Sans MS" panose="030F0702030302020204" pitchFamily="66" charset="0"/>
              </a:rPr>
              <a:t>has applied for </a:t>
            </a:r>
            <a:r>
              <a:rPr lang="en-GB" altLang="en-US" sz="1400" b="1" u="sng">
                <a:solidFill>
                  <a:schemeClr val="bg1"/>
                </a:solidFill>
                <a:latin typeface="Comic Sans MS" panose="030F0702030302020204" pitchFamily="66" charset="0"/>
              </a:rPr>
              <a:t>it</a:t>
            </a:r>
            <a:r>
              <a:rPr lang="en-GB" altLang="en-US" sz="1400" i="1">
                <a:solidFill>
                  <a:schemeClr val="bg1"/>
                </a:solidFill>
                <a:latin typeface="Comic Sans MS" panose="030F0702030302020204" pitchFamily="66" charset="0"/>
              </a:rPr>
              <a:t> twice. </a:t>
            </a:r>
            <a:endParaRPr lang="en-GB" altLang="en-US" sz="1400">
              <a:solidFill>
                <a:schemeClr val="bg1"/>
              </a:solidFill>
              <a:latin typeface="Comic Sans MS" panose="030F0702030302020204" pitchFamily="66" charset="0"/>
            </a:endParaRPr>
          </a:p>
        </p:txBody>
      </p:sp>
      <p:graphicFrame>
        <p:nvGraphicFramePr>
          <p:cNvPr id="5" name="Table 4"/>
          <p:cNvGraphicFramePr>
            <a:graphicFrameLocks noGrp="1"/>
          </p:cNvGraphicFramePr>
          <p:nvPr/>
        </p:nvGraphicFramePr>
        <p:xfrm>
          <a:off x="4724401" y="2906713"/>
          <a:ext cx="2017714" cy="5276848"/>
        </p:xfrm>
        <a:graphic>
          <a:graphicData uri="http://schemas.openxmlformats.org/drawingml/2006/table">
            <a:tbl>
              <a:tblPr firstRow="1" bandRow="1">
                <a:tableStyleId>{5C22544A-7EE6-4342-B048-85BDC9FD1C3A}</a:tableStyleId>
              </a:tblPr>
              <a:tblGrid>
                <a:gridCol w="1008857">
                  <a:extLst>
                    <a:ext uri="{9D8B030D-6E8A-4147-A177-3AD203B41FA5}">
                      <a16:colId xmlns:a16="http://schemas.microsoft.com/office/drawing/2014/main" val="20000"/>
                    </a:ext>
                  </a:extLst>
                </a:gridCol>
                <a:gridCol w="1008857">
                  <a:extLst>
                    <a:ext uri="{9D8B030D-6E8A-4147-A177-3AD203B41FA5}">
                      <a16:colId xmlns:a16="http://schemas.microsoft.com/office/drawing/2014/main" val="20001"/>
                    </a:ext>
                  </a:extLst>
                </a:gridCol>
              </a:tblGrid>
              <a:tr h="457176">
                <a:tc gridSpan="2">
                  <a:txBody>
                    <a:bodyPr/>
                    <a:lstStyle/>
                    <a:p>
                      <a:pPr algn="ctr"/>
                      <a:r>
                        <a:rPr lang="en-GB" sz="1200" dirty="0" smtClean="0">
                          <a:solidFill>
                            <a:schemeClr val="tx1"/>
                          </a:solidFill>
                          <a:latin typeface="Comic Sans MS" pitchFamily="66" charset="0"/>
                        </a:rPr>
                        <a:t>The</a:t>
                      </a:r>
                      <a:r>
                        <a:rPr lang="en-GB" sz="1200" baseline="0" dirty="0" smtClean="0">
                          <a:solidFill>
                            <a:schemeClr val="tx1"/>
                          </a:solidFill>
                          <a:latin typeface="Comic Sans MS" pitchFamily="66" charset="0"/>
                        </a:rPr>
                        <a:t> most common pronouns</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hMerge="1">
                  <a:txBody>
                    <a:bodyPr/>
                    <a:lstStyle/>
                    <a:p>
                      <a:endParaRPr lang="en-GB" sz="1200" dirty="0"/>
                    </a:p>
                  </a:txBody>
                  <a:tcPr anchor="ctr"/>
                </a:tc>
                <a:extLst>
                  <a:ext uri="{0D108BD9-81ED-4DB2-BD59-A6C34878D82A}">
                    <a16:rowId xmlns:a16="http://schemas.microsoft.com/office/drawing/2014/main" val="10000"/>
                  </a:ext>
                </a:extLst>
              </a:tr>
              <a:tr h="370744">
                <a:tc>
                  <a:txBody>
                    <a:bodyPr/>
                    <a:lstStyle/>
                    <a:p>
                      <a:pPr algn="ctr"/>
                      <a:r>
                        <a:rPr lang="en-GB" sz="1200" dirty="0" smtClean="0">
                          <a:solidFill>
                            <a:schemeClr val="tx1"/>
                          </a:solidFill>
                          <a:latin typeface="Comic Sans MS" pitchFamily="66" charset="0"/>
                        </a:rPr>
                        <a:t>it</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I</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70744">
                <a:tc>
                  <a:txBody>
                    <a:bodyPr/>
                    <a:lstStyle/>
                    <a:p>
                      <a:pPr algn="ctr"/>
                      <a:r>
                        <a:rPr lang="en-GB" sz="1200" dirty="0" smtClean="0">
                          <a:solidFill>
                            <a:schemeClr val="tx1"/>
                          </a:solidFill>
                          <a:latin typeface="Comic Sans MS" pitchFamily="66" charset="0"/>
                        </a:rPr>
                        <a:t>you</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he</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70744">
                <a:tc>
                  <a:txBody>
                    <a:bodyPr/>
                    <a:lstStyle/>
                    <a:p>
                      <a:pPr algn="ctr"/>
                      <a:r>
                        <a:rPr lang="en-GB" sz="1200" dirty="0" smtClean="0">
                          <a:solidFill>
                            <a:schemeClr val="tx1"/>
                          </a:solidFill>
                          <a:latin typeface="Comic Sans MS" pitchFamily="66" charset="0"/>
                        </a:rPr>
                        <a:t>They </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we</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70744">
                <a:tc>
                  <a:txBody>
                    <a:bodyPr/>
                    <a:lstStyle/>
                    <a:p>
                      <a:pPr algn="ctr"/>
                      <a:r>
                        <a:rPr lang="en-GB" sz="1200" dirty="0" smtClean="0">
                          <a:solidFill>
                            <a:schemeClr val="tx1"/>
                          </a:solidFill>
                          <a:latin typeface="Comic Sans MS" pitchFamily="66" charset="0"/>
                        </a:rPr>
                        <a:t>she</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who</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70744">
                <a:tc>
                  <a:txBody>
                    <a:bodyPr/>
                    <a:lstStyle/>
                    <a:p>
                      <a:pPr algn="ctr"/>
                      <a:r>
                        <a:rPr lang="en-GB" sz="1200" dirty="0" smtClean="0">
                          <a:solidFill>
                            <a:schemeClr val="tx1"/>
                          </a:solidFill>
                          <a:latin typeface="Comic Sans MS" pitchFamily="66" charset="0"/>
                        </a:rPr>
                        <a:t>them</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me</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70744">
                <a:tc>
                  <a:txBody>
                    <a:bodyPr/>
                    <a:lstStyle/>
                    <a:p>
                      <a:pPr algn="ctr"/>
                      <a:r>
                        <a:rPr lang="en-GB" sz="1200" dirty="0" smtClean="0">
                          <a:solidFill>
                            <a:schemeClr val="tx1"/>
                          </a:solidFill>
                          <a:latin typeface="Comic Sans MS" pitchFamily="66" charset="0"/>
                        </a:rPr>
                        <a:t>him</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one</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70744">
                <a:tc>
                  <a:txBody>
                    <a:bodyPr/>
                    <a:lstStyle/>
                    <a:p>
                      <a:pPr algn="ctr"/>
                      <a:r>
                        <a:rPr lang="en-GB" sz="1200" dirty="0" smtClean="0">
                          <a:solidFill>
                            <a:schemeClr val="tx1"/>
                          </a:solidFill>
                          <a:latin typeface="Comic Sans MS" pitchFamily="66" charset="0"/>
                        </a:rPr>
                        <a:t>her</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us</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70744">
                <a:tc>
                  <a:txBody>
                    <a:bodyPr/>
                    <a:lstStyle/>
                    <a:p>
                      <a:pPr algn="ctr"/>
                      <a:r>
                        <a:rPr lang="en-GB" sz="1200" dirty="0" smtClean="0">
                          <a:solidFill>
                            <a:schemeClr val="tx1"/>
                          </a:solidFill>
                          <a:latin typeface="Comic Sans MS" pitchFamily="66" charset="0"/>
                        </a:rPr>
                        <a:t>something</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nothing</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r h="370744">
                <a:tc>
                  <a:txBody>
                    <a:bodyPr/>
                    <a:lstStyle/>
                    <a:p>
                      <a:pPr algn="ctr"/>
                      <a:r>
                        <a:rPr lang="en-GB" sz="1200" dirty="0" smtClean="0">
                          <a:solidFill>
                            <a:schemeClr val="tx1"/>
                          </a:solidFill>
                          <a:latin typeface="Comic Sans MS" pitchFamily="66" charset="0"/>
                        </a:rPr>
                        <a:t>anything</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himself</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9"/>
                  </a:ext>
                </a:extLst>
              </a:tr>
              <a:tr h="370744">
                <a:tc>
                  <a:txBody>
                    <a:bodyPr/>
                    <a:lstStyle/>
                    <a:p>
                      <a:pPr algn="ctr"/>
                      <a:r>
                        <a:rPr lang="en-GB" sz="1200" dirty="0" smtClean="0">
                          <a:solidFill>
                            <a:schemeClr val="tx1"/>
                          </a:solidFill>
                          <a:latin typeface="Comic Sans MS" pitchFamily="66" charset="0"/>
                        </a:rPr>
                        <a:t>everything</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someone</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0"/>
                  </a:ext>
                </a:extLst>
              </a:tr>
              <a:tr h="370744">
                <a:tc>
                  <a:txBody>
                    <a:bodyPr/>
                    <a:lstStyle/>
                    <a:p>
                      <a:pPr algn="ctr"/>
                      <a:r>
                        <a:rPr lang="en-GB" sz="1200" dirty="0" smtClean="0">
                          <a:solidFill>
                            <a:schemeClr val="tx1"/>
                          </a:solidFill>
                          <a:latin typeface="Comic Sans MS" pitchFamily="66" charset="0"/>
                        </a:rPr>
                        <a:t>themselves</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everyone</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1"/>
                  </a:ext>
                </a:extLst>
              </a:tr>
              <a:tr h="370744">
                <a:tc>
                  <a:txBody>
                    <a:bodyPr/>
                    <a:lstStyle/>
                    <a:p>
                      <a:pPr algn="ctr"/>
                      <a:r>
                        <a:rPr lang="en-GB" sz="1200" dirty="0" smtClean="0">
                          <a:solidFill>
                            <a:schemeClr val="tx1"/>
                          </a:solidFill>
                          <a:latin typeface="Comic Sans MS" pitchFamily="66" charset="0"/>
                        </a:rPr>
                        <a:t>itself</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anyone</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2"/>
                  </a:ext>
                </a:extLst>
              </a:tr>
              <a:tr h="370744">
                <a:tc>
                  <a:txBody>
                    <a:bodyPr/>
                    <a:lstStyle/>
                    <a:p>
                      <a:pPr algn="ctr"/>
                      <a:r>
                        <a:rPr lang="en-GB" sz="1200" dirty="0" smtClean="0">
                          <a:solidFill>
                            <a:schemeClr val="tx1"/>
                          </a:solidFill>
                          <a:latin typeface="Comic Sans MS" pitchFamily="66" charset="0"/>
                        </a:rPr>
                        <a:t>myself</a:t>
                      </a:r>
                      <a:endParaRPr lang="en-GB" sz="1200" dirty="0">
                        <a:solidFill>
                          <a:schemeClr val="tx1"/>
                        </a:solidFill>
                        <a:latin typeface="Comic Sans MS" pitchFamily="66" charset="0"/>
                      </a:endParaRPr>
                    </a:p>
                  </a:txBody>
                  <a:tcPr marL="91508" marR="91508" marT="45708" marB="45708" anchor="ctr">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1200" dirty="0" smtClean="0">
                          <a:solidFill>
                            <a:schemeClr val="tx1"/>
                          </a:solidFill>
                          <a:latin typeface="Comic Sans MS" pitchFamily="66" charset="0"/>
                        </a:rPr>
                        <a:t>herself</a:t>
                      </a:r>
                      <a:endParaRPr lang="en-GB" sz="1200" dirty="0">
                        <a:solidFill>
                          <a:schemeClr val="tx1"/>
                        </a:solidFill>
                        <a:latin typeface="Comic Sans MS" pitchFamily="66" charset="0"/>
                      </a:endParaRPr>
                    </a:p>
                  </a:txBody>
                  <a:tcPr marL="91508" marR="91508" marT="45708" marB="45708" anchor="ct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3"/>
                  </a:ext>
                </a:extLst>
              </a:tr>
            </a:tbl>
          </a:graphicData>
        </a:graphic>
      </p:graphicFrame>
      <p:sp>
        <p:nvSpPr>
          <p:cNvPr id="8" name="Rectangle 7"/>
          <p:cNvSpPr/>
          <p:nvPr/>
        </p:nvSpPr>
        <p:spPr>
          <a:xfrm>
            <a:off x="260351" y="10366375"/>
            <a:ext cx="4392613"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Marked by:                                                       Date:  </a:t>
            </a:r>
          </a:p>
        </p:txBody>
      </p:sp>
      <p:sp>
        <p:nvSpPr>
          <p:cNvPr id="9" name="Rectangle 8"/>
          <p:cNvSpPr/>
          <p:nvPr/>
        </p:nvSpPr>
        <p:spPr>
          <a:xfrm>
            <a:off x="4727576" y="10366375"/>
            <a:ext cx="1870075" cy="503238"/>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TS: </a:t>
            </a:r>
          </a:p>
        </p:txBody>
      </p:sp>
    </p:spTree>
    <p:extLst>
      <p:ext uri="{BB962C8B-B14F-4D97-AF65-F5344CB8AC3E}">
        <p14:creationId xmlns:p14="http://schemas.microsoft.com/office/powerpoint/2010/main" val="19107020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Table 30"/>
          <p:cNvGraphicFramePr>
            <a:graphicFrameLocks noGrp="1"/>
          </p:cNvGraphicFramePr>
          <p:nvPr/>
        </p:nvGraphicFramePr>
        <p:xfrm>
          <a:off x="260350" y="8645525"/>
          <a:ext cx="6337300" cy="1720848"/>
        </p:xfrm>
        <a:graphic>
          <a:graphicData uri="http://schemas.openxmlformats.org/drawingml/2006/table">
            <a:tbl>
              <a:tblPr firstRow="1" bandRow="1">
                <a:tableStyleId>{5C22544A-7EE6-4342-B048-85BDC9FD1C3A}</a:tableStyleId>
              </a:tblPr>
              <a:tblGrid>
                <a:gridCol w="6337300">
                  <a:extLst>
                    <a:ext uri="{9D8B030D-6E8A-4147-A177-3AD203B41FA5}">
                      <a16:colId xmlns:a16="http://schemas.microsoft.com/office/drawing/2014/main" val="20000"/>
                    </a:ext>
                  </a:extLst>
                </a:gridCol>
              </a:tblGrid>
              <a:tr h="28680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latin typeface="Comic Sans MS" pitchFamily="66" charset="0"/>
                      </a:endParaRPr>
                    </a:p>
                  </a:txBody>
                  <a:tcPr marL="91449" marR="91449" marT="45716" marB="45716">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86808">
                <a:tc>
                  <a:txBody>
                    <a:bodyPr/>
                    <a:lstStyle/>
                    <a:p>
                      <a:endParaRPr lang="en-GB" sz="1200" dirty="0"/>
                    </a:p>
                  </a:txBody>
                  <a:tcPr marL="91449" marR="91449" marT="45716" marB="457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86808">
                <a:tc>
                  <a:txBody>
                    <a:bodyPr/>
                    <a:lstStyle/>
                    <a:p>
                      <a:endParaRPr lang="en-GB" sz="1200" dirty="0"/>
                    </a:p>
                  </a:txBody>
                  <a:tcPr marL="91449" marR="91449" marT="45716" marB="457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286808">
                <a:tc>
                  <a:txBody>
                    <a:bodyPr/>
                    <a:lstStyle/>
                    <a:p>
                      <a:endParaRPr lang="en-GB" sz="1200" dirty="0"/>
                    </a:p>
                  </a:txBody>
                  <a:tcPr marL="91449" marR="91449" marT="45716" marB="457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286808">
                <a:tc>
                  <a:txBody>
                    <a:bodyPr/>
                    <a:lstStyle/>
                    <a:p>
                      <a:endParaRPr lang="en-GB" sz="1200" dirty="0"/>
                    </a:p>
                  </a:txBody>
                  <a:tcPr marL="91449" marR="91449" marT="45716" marB="457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286808">
                <a:tc>
                  <a:txBody>
                    <a:bodyPr/>
                    <a:lstStyle/>
                    <a:p>
                      <a:endParaRPr lang="en-GB" sz="1200" dirty="0"/>
                    </a:p>
                  </a:txBody>
                  <a:tcPr marL="91449" marR="91449" marT="45716" marB="45716">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24594" name="TextBox 3"/>
          <p:cNvSpPr txBox="1">
            <a:spLocks noChangeArrowheads="1"/>
          </p:cNvSpPr>
          <p:nvPr/>
        </p:nvSpPr>
        <p:spPr bwMode="auto">
          <a:xfrm>
            <a:off x="3014664" y="1200150"/>
            <a:ext cx="8286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b="1">
                <a:solidFill>
                  <a:srgbClr val="008000"/>
                </a:solidFill>
                <a:latin typeface="Comic Sans MS" panose="030F0702030302020204" pitchFamily="66" charset="0"/>
              </a:rPr>
              <a:t>Verbs</a:t>
            </a:r>
          </a:p>
        </p:txBody>
      </p:sp>
      <p:sp>
        <p:nvSpPr>
          <p:cNvPr id="5" name="Rectangle 4"/>
          <p:cNvSpPr/>
          <p:nvPr/>
        </p:nvSpPr>
        <p:spPr>
          <a:xfrm>
            <a:off x="404814" y="1631950"/>
            <a:ext cx="6048375" cy="928688"/>
          </a:xfrm>
          <a:prstGeom prst="rect">
            <a:avLst/>
          </a:prstGeom>
          <a:noFill/>
          <a:ln w="28575">
            <a:solidFill>
              <a:srgbClr val="008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dirty="0">
                <a:solidFill>
                  <a:schemeClr val="tx1"/>
                </a:solidFill>
                <a:latin typeface="Comic Sans MS" pitchFamily="66" charset="0"/>
              </a:rPr>
              <a:t>There are three types of verb that we are going to be looking at, by using more than one in a sentence you will be able to extend your writing and express your ideas more clearly. </a:t>
            </a:r>
          </a:p>
        </p:txBody>
      </p:sp>
      <p:grpSp>
        <p:nvGrpSpPr>
          <p:cNvPr id="24596" name="Group 27"/>
          <p:cNvGrpSpPr>
            <a:grpSpLocks/>
          </p:cNvGrpSpPr>
          <p:nvPr/>
        </p:nvGrpSpPr>
        <p:grpSpPr bwMode="auto">
          <a:xfrm>
            <a:off x="131764" y="2711450"/>
            <a:ext cx="6619875" cy="3240088"/>
            <a:chOff x="131394" y="2072680"/>
            <a:chExt cx="6620882" cy="3240360"/>
          </a:xfrm>
        </p:grpSpPr>
        <p:sp>
          <p:nvSpPr>
            <p:cNvPr id="24620" name="TextBox 5"/>
            <p:cNvSpPr txBox="1">
              <a:spLocks noChangeArrowheads="1"/>
            </p:cNvSpPr>
            <p:nvPr/>
          </p:nvSpPr>
          <p:spPr bwMode="auto">
            <a:xfrm>
              <a:off x="1031100" y="2072680"/>
              <a:ext cx="4795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solidFill>
                    <a:srgbClr val="7030A0"/>
                  </a:solidFill>
                </a:rPr>
                <a:t>Modal verb </a:t>
              </a:r>
              <a:r>
                <a:rPr lang="en-GB" altLang="en-US" sz="1800">
                  <a:solidFill>
                    <a:srgbClr val="FF0000"/>
                  </a:solidFill>
                </a:rPr>
                <a:t>+ </a:t>
              </a:r>
              <a:r>
                <a:rPr lang="en-GB" altLang="en-US" sz="1800">
                  <a:solidFill>
                    <a:srgbClr val="008000"/>
                  </a:solidFill>
                </a:rPr>
                <a:t>Auxiliary</a:t>
              </a:r>
              <a:r>
                <a:rPr lang="en-GB" altLang="en-US" sz="1800">
                  <a:solidFill>
                    <a:srgbClr val="FF0000"/>
                  </a:solidFill>
                </a:rPr>
                <a:t> + </a:t>
              </a:r>
              <a:r>
                <a:rPr lang="en-GB" altLang="en-US" sz="1800">
                  <a:solidFill>
                    <a:srgbClr val="00B0F0"/>
                  </a:solidFill>
                </a:rPr>
                <a:t>Main verb </a:t>
              </a:r>
              <a:r>
                <a:rPr lang="en-GB" altLang="en-US" sz="1800">
                  <a:solidFill>
                    <a:srgbClr val="FF0000"/>
                  </a:solidFill>
                </a:rPr>
                <a:t>= verb phrase</a:t>
              </a:r>
            </a:p>
          </p:txBody>
        </p:sp>
        <p:pic>
          <p:nvPicPr>
            <p:cNvPr id="24621" name="Picture 3" descr="F:\Images\yellow_posti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6928" y="2757391"/>
              <a:ext cx="2204144" cy="255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22" name="Picture 3" descr="F:\Images\yellow_posti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394" y="2757391"/>
              <a:ext cx="2204144" cy="255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23" name="Picture 3" descr="F:\Images\yellow_posti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8132" y="2757391"/>
              <a:ext cx="2204144" cy="255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Straight Arrow Connector 7"/>
            <p:cNvCxnSpPr>
              <a:endCxn id="24622" idx="0"/>
            </p:cNvCxnSpPr>
            <p:nvPr/>
          </p:nvCxnSpPr>
          <p:spPr>
            <a:xfrm flipH="1">
              <a:off x="1233287" y="2442599"/>
              <a:ext cx="323899" cy="314351"/>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24621" idx="0"/>
            </p:cNvCxnSpPr>
            <p:nvPr/>
          </p:nvCxnSpPr>
          <p:spPr>
            <a:xfrm>
              <a:off x="2913117" y="2442599"/>
              <a:ext cx="516015" cy="314351"/>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148380" y="2442599"/>
              <a:ext cx="1152700" cy="314351"/>
            </a:xfrm>
            <a:prstGeom prst="straightConnector1">
              <a:avLst/>
            </a:prstGeom>
            <a:ln>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4627" name="TextBox 19"/>
            <p:cNvSpPr txBox="1">
              <a:spLocks noChangeArrowheads="1"/>
            </p:cNvSpPr>
            <p:nvPr/>
          </p:nvSpPr>
          <p:spPr bwMode="auto">
            <a:xfrm>
              <a:off x="2523960" y="3279973"/>
              <a:ext cx="187220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The auxiliary verb helps the main verb out and always comes before. </a:t>
              </a:r>
            </a:p>
            <a:p>
              <a:pPr eaLnBrk="1" hangingPunct="1">
                <a:spcBef>
                  <a:spcPct val="0"/>
                </a:spcBef>
                <a:buFontTx/>
                <a:buNone/>
              </a:pPr>
              <a:endParaRPr lang="en-GB" altLang="en-US" sz="1200">
                <a:latin typeface="Comic Sans MS" panose="030F0702030302020204" pitchFamily="66" charset="0"/>
              </a:endParaRPr>
            </a:p>
            <a:p>
              <a:pPr eaLnBrk="1" hangingPunct="1">
                <a:spcBef>
                  <a:spcPct val="0"/>
                </a:spcBef>
                <a:buFontTx/>
                <a:buNone/>
              </a:pPr>
              <a:r>
                <a:rPr lang="en-GB" altLang="en-US" sz="1200">
                  <a:latin typeface="Comic Sans MS" panose="030F0702030302020204" pitchFamily="66" charset="0"/>
                </a:rPr>
                <a:t>The most common are Be, Do and Have. </a:t>
              </a:r>
            </a:p>
          </p:txBody>
        </p:sp>
        <p:sp>
          <p:nvSpPr>
            <p:cNvPr id="24628" name="TextBox 22"/>
            <p:cNvSpPr txBox="1">
              <a:spLocks noChangeArrowheads="1"/>
            </p:cNvSpPr>
            <p:nvPr/>
          </p:nvSpPr>
          <p:spPr bwMode="auto">
            <a:xfrm>
              <a:off x="297362" y="3270682"/>
              <a:ext cx="1872208"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We use a modal verb to show if we believe something is  certain or possible. </a:t>
              </a:r>
            </a:p>
            <a:p>
              <a:pPr eaLnBrk="1" hangingPunct="1">
                <a:spcBef>
                  <a:spcPct val="0"/>
                </a:spcBef>
                <a:buFontTx/>
                <a:buNone/>
              </a:pPr>
              <a:endParaRPr lang="en-GB" altLang="en-US" sz="1200">
                <a:latin typeface="Comic Sans MS" panose="030F0702030302020204" pitchFamily="66" charset="0"/>
              </a:endParaRPr>
            </a:p>
            <a:p>
              <a:pPr eaLnBrk="1" hangingPunct="1">
                <a:spcBef>
                  <a:spcPct val="0"/>
                </a:spcBef>
                <a:buFontTx/>
                <a:buNone/>
              </a:pPr>
              <a:r>
                <a:rPr lang="en-GB" altLang="en-US" sz="1200">
                  <a:latin typeface="Comic Sans MS" panose="030F0702030302020204" pitchFamily="66" charset="0"/>
                </a:rPr>
                <a:t>We can also use them when asking permission or making offers / requests. </a:t>
              </a:r>
            </a:p>
          </p:txBody>
        </p:sp>
        <p:sp>
          <p:nvSpPr>
            <p:cNvPr id="24629" name="TextBox 25"/>
            <p:cNvSpPr txBox="1">
              <a:spLocks noChangeArrowheads="1"/>
            </p:cNvSpPr>
            <p:nvPr/>
          </p:nvSpPr>
          <p:spPr bwMode="auto">
            <a:xfrm>
              <a:off x="4714100" y="3455347"/>
              <a:ext cx="187220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latin typeface="Comic Sans MS" panose="030F0702030302020204" pitchFamily="66" charset="0"/>
                </a:rPr>
                <a:t>The main verb is often described as the ‘doing’ word. </a:t>
              </a:r>
            </a:p>
            <a:p>
              <a:pPr eaLnBrk="1" hangingPunct="1">
                <a:spcBef>
                  <a:spcPct val="0"/>
                </a:spcBef>
                <a:buFontTx/>
                <a:buNone/>
              </a:pPr>
              <a:endParaRPr lang="en-GB" altLang="en-US" sz="1200">
                <a:latin typeface="Comic Sans MS" panose="030F0702030302020204" pitchFamily="66" charset="0"/>
              </a:endParaRPr>
            </a:p>
            <a:p>
              <a:pPr eaLnBrk="1" hangingPunct="1">
                <a:spcBef>
                  <a:spcPct val="0"/>
                </a:spcBef>
                <a:buFontTx/>
                <a:buNone/>
              </a:pPr>
              <a:r>
                <a:rPr lang="en-GB" altLang="en-US" sz="1200">
                  <a:latin typeface="Comic Sans MS" panose="030F0702030302020204" pitchFamily="66" charset="0"/>
                </a:rPr>
                <a:t>The main verb can be present (are, like) or past tense (saw, laughed). </a:t>
              </a:r>
            </a:p>
          </p:txBody>
        </p:sp>
      </p:grpSp>
      <p:sp>
        <p:nvSpPr>
          <p:cNvPr id="24597" name="TextBox 26"/>
          <p:cNvSpPr txBox="1">
            <a:spLocks noChangeArrowheads="1"/>
          </p:cNvSpPr>
          <p:nvPr/>
        </p:nvSpPr>
        <p:spPr bwMode="auto">
          <a:xfrm>
            <a:off x="188913" y="5880101"/>
            <a:ext cx="1054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b="1" u="sng">
                <a:latin typeface="Comic Sans MS" panose="030F0702030302020204" pitchFamily="66" charset="0"/>
              </a:rPr>
              <a:t>Examples </a:t>
            </a:r>
          </a:p>
        </p:txBody>
      </p:sp>
      <p:grpSp>
        <p:nvGrpSpPr>
          <p:cNvPr id="24598" name="Group 32"/>
          <p:cNvGrpSpPr>
            <a:grpSpLocks/>
          </p:cNvGrpSpPr>
          <p:nvPr/>
        </p:nvGrpSpPr>
        <p:grpSpPr bwMode="auto">
          <a:xfrm>
            <a:off x="115888" y="7319964"/>
            <a:ext cx="2076450" cy="1539875"/>
            <a:chOff x="155083" y="6177136"/>
            <a:chExt cx="2075582" cy="1539463"/>
          </a:xfrm>
        </p:grpSpPr>
        <p:pic>
          <p:nvPicPr>
            <p:cNvPr id="24618" name="Picture 5" descr="F:\Images\pencil_speach_bubb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083" y="6177136"/>
              <a:ext cx="2075582" cy="153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19" name="TextBox 28"/>
            <p:cNvSpPr txBox="1">
              <a:spLocks noChangeArrowheads="1"/>
            </p:cNvSpPr>
            <p:nvPr/>
          </p:nvSpPr>
          <p:spPr bwMode="auto">
            <a:xfrm rot="-813522">
              <a:off x="260673" y="6451046"/>
              <a:ext cx="18211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solidFill>
                    <a:schemeClr val="bg1"/>
                  </a:solidFill>
                  <a:latin typeface="Comic Sans MS" panose="030F0702030302020204" pitchFamily="66" charset="0"/>
                </a:rPr>
                <a:t>Task 1: Identify the main, auxiliary and modal verbs in the opening of the story.  </a:t>
              </a:r>
            </a:p>
          </p:txBody>
        </p:sp>
      </p:grpSp>
      <p:grpSp>
        <p:nvGrpSpPr>
          <p:cNvPr id="24599" name="Group 31"/>
          <p:cNvGrpSpPr>
            <a:grpSpLocks/>
          </p:cNvGrpSpPr>
          <p:nvPr/>
        </p:nvGrpSpPr>
        <p:grpSpPr bwMode="auto">
          <a:xfrm>
            <a:off x="4689476" y="7400926"/>
            <a:ext cx="1979613" cy="1431925"/>
            <a:chOff x="2025554" y="6257399"/>
            <a:chExt cx="1979510" cy="1431905"/>
          </a:xfrm>
        </p:grpSpPr>
        <p:pic>
          <p:nvPicPr>
            <p:cNvPr id="24616" name="Picture 6" descr="F:\Images\purple_speach_bubble.jpg"/>
            <p:cNvPicPr>
              <a:picLocks noChangeAspect="1" noChangeArrowheads="1"/>
            </p:cNvPicPr>
            <p:nvPr/>
          </p:nvPicPr>
          <p:blipFill>
            <a:blip r:embed="rId4">
              <a:extLst>
                <a:ext uri="{28A0092B-C50C-407E-A947-70E740481C1C}">
                  <a14:useLocalDpi xmlns:a14="http://schemas.microsoft.com/office/drawing/2010/main" val="0"/>
                </a:ext>
              </a:extLst>
            </a:blip>
            <a:srcRect l="9404"/>
            <a:stretch>
              <a:fillRect/>
            </a:stretch>
          </p:blipFill>
          <p:spPr bwMode="auto">
            <a:xfrm>
              <a:off x="2025554" y="6257399"/>
              <a:ext cx="1979510" cy="1431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617" name="TextBox 34"/>
            <p:cNvSpPr txBox="1">
              <a:spLocks noChangeArrowheads="1"/>
            </p:cNvSpPr>
            <p:nvPr/>
          </p:nvSpPr>
          <p:spPr bwMode="auto">
            <a:xfrm rot="-393534">
              <a:off x="2116054" y="6339693"/>
              <a:ext cx="182118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200">
                  <a:solidFill>
                    <a:schemeClr val="bg1"/>
                  </a:solidFill>
                  <a:latin typeface="Comic Sans MS" panose="030F0702030302020204" pitchFamily="66" charset="0"/>
                </a:rPr>
                <a:t>Task 2: Write the next paragraph of the story and identify all the different verbs you use. </a:t>
              </a:r>
            </a:p>
          </p:txBody>
        </p:sp>
      </p:grpSp>
      <p:sp>
        <p:nvSpPr>
          <p:cNvPr id="36" name="Rectangle 35"/>
          <p:cNvSpPr/>
          <p:nvPr/>
        </p:nvSpPr>
        <p:spPr>
          <a:xfrm>
            <a:off x="260351" y="10474326"/>
            <a:ext cx="4392613" cy="504825"/>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Marked by:                                                       Date:  </a:t>
            </a:r>
          </a:p>
        </p:txBody>
      </p:sp>
      <p:sp>
        <p:nvSpPr>
          <p:cNvPr id="37" name="Rectangle 36"/>
          <p:cNvSpPr/>
          <p:nvPr/>
        </p:nvSpPr>
        <p:spPr>
          <a:xfrm>
            <a:off x="4727576" y="10474326"/>
            <a:ext cx="1870075" cy="504825"/>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chemeClr val="tx1"/>
                </a:solidFill>
              </a:rPr>
              <a:t>TS: </a:t>
            </a:r>
          </a:p>
        </p:txBody>
      </p:sp>
      <p:sp>
        <p:nvSpPr>
          <p:cNvPr id="24602" name="TextBox 29"/>
          <p:cNvSpPr txBox="1">
            <a:spLocks noChangeArrowheads="1"/>
          </p:cNvSpPr>
          <p:nvPr/>
        </p:nvSpPr>
        <p:spPr bwMode="auto">
          <a:xfrm>
            <a:off x="1879601" y="7608889"/>
            <a:ext cx="298926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“There must be a way to get out” screamed Donna. Everybody stood silent, looking at the floor. We were trapped. </a:t>
            </a:r>
          </a:p>
        </p:txBody>
      </p:sp>
      <p:graphicFrame>
        <p:nvGraphicFramePr>
          <p:cNvPr id="25" name="Table 24"/>
          <p:cNvGraphicFramePr>
            <a:graphicFrameLocks noGrp="1"/>
          </p:cNvGraphicFramePr>
          <p:nvPr/>
        </p:nvGraphicFramePr>
        <p:xfrm>
          <a:off x="188914" y="6254750"/>
          <a:ext cx="6561137" cy="1570038"/>
        </p:xfrm>
        <a:graphic>
          <a:graphicData uri="http://schemas.openxmlformats.org/drawingml/2006/table">
            <a:tbl>
              <a:tblPr firstRow="1" bandRow="1">
                <a:tableStyleId>{5C22544A-7EE6-4342-B048-85BDC9FD1C3A}</a:tableStyleId>
              </a:tblPr>
              <a:tblGrid>
                <a:gridCol w="2373647">
                  <a:extLst>
                    <a:ext uri="{9D8B030D-6E8A-4147-A177-3AD203B41FA5}">
                      <a16:colId xmlns:a16="http://schemas.microsoft.com/office/drawing/2014/main" val="20000"/>
                    </a:ext>
                  </a:extLst>
                </a:gridCol>
                <a:gridCol w="1838431">
                  <a:extLst>
                    <a:ext uri="{9D8B030D-6E8A-4147-A177-3AD203B41FA5}">
                      <a16:colId xmlns:a16="http://schemas.microsoft.com/office/drawing/2014/main" val="20001"/>
                    </a:ext>
                  </a:extLst>
                </a:gridCol>
                <a:gridCol w="2349059">
                  <a:extLst>
                    <a:ext uri="{9D8B030D-6E8A-4147-A177-3AD203B41FA5}">
                      <a16:colId xmlns:a16="http://schemas.microsoft.com/office/drawing/2014/main" val="20002"/>
                    </a:ext>
                  </a:extLst>
                </a:gridCol>
              </a:tblGrid>
              <a:tr h="370915">
                <a:tc>
                  <a:txBody>
                    <a:bodyPr/>
                    <a:lstStyle/>
                    <a:p>
                      <a:r>
                        <a:rPr lang="en-GB" sz="1200" b="0" dirty="0" smtClean="0">
                          <a:solidFill>
                            <a:schemeClr val="tx1"/>
                          </a:solidFill>
                          <a:latin typeface="Comic Sans MS" pitchFamily="66" charset="0"/>
                        </a:rPr>
                        <a:t>We </a:t>
                      </a:r>
                      <a:r>
                        <a:rPr lang="en-GB" sz="1200" b="1" dirty="0" smtClean="0">
                          <a:solidFill>
                            <a:srgbClr val="00B0F0"/>
                          </a:solidFill>
                          <a:latin typeface="Comic Sans MS" pitchFamily="66" charset="0"/>
                        </a:rPr>
                        <a:t>are</a:t>
                      </a:r>
                      <a:r>
                        <a:rPr lang="en-GB" sz="1200" b="0" dirty="0" smtClean="0">
                          <a:solidFill>
                            <a:srgbClr val="00B0F0"/>
                          </a:solidFill>
                          <a:latin typeface="Comic Sans MS" pitchFamily="66" charset="0"/>
                        </a:rPr>
                        <a:t> </a:t>
                      </a:r>
                      <a:r>
                        <a:rPr lang="en-GB" sz="1200" b="0" dirty="0" smtClean="0">
                          <a:solidFill>
                            <a:schemeClr val="tx1"/>
                          </a:solidFill>
                          <a:latin typeface="Comic Sans MS" pitchFamily="66" charset="0"/>
                        </a:rPr>
                        <a:t>here. </a:t>
                      </a:r>
                      <a:endParaRPr lang="en-GB" sz="1200" b="0" dirty="0">
                        <a:solidFill>
                          <a:schemeClr val="tx1"/>
                        </a:solidFill>
                        <a:latin typeface="Comic Sans MS" pitchFamily="66" charset="0"/>
                      </a:endParaRPr>
                    </a:p>
                  </a:txBody>
                  <a:tcPr marL="91447" marR="91447" marT="45729" marB="45729"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GB" sz="1200" b="0" dirty="0" smtClean="0">
                          <a:solidFill>
                            <a:schemeClr val="tx1"/>
                          </a:solidFill>
                          <a:latin typeface="Comic Sans MS" pitchFamily="66" charset="0"/>
                        </a:rPr>
                        <a:t>I </a:t>
                      </a:r>
                      <a:r>
                        <a:rPr lang="en-GB" sz="1200" b="1" dirty="0" smtClean="0">
                          <a:solidFill>
                            <a:srgbClr val="00B0F0"/>
                          </a:solidFill>
                          <a:latin typeface="Comic Sans MS" pitchFamily="66" charset="0"/>
                        </a:rPr>
                        <a:t>like</a:t>
                      </a:r>
                      <a:r>
                        <a:rPr lang="en-GB" sz="1200" b="0" dirty="0" smtClean="0">
                          <a:solidFill>
                            <a:srgbClr val="00B0F0"/>
                          </a:solidFill>
                          <a:latin typeface="Comic Sans MS" pitchFamily="66" charset="0"/>
                        </a:rPr>
                        <a:t> </a:t>
                      </a:r>
                      <a:r>
                        <a:rPr lang="en-GB" sz="1200" b="0" dirty="0" smtClean="0">
                          <a:solidFill>
                            <a:schemeClr val="tx1"/>
                          </a:solidFill>
                          <a:latin typeface="Comic Sans MS" pitchFamily="66" charset="0"/>
                        </a:rPr>
                        <a:t>it. </a:t>
                      </a:r>
                      <a:endParaRPr lang="en-GB" sz="1200" b="0" dirty="0">
                        <a:solidFill>
                          <a:schemeClr val="tx1"/>
                        </a:solidFill>
                        <a:latin typeface="Comic Sans MS" pitchFamily="66" charset="0"/>
                      </a:endParaRPr>
                    </a:p>
                  </a:txBody>
                  <a:tcPr marL="91447" marR="91447" marT="45729" marB="45729"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r>
                        <a:rPr lang="en-GB" sz="1200" b="0" dirty="0" smtClean="0">
                          <a:solidFill>
                            <a:schemeClr val="tx1"/>
                          </a:solidFill>
                          <a:latin typeface="Comic Sans MS" pitchFamily="66" charset="0"/>
                        </a:rPr>
                        <a:t>Everybody </a:t>
                      </a:r>
                      <a:r>
                        <a:rPr lang="en-GB" sz="1200" b="0" dirty="0" smtClean="0">
                          <a:solidFill>
                            <a:srgbClr val="00B0F0"/>
                          </a:solidFill>
                          <a:latin typeface="Comic Sans MS" pitchFamily="66" charset="0"/>
                        </a:rPr>
                        <a:t>saw</a:t>
                      </a:r>
                      <a:r>
                        <a:rPr lang="en-GB" sz="1200" b="0" dirty="0" smtClean="0">
                          <a:solidFill>
                            <a:schemeClr val="tx1"/>
                          </a:solidFill>
                          <a:latin typeface="Comic Sans MS" pitchFamily="66" charset="0"/>
                        </a:rPr>
                        <a:t> the accident. </a:t>
                      </a:r>
                      <a:endParaRPr lang="en-GB" sz="1200" b="0" dirty="0">
                        <a:solidFill>
                          <a:schemeClr val="tx1"/>
                        </a:solidFill>
                        <a:latin typeface="Comic Sans MS" pitchFamily="66" charset="0"/>
                      </a:endParaRPr>
                    </a:p>
                  </a:txBody>
                  <a:tcPr marL="91447" marR="91447" marT="45729" marB="45729"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915">
                <a:tc>
                  <a:txBody>
                    <a:bodyPr/>
                    <a:lstStyle/>
                    <a:p>
                      <a:r>
                        <a:rPr lang="en-GB" sz="1200" b="0" dirty="0" smtClean="0">
                          <a:solidFill>
                            <a:schemeClr val="tx1"/>
                          </a:solidFill>
                          <a:latin typeface="Comic Sans MS" pitchFamily="66" charset="0"/>
                        </a:rPr>
                        <a:t>We </a:t>
                      </a:r>
                      <a:r>
                        <a:rPr lang="en-GB" sz="1200" b="1" dirty="0" smtClean="0">
                          <a:solidFill>
                            <a:srgbClr val="00B0F0"/>
                          </a:solidFill>
                          <a:latin typeface="Comic Sans MS" pitchFamily="66" charset="0"/>
                        </a:rPr>
                        <a:t>laughed</a:t>
                      </a:r>
                      <a:r>
                        <a:rPr lang="en-GB" sz="1200" b="0" dirty="0" smtClean="0">
                          <a:solidFill>
                            <a:schemeClr val="tx1"/>
                          </a:solidFill>
                          <a:latin typeface="Comic Sans MS" pitchFamily="66" charset="0"/>
                        </a:rPr>
                        <a:t>. </a:t>
                      </a:r>
                      <a:endParaRPr lang="en-GB" sz="1200" b="0" dirty="0">
                        <a:solidFill>
                          <a:schemeClr val="tx1"/>
                        </a:solidFill>
                        <a:latin typeface="Comic Sans MS" pitchFamily="66" charset="0"/>
                      </a:endParaRPr>
                    </a:p>
                  </a:txBody>
                  <a:tcPr marL="91447" marR="91447" marT="45729" marB="45729"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r>
                        <a:rPr lang="en-GB" sz="1200" b="0" dirty="0" smtClean="0">
                          <a:solidFill>
                            <a:schemeClr val="tx1"/>
                          </a:solidFill>
                          <a:latin typeface="Comic Sans MS" pitchFamily="66" charset="0"/>
                        </a:rPr>
                        <a:t>Everybody </a:t>
                      </a:r>
                      <a:r>
                        <a:rPr lang="en-GB" sz="1200" b="1" dirty="0" smtClean="0">
                          <a:solidFill>
                            <a:srgbClr val="00B050"/>
                          </a:solidFill>
                          <a:latin typeface="Comic Sans MS" pitchFamily="66" charset="0"/>
                        </a:rPr>
                        <a:t>is</a:t>
                      </a:r>
                      <a:r>
                        <a:rPr lang="en-GB" sz="1200" b="0" dirty="0" smtClean="0">
                          <a:solidFill>
                            <a:srgbClr val="00B050"/>
                          </a:solidFill>
                          <a:latin typeface="Comic Sans MS" pitchFamily="66" charset="0"/>
                        </a:rPr>
                        <a:t> </a:t>
                      </a:r>
                      <a:r>
                        <a:rPr lang="en-GB" sz="1200" b="1" dirty="0" smtClean="0">
                          <a:solidFill>
                            <a:srgbClr val="00B0F0"/>
                          </a:solidFill>
                          <a:latin typeface="Comic Sans MS" pitchFamily="66" charset="0"/>
                        </a:rPr>
                        <a:t>watching</a:t>
                      </a:r>
                      <a:r>
                        <a:rPr lang="en-GB" sz="1200" b="0" dirty="0" smtClean="0">
                          <a:solidFill>
                            <a:schemeClr val="tx1"/>
                          </a:solidFill>
                          <a:latin typeface="Comic Sans MS" pitchFamily="66" charset="0"/>
                        </a:rPr>
                        <a:t>.</a:t>
                      </a:r>
                      <a:r>
                        <a:rPr lang="en-GB" sz="1200" b="0" baseline="0" dirty="0" smtClean="0">
                          <a:solidFill>
                            <a:schemeClr val="tx1"/>
                          </a:solidFill>
                          <a:latin typeface="Comic Sans MS" pitchFamily="66" charset="0"/>
                        </a:rPr>
                        <a:t> </a:t>
                      </a:r>
                      <a:endParaRPr lang="en-GB" sz="1200" b="0" dirty="0">
                        <a:solidFill>
                          <a:schemeClr val="tx1"/>
                        </a:solidFill>
                        <a:latin typeface="Comic Sans MS" pitchFamily="66" charset="0"/>
                      </a:endParaRPr>
                    </a:p>
                  </a:txBody>
                  <a:tcPr marL="91447" marR="91447" marT="45729" marB="45729"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latin typeface="Comic Sans MS" pitchFamily="66" charset="0"/>
                        </a:rPr>
                        <a:t>Everybody</a:t>
                      </a:r>
                      <a:r>
                        <a:rPr lang="en-GB" sz="1200" b="0" baseline="0" dirty="0" smtClean="0">
                          <a:solidFill>
                            <a:schemeClr val="tx1"/>
                          </a:solidFill>
                          <a:latin typeface="Comic Sans MS" pitchFamily="66" charset="0"/>
                        </a:rPr>
                        <a:t> </a:t>
                      </a:r>
                      <a:r>
                        <a:rPr lang="en-GB" sz="1200" b="1" baseline="0" dirty="0" smtClean="0">
                          <a:solidFill>
                            <a:srgbClr val="008000"/>
                          </a:solidFill>
                          <a:latin typeface="Comic Sans MS" pitchFamily="66" charset="0"/>
                        </a:rPr>
                        <a:t>has</a:t>
                      </a:r>
                      <a:r>
                        <a:rPr lang="en-GB" sz="1200" b="0" baseline="0" dirty="0" smtClean="0">
                          <a:solidFill>
                            <a:srgbClr val="008000"/>
                          </a:solidFill>
                          <a:latin typeface="Comic Sans MS" pitchFamily="66" charset="0"/>
                        </a:rPr>
                        <a:t> </a:t>
                      </a:r>
                      <a:r>
                        <a:rPr lang="en-GB" sz="1200" b="1" baseline="0" dirty="0" smtClean="0">
                          <a:solidFill>
                            <a:srgbClr val="00B0F0"/>
                          </a:solidFill>
                          <a:latin typeface="Comic Sans MS" pitchFamily="66" charset="0"/>
                        </a:rPr>
                        <a:t>worked</a:t>
                      </a:r>
                      <a:r>
                        <a:rPr lang="en-GB" sz="1200" b="0" baseline="0" dirty="0" smtClean="0">
                          <a:solidFill>
                            <a:schemeClr val="tx1"/>
                          </a:solidFill>
                          <a:latin typeface="Comic Sans MS" pitchFamily="66" charset="0"/>
                        </a:rPr>
                        <a:t> hard.</a:t>
                      </a:r>
                      <a:endParaRPr lang="en-GB" sz="1200" b="0" dirty="0" smtClean="0">
                        <a:solidFill>
                          <a:schemeClr val="tx1"/>
                        </a:solidFill>
                        <a:latin typeface="Comic Sans MS" pitchFamily="66" charset="0"/>
                      </a:endParaRPr>
                    </a:p>
                  </a:txBody>
                  <a:tcPr marL="91447" marR="91447" marT="45729" marB="45729"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57293">
                <a:tc>
                  <a:txBody>
                    <a:bodyPr/>
                    <a:lstStyle/>
                    <a:p>
                      <a:r>
                        <a:rPr lang="en-GB" sz="1200" b="0" dirty="0" smtClean="0">
                          <a:solidFill>
                            <a:schemeClr val="tx1"/>
                          </a:solidFill>
                          <a:latin typeface="Comic Sans MS" pitchFamily="66" charset="0"/>
                        </a:rPr>
                        <a:t>Everybody </a:t>
                      </a:r>
                      <a:r>
                        <a:rPr lang="en-GB" sz="1200" b="1" dirty="0" smtClean="0">
                          <a:solidFill>
                            <a:srgbClr val="008000"/>
                          </a:solidFill>
                          <a:latin typeface="Comic Sans MS" pitchFamily="66" charset="0"/>
                        </a:rPr>
                        <a:t>has</a:t>
                      </a:r>
                      <a:r>
                        <a:rPr lang="en-GB" sz="1200" b="0" dirty="0" smtClean="0">
                          <a:solidFill>
                            <a:srgbClr val="008000"/>
                          </a:solidFill>
                          <a:latin typeface="Comic Sans MS" pitchFamily="66" charset="0"/>
                        </a:rPr>
                        <a:t> </a:t>
                      </a:r>
                      <a:r>
                        <a:rPr lang="en-GB" sz="1200" b="1" dirty="0" smtClean="0">
                          <a:solidFill>
                            <a:srgbClr val="008000"/>
                          </a:solidFill>
                          <a:latin typeface="Comic Sans MS" pitchFamily="66" charset="0"/>
                        </a:rPr>
                        <a:t>been</a:t>
                      </a:r>
                      <a:r>
                        <a:rPr lang="en-GB" sz="1200" b="0" dirty="0" smtClean="0">
                          <a:solidFill>
                            <a:srgbClr val="008000"/>
                          </a:solidFill>
                          <a:latin typeface="Comic Sans MS" pitchFamily="66" charset="0"/>
                        </a:rPr>
                        <a:t> </a:t>
                      </a:r>
                      <a:r>
                        <a:rPr lang="en-GB" sz="1200" b="1" dirty="0" smtClean="0">
                          <a:solidFill>
                            <a:srgbClr val="00B0F0"/>
                          </a:solidFill>
                          <a:latin typeface="Comic Sans MS" pitchFamily="66" charset="0"/>
                        </a:rPr>
                        <a:t>working</a:t>
                      </a:r>
                      <a:r>
                        <a:rPr lang="en-GB" sz="1200" b="0" dirty="0" smtClean="0">
                          <a:solidFill>
                            <a:schemeClr val="tx1"/>
                          </a:solidFill>
                          <a:latin typeface="Comic Sans MS" pitchFamily="66" charset="0"/>
                        </a:rPr>
                        <a:t> hard. </a:t>
                      </a:r>
                      <a:endParaRPr lang="en-GB" sz="1200" b="0" dirty="0">
                        <a:solidFill>
                          <a:schemeClr val="tx1"/>
                        </a:solidFill>
                        <a:latin typeface="Comic Sans MS" pitchFamily="66" charset="0"/>
                      </a:endParaRPr>
                    </a:p>
                  </a:txBody>
                  <a:tcPr marL="91447" marR="91447" marT="45729" marB="45729"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200" b="0" dirty="0" smtClean="0">
                          <a:solidFill>
                            <a:schemeClr val="tx1"/>
                          </a:solidFill>
                          <a:latin typeface="Comic Sans MS" pitchFamily="66" charset="0"/>
                        </a:rPr>
                        <a:t>They </a:t>
                      </a:r>
                      <a:r>
                        <a:rPr lang="en-GB" sz="1200" b="1" dirty="0" smtClean="0">
                          <a:solidFill>
                            <a:srgbClr val="7030A0"/>
                          </a:solidFill>
                          <a:latin typeface="Comic Sans MS" pitchFamily="66" charset="0"/>
                        </a:rPr>
                        <a:t>will</a:t>
                      </a:r>
                      <a:r>
                        <a:rPr lang="en-GB" sz="1200" b="0" dirty="0" smtClean="0">
                          <a:solidFill>
                            <a:schemeClr val="tx1"/>
                          </a:solidFill>
                          <a:latin typeface="Comic Sans MS" pitchFamily="66" charset="0"/>
                        </a:rPr>
                        <a:t> </a:t>
                      </a:r>
                      <a:r>
                        <a:rPr lang="en-GB" sz="1200" b="1" dirty="0" smtClean="0">
                          <a:solidFill>
                            <a:srgbClr val="00B0F0"/>
                          </a:solidFill>
                          <a:latin typeface="Comic Sans MS" pitchFamily="66" charset="0"/>
                        </a:rPr>
                        <a:t>come</a:t>
                      </a:r>
                      <a:r>
                        <a:rPr lang="en-GB" sz="1200" b="0" dirty="0" smtClean="0">
                          <a:solidFill>
                            <a:schemeClr val="tx1"/>
                          </a:solidFill>
                          <a:latin typeface="Comic Sans MS" pitchFamily="66" charset="0"/>
                        </a:rPr>
                        <a:t>. </a:t>
                      </a:r>
                      <a:endParaRPr lang="en-GB" sz="1200" b="0" dirty="0">
                        <a:solidFill>
                          <a:schemeClr val="tx1"/>
                        </a:solidFill>
                        <a:latin typeface="Comic Sans MS" pitchFamily="66" charset="0"/>
                      </a:endParaRPr>
                    </a:p>
                  </a:txBody>
                  <a:tcPr marL="91447" marR="91447" marT="45729" marB="45729"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lang="en-GB" sz="1200" b="0" dirty="0" smtClean="0">
                          <a:solidFill>
                            <a:schemeClr val="tx1"/>
                          </a:solidFill>
                          <a:latin typeface="Comic Sans MS" pitchFamily="66" charset="0"/>
                        </a:rPr>
                        <a:t>He </a:t>
                      </a:r>
                      <a:r>
                        <a:rPr lang="en-GB" sz="1200" b="1" dirty="0" smtClean="0">
                          <a:solidFill>
                            <a:srgbClr val="7030A0"/>
                          </a:solidFill>
                          <a:latin typeface="Comic Sans MS" pitchFamily="66" charset="0"/>
                        </a:rPr>
                        <a:t>might</a:t>
                      </a:r>
                      <a:r>
                        <a:rPr lang="en-GB" sz="1200" b="0" dirty="0" smtClean="0">
                          <a:solidFill>
                            <a:srgbClr val="7030A0"/>
                          </a:solidFill>
                          <a:latin typeface="Comic Sans MS" pitchFamily="66" charset="0"/>
                        </a:rPr>
                        <a:t> </a:t>
                      </a:r>
                      <a:r>
                        <a:rPr lang="en-GB" sz="1200" b="1" dirty="0" smtClean="0">
                          <a:solidFill>
                            <a:srgbClr val="008000"/>
                          </a:solidFill>
                          <a:latin typeface="Comic Sans MS" pitchFamily="66" charset="0"/>
                        </a:rPr>
                        <a:t>have</a:t>
                      </a:r>
                      <a:r>
                        <a:rPr lang="en-GB" sz="1200" b="0" dirty="0" smtClean="0">
                          <a:solidFill>
                            <a:schemeClr val="tx1"/>
                          </a:solidFill>
                          <a:latin typeface="Comic Sans MS" pitchFamily="66" charset="0"/>
                        </a:rPr>
                        <a:t> </a:t>
                      </a:r>
                      <a:r>
                        <a:rPr lang="en-GB" sz="1200" b="1" i="0" dirty="0" smtClean="0">
                          <a:solidFill>
                            <a:srgbClr val="00B0F0"/>
                          </a:solidFill>
                          <a:latin typeface="Comic Sans MS" pitchFamily="66" charset="0"/>
                        </a:rPr>
                        <a:t>arrived</a:t>
                      </a:r>
                      <a:r>
                        <a:rPr lang="en-GB" sz="1200" b="0" dirty="0" smtClean="0">
                          <a:solidFill>
                            <a:schemeClr val="tx1"/>
                          </a:solidFill>
                          <a:latin typeface="Comic Sans MS" pitchFamily="66" charset="0"/>
                        </a:rPr>
                        <a:t>. </a:t>
                      </a:r>
                      <a:endParaRPr lang="en-GB" sz="1200" b="0" dirty="0">
                        <a:solidFill>
                          <a:schemeClr val="tx1"/>
                        </a:solidFill>
                        <a:latin typeface="Comic Sans MS" pitchFamily="66" charset="0"/>
                      </a:endParaRPr>
                    </a:p>
                  </a:txBody>
                  <a:tcPr marL="91447" marR="91447" marT="45729" marB="45729"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70915">
                <a:tc>
                  <a:txBody>
                    <a:bodyPr/>
                    <a:lstStyle/>
                    <a:p>
                      <a:endParaRPr lang="en-GB" sz="1200" b="0" dirty="0">
                        <a:solidFill>
                          <a:schemeClr val="tx1"/>
                        </a:solidFill>
                        <a:latin typeface="Comic Sans MS" pitchFamily="66" charset="0"/>
                      </a:endParaRPr>
                    </a:p>
                  </a:txBody>
                  <a:tcPr marL="91447" marR="91447" marT="45729" marB="45729"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200" b="0" dirty="0">
                        <a:solidFill>
                          <a:schemeClr val="tx1"/>
                        </a:solidFill>
                        <a:latin typeface="Comic Sans MS" pitchFamily="66" charset="0"/>
                      </a:endParaRPr>
                    </a:p>
                  </a:txBody>
                  <a:tcPr marL="91447" marR="91447" marT="45729" marB="45729"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en-GB" sz="1200" b="0" dirty="0">
                        <a:solidFill>
                          <a:schemeClr val="tx1"/>
                        </a:solidFill>
                        <a:latin typeface="Comic Sans MS" pitchFamily="66" charset="0"/>
                      </a:endParaRPr>
                    </a:p>
                  </a:txBody>
                  <a:tcPr marL="91447" marR="91447" marT="45729" marB="45729"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4670859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ChangeArrowheads="1"/>
          </p:cNvSpPr>
          <p:nvPr/>
        </p:nvSpPr>
        <p:spPr bwMode="auto">
          <a:xfrm>
            <a:off x="166689" y="3503613"/>
            <a:ext cx="6524625" cy="741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“Crack-crack…kowowww! Thunder, and then a shock of lightening etched its reflection upon the corrugated metal siding,” Rowan read aloud.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She worked to read clearly, with depth and emotion. Her eyes scanned the next paragraph. She took a breath to continue, but was interrupted by her younger brother Nolan, stretched out on the living room couch, flicking a pencil against his forehead.</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“I was never a big fan of onomatopoeia,” Nolan said, in his usual, </a:t>
            </a:r>
            <a:r>
              <a:rPr lang="en-GB" altLang="en-US" sz="1400">
                <a:solidFill>
                  <a:srgbClr val="FF0000"/>
                </a:solidFill>
                <a:latin typeface="Comic Sans MS" panose="030F0702030302020204" pitchFamily="66" charset="0"/>
              </a:rPr>
              <a:t>supercilious</a:t>
            </a:r>
            <a:r>
              <a:rPr lang="en-GB" altLang="en-US" sz="1400">
                <a:latin typeface="Comic Sans MS" panose="030F0702030302020204" pitchFamily="66" charset="0"/>
              </a:rPr>
              <a:t> manner. “It is impossible to write words that truly sound like a thunderstorm, a jar opening, or a falling tree, yes? But please, do continue.”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Rowan sucked her teeth. “That’s why I can’t stand doing this in front of you, Nolli. You are no help at all. Haven’t you something better to do?”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“Ha! Better than to annoy you before your moment of reckoning? I don’t think so.” Nolan's enjoyment of getting under his big sister’s skin was fully conspicuous.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“Nolli, please keep quiet!” Mother Ann broke in. “This is important. Rowan presents in less than an hour. She needs to focus. Row, sweetheart, please continue.”</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Mother Ann's comments seemed to assuage Rowan’s irritation. She cleared her throat and continued where she had left off. “Farmer John knew this was a storm of epic proportion. Even the cows retreated to their hutches. Not one person in the…” </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“The cows retreated? The cows retreated?” Nolan chortled upon hearing the repetition of this line in his own voice. “That’s great. Even the stupid cows retreated! Oh, man. That must have been one heck of a storm-a-brewin’. Mama, I’m scared!” Nolan howled at the ceiling and curled up into a tight little ball of laughter. </a:t>
            </a:r>
          </a:p>
        </p:txBody>
      </p:sp>
      <p:sp>
        <p:nvSpPr>
          <p:cNvPr id="25603" name="Rectangle 5"/>
          <p:cNvSpPr>
            <a:spLocks noChangeArrowheads="1"/>
          </p:cNvSpPr>
          <p:nvPr/>
        </p:nvSpPr>
        <p:spPr bwMode="auto">
          <a:xfrm>
            <a:off x="166689" y="1271588"/>
            <a:ext cx="65246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600">
                <a:solidFill>
                  <a:srgbClr val="00B0F0"/>
                </a:solidFill>
                <a:latin typeface="Comic Sans MS" panose="030F0702030302020204" pitchFamily="66" charset="0"/>
              </a:rPr>
              <a:t>Read the text carefully and answer the questions below in </a:t>
            </a:r>
            <a:r>
              <a:rPr lang="en-GB" altLang="en-US" sz="1600" u="sng">
                <a:solidFill>
                  <a:srgbClr val="00B0F0"/>
                </a:solidFill>
                <a:latin typeface="Comic Sans MS" panose="030F0702030302020204" pitchFamily="66" charset="0"/>
              </a:rPr>
              <a:t>full sentences. </a:t>
            </a:r>
          </a:p>
        </p:txBody>
      </p:sp>
      <p:pic>
        <p:nvPicPr>
          <p:cNvPr id="2050" name="Picture 2" descr="http://t3.gstatic.com/images?q=tbn:ANd9GcQF3ydYo2F2ijeYTWJJUsKsFV_uaSDbzZ0Cp2KnPDQKDyIShRc7:trojanhorsecollective.com/wp-content/uploads/2014/05/msi_-_storm_lr.jpg">
            <a:hlinkClick r:id="rId2"/>
          </p:cNvPr>
          <p:cNvPicPr>
            <a:picLocks noChangeAspect="1" noChangeArrowheads="1"/>
          </p:cNvPicPr>
          <p:nvPr/>
        </p:nvPicPr>
        <p:blipFill>
          <a:blip r:embed="rId3"/>
          <a:srcRect/>
          <a:stretch>
            <a:fillRect/>
          </a:stretch>
        </p:blipFill>
        <p:spPr bwMode="auto">
          <a:xfrm>
            <a:off x="333376" y="2063751"/>
            <a:ext cx="1800225" cy="12731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5605" name="TextBox 6"/>
          <p:cNvSpPr txBox="1">
            <a:spLocks noChangeArrowheads="1"/>
          </p:cNvSpPr>
          <p:nvPr/>
        </p:nvSpPr>
        <p:spPr bwMode="auto">
          <a:xfrm>
            <a:off x="2276475" y="2967039"/>
            <a:ext cx="13525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a:latin typeface="Comic Sans MS" panose="030F0702030302020204" pitchFamily="66" charset="0"/>
              </a:rPr>
              <a:t>The Storm</a:t>
            </a:r>
          </a:p>
        </p:txBody>
      </p:sp>
    </p:spTree>
    <p:extLst>
      <p:ext uri="{BB962C8B-B14F-4D97-AF65-F5344CB8AC3E}">
        <p14:creationId xmlns:p14="http://schemas.microsoft.com/office/powerpoint/2010/main" val="3335015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ChangeArrowheads="1"/>
          </p:cNvSpPr>
          <p:nvPr/>
        </p:nvSpPr>
        <p:spPr bwMode="auto">
          <a:xfrm>
            <a:off x="188914" y="1416051"/>
            <a:ext cx="6524625" cy="504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“Nolli!” Mother Ann shouted suddenly, her thunderous voice tantamount to the rumbling storm Rowan was attempting to capture in her reading. Nolan gave a little start. "You have no idea how difficult it is to speak in front of a crowd. Your sister has been preparing for this presentation for weeks and I swear if you don't..."</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Mother Ann continued to castigate Nolan most thoroughly, scolding him for his rudeness and lack of respect. Then, feeling as though she had achieved the intended effect, she sighed rather contentedly and reclined in her chair. Sometimes she reminded even herself the fury by which, if completely necessary, she could quell any quarrel.</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Nolan had fallen silent and was now sitting upright, his hands folded before him.</a:t>
            </a:r>
          </a:p>
          <a:p>
            <a:pPr eaLnBrk="1" hangingPunct="1">
              <a:spcBef>
                <a:spcPct val="0"/>
              </a:spcBef>
              <a:buFontTx/>
              <a:buNone/>
            </a:pPr>
            <a:r>
              <a:rPr lang="en-GB" altLang="en-US" sz="1400">
                <a:latin typeface="Comic Sans MS" panose="030F0702030302020204" pitchFamily="66" charset="0"/>
              </a:rPr>
              <a:t>He actually appeared a bit remorseful.</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“Oh, Mother,” Rowan sighed, crumpling to the floor, despondent . “It’s no use.</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‘The Storm’ shall be the end of me.”</a:t>
            </a:r>
          </a:p>
          <a:p>
            <a:pPr eaLnBrk="1" hangingPunct="1">
              <a:spcBef>
                <a:spcPct val="0"/>
              </a:spcBef>
              <a:buFontTx/>
              <a:buNone/>
            </a:pPr>
            <a:endParaRPr lang="en-GB" altLang="en-US" sz="1400">
              <a:latin typeface="Comic Sans MS" panose="030F0702030302020204" pitchFamily="66" charset="0"/>
            </a:endParaRPr>
          </a:p>
          <a:p>
            <a:pPr eaLnBrk="1" hangingPunct="1">
              <a:spcBef>
                <a:spcPct val="0"/>
              </a:spcBef>
              <a:buFontTx/>
              <a:buNone/>
            </a:pPr>
            <a:r>
              <a:rPr lang="en-GB" altLang="en-US" sz="1400">
                <a:latin typeface="Comic Sans MS" panose="030F0702030302020204" pitchFamily="66" charset="0"/>
              </a:rPr>
              <a:t>“Ahh, but Rowan, my dear,” Mother rejoined. “This is but a mere shower!”</a:t>
            </a:r>
          </a:p>
          <a:p>
            <a:pPr eaLnBrk="1" hangingPunct="1">
              <a:spcBef>
                <a:spcPct val="0"/>
              </a:spcBef>
              <a:buFontTx/>
              <a:buNone/>
            </a:pPr>
            <a:r>
              <a:rPr lang="en-GB" altLang="en-US" sz="1400">
                <a:latin typeface="Comic Sans MS" panose="030F0702030302020204" pitchFamily="66" charset="0"/>
              </a:rPr>
              <a:t>Questions:</a:t>
            </a:r>
          </a:p>
        </p:txBody>
      </p:sp>
      <p:sp>
        <p:nvSpPr>
          <p:cNvPr id="26627" name="Rectangle 5"/>
          <p:cNvSpPr>
            <a:spLocks noChangeArrowheads="1"/>
          </p:cNvSpPr>
          <p:nvPr/>
        </p:nvSpPr>
        <p:spPr bwMode="auto">
          <a:xfrm>
            <a:off x="166689" y="6600825"/>
            <a:ext cx="6524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800">
                <a:solidFill>
                  <a:srgbClr val="00B0F0"/>
                </a:solidFill>
                <a:latin typeface="Comic Sans MS" panose="030F0702030302020204" pitchFamily="66" charset="0"/>
              </a:rPr>
              <a:t>Questions </a:t>
            </a:r>
            <a:endParaRPr lang="en-GB" altLang="en-US" sz="1800" u="sng">
              <a:solidFill>
                <a:srgbClr val="00B0F0"/>
              </a:solidFill>
              <a:latin typeface="Comic Sans MS" panose="030F0702030302020204" pitchFamily="66" charset="0"/>
            </a:endParaRPr>
          </a:p>
        </p:txBody>
      </p:sp>
      <p:sp>
        <p:nvSpPr>
          <p:cNvPr id="26628" name="Rectangle 4"/>
          <p:cNvSpPr>
            <a:spLocks noChangeArrowheads="1"/>
          </p:cNvSpPr>
          <p:nvPr/>
        </p:nvSpPr>
        <p:spPr bwMode="auto">
          <a:xfrm>
            <a:off x="188913" y="7021513"/>
            <a:ext cx="6502400"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AutoNum type="arabicPeriod"/>
            </a:pPr>
            <a:r>
              <a:rPr lang="en-GB" altLang="en-US" sz="1400">
                <a:latin typeface="Comic Sans MS" panose="030F0702030302020204" pitchFamily="66" charset="0"/>
              </a:rPr>
              <a:t>As used in paragraph 3, what is the definition of onomatopoeia? </a:t>
            </a:r>
          </a:p>
          <a:p>
            <a:pPr eaLnBrk="1" hangingPunct="1">
              <a:spcBef>
                <a:spcPct val="0"/>
              </a:spcBef>
              <a:buFontTx/>
              <a:buAutoNum type="arabicPeriod"/>
            </a:pPr>
            <a:r>
              <a:rPr lang="en-GB" altLang="en-US" sz="1400">
                <a:latin typeface="Comic Sans MS" panose="030F0702030302020204" pitchFamily="66" charset="0"/>
              </a:rPr>
              <a:t>Find an example of onomatopoeia in the text. </a:t>
            </a:r>
          </a:p>
          <a:p>
            <a:pPr eaLnBrk="1" hangingPunct="1">
              <a:spcBef>
                <a:spcPct val="0"/>
              </a:spcBef>
              <a:buFontTx/>
              <a:buAutoNum type="arabicPeriod"/>
            </a:pPr>
            <a:r>
              <a:rPr lang="en-GB" altLang="en-US" sz="1400">
                <a:latin typeface="Comic Sans MS" panose="030F0702030302020204" pitchFamily="66" charset="0"/>
              </a:rPr>
              <a:t>Why does Rowan get upset with Nolan? </a:t>
            </a:r>
          </a:p>
          <a:p>
            <a:pPr eaLnBrk="1" hangingPunct="1">
              <a:spcBef>
                <a:spcPct val="0"/>
              </a:spcBef>
              <a:buFontTx/>
              <a:buAutoNum type="arabicPeriod"/>
            </a:pPr>
            <a:r>
              <a:rPr lang="en-GB" altLang="en-US" sz="1400">
                <a:latin typeface="Comic Sans MS" panose="030F0702030302020204" pitchFamily="66" charset="0"/>
              </a:rPr>
              <a:t>As used in paragraph 3, what is the definition of </a:t>
            </a:r>
            <a:r>
              <a:rPr lang="en-GB" altLang="en-US" sz="1400" b="1">
                <a:latin typeface="Comic Sans MS" panose="030F0702030302020204" pitchFamily="66" charset="0"/>
              </a:rPr>
              <a:t>supercilious</a:t>
            </a:r>
            <a:r>
              <a:rPr lang="en-GB" altLang="en-US" sz="1400">
                <a:latin typeface="Comic Sans MS" panose="030F0702030302020204" pitchFamily="66" charset="0"/>
              </a:rPr>
              <a:t>? </a:t>
            </a:r>
          </a:p>
          <a:p>
            <a:pPr eaLnBrk="1" hangingPunct="1">
              <a:spcBef>
                <a:spcPct val="0"/>
              </a:spcBef>
              <a:buFontTx/>
              <a:buAutoNum type="arabicPeriod"/>
            </a:pPr>
            <a:r>
              <a:rPr lang="en-GB" altLang="en-US" sz="1400">
                <a:latin typeface="Comic Sans MS" panose="030F0702030302020204" pitchFamily="66" charset="0"/>
              </a:rPr>
              <a:t>What does this tell us about the character of Nolan? </a:t>
            </a:r>
          </a:p>
          <a:p>
            <a:pPr eaLnBrk="1" hangingPunct="1">
              <a:spcBef>
                <a:spcPct val="0"/>
              </a:spcBef>
              <a:buFontTx/>
              <a:buAutoNum type="arabicPeriod"/>
            </a:pPr>
            <a:r>
              <a:rPr lang="en-GB" altLang="en-US" sz="1400">
                <a:latin typeface="Comic Sans MS" panose="030F0702030302020204" pitchFamily="66" charset="0"/>
              </a:rPr>
              <a:t>In the middle of the story, the author writes, "Mother Ann's comments seemed to </a:t>
            </a:r>
            <a:r>
              <a:rPr lang="en-GB" altLang="en-US" sz="1400" b="1">
                <a:latin typeface="Comic Sans MS" panose="030F0702030302020204" pitchFamily="66" charset="0"/>
              </a:rPr>
              <a:t>assuage </a:t>
            </a:r>
            <a:r>
              <a:rPr lang="en-GB" altLang="en-US" sz="1400">
                <a:latin typeface="Comic Sans MS" panose="030F0702030302020204" pitchFamily="66" charset="0"/>
              </a:rPr>
              <a:t>Rowan’s irritation." How could you re-write this sentence keeping the same meaning? </a:t>
            </a:r>
          </a:p>
          <a:p>
            <a:pPr eaLnBrk="1" hangingPunct="1">
              <a:spcBef>
                <a:spcPct val="0"/>
              </a:spcBef>
              <a:buFontTx/>
              <a:buAutoNum type="arabicPeriod"/>
            </a:pPr>
            <a:r>
              <a:rPr lang="en-GB" altLang="en-US" sz="1400">
                <a:latin typeface="Comic Sans MS" panose="030F0702030302020204" pitchFamily="66" charset="0"/>
              </a:rPr>
              <a:t>Write a minimum of </a:t>
            </a:r>
            <a:r>
              <a:rPr lang="en-GB" altLang="en-US" sz="1400" u="sng">
                <a:latin typeface="Comic Sans MS" panose="030F0702030302020204" pitchFamily="66" charset="0"/>
              </a:rPr>
              <a:t>five </a:t>
            </a:r>
            <a:r>
              <a:rPr lang="en-GB" altLang="en-US" sz="1400">
                <a:latin typeface="Comic Sans MS" panose="030F0702030302020204" pitchFamily="66" charset="0"/>
              </a:rPr>
              <a:t>sentences explaining what we know about the character </a:t>
            </a:r>
            <a:r>
              <a:rPr lang="en-GB" altLang="en-US" sz="1400" i="1">
                <a:latin typeface="Comic Sans MS" panose="030F0702030302020204" pitchFamily="66" charset="0"/>
              </a:rPr>
              <a:t>Mother Ann </a:t>
            </a:r>
            <a:r>
              <a:rPr lang="en-GB" altLang="en-US" sz="1400">
                <a:latin typeface="Comic Sans MS" panose="030F0702030302020204" pitchFamily="66" charset="0"/>
              </a:rPr>
              <a:t>and how we know this. </a:t>
            </a:r>
          </a:p>
        </p:txBody>
      </p:sp>
      <p:sp>
        <p:nvSpPr>
          <p:cNvPr id="7" name="Rectangle 6"/>
          <p:cNvSpPr/>
          <p:nvPr/>
        </p:nvSpPr>
        <p:spPr>
          <a:xfrm>
            <a:off x="981075" y="9551989"/>
            <a:ext cx="5543550" cy="1296987"/>
          </a:xfrm>
          <a:prstGeom prst="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400" dirty="0">
                <a:solidFill>
                  <a:srgbClr val="00B0F0"/>
                </a:solidFill>
                <a:latin typeface="Comic Sans MS" pitchFamily="66" charset="0"/>
              </a:rPr>
              <a:t>Gold target: Highlight 2 examples of each type of noun we have looked at in this section. </a:t>
            </a:r>
          </a:p>
          <a:p>
            <a:pPr>
              <a:defRPr/>
            </a:pPr>
            <a:endParaRPr lang="en-GB" sz="1400" dirty="0">
              <a:solidFill>
                <a:srgbClr val="00B0F0"/>
              </a:solidFill>
              <a:latin typeface="Comic Sans MS" pitchFamily="66" charset="0"/>
            </a:endParaRPr>
          </a:p>
          <a:p>
            <a:pPr>
              <a:defRPr/>
            </a:pPr>
            <a:r>
              <a:rPr lang="en-GB" sz="1400" dirty="0">
                <a:solidFill>
                  <a:srgbClr val="00B0F0"/>
                </a:solidFill>
                <a:latin typeface="Comic Sans MS" pitchFamily="66" charset="0"/>
              </a:rPr>
              <a:t>Choose one of your highlighted abstract nouns and explain why it makes the sentence more interesting.  </a:t>
            </a:r>
          </a:p>
        </p:txBody>
      </p:sp>
      <p:pic>
        <p:nvPicPr>
          <p:cNvPr id="26630" name="Picture 10" descr="http://goldbarshop.com/wp-content/uploads/2009/10/gold-bars.jpg"/>
          <p:cNvPicPr>
            <a:picLocks noChangeAspect="1" noChangeArrowheads="1"/>
          </p:cNvPicPr>
          <p:nvPr/>
        </p:nvPicPr>
        <p:blipFill>
          <a:blip r:embed="rId2">
            <a:extLst>
              <a:ext uri="{28A0092B-C50C-407E-A947-70E740481C1C}">
                <a14:useLocalDpi xmlns:a14="http://schemas.microsoft.com/office/drawing/2010/main" val="0"/>
              </a:ext>
            </a:extLst>
          </a:blip>
          <a:srcRect l="9236" r="7327"/>
          <a:stretch>
            <a:fillRect/>
          </a:stretch>
        </p:blipFill>
        <p:spPr bwMode="auto">
          <a:xfrm>
            <a:off x="260351" y="9983789"/>
            <a:ext cx="631825" cy="56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65718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5888" y="1649413"/>
          <a:ext cx="6597650" cy="9271000"/>
        </p:xfrm>
        <a:graphic>
          <a:graphicData uri="http://schemas.openxmlformats.org/drawingml/2006/table">
            <a:tbl>
              <a:tblPr firstRow="1" bandRow="1">
                <a:tableStyleId>{5C22544A-7EE6-4342-B048-85BDC9FD1C3A}</a:tableStyleId>
              </a:tblPr>
              <a:tblGrid>
                <a:gridCol w="6597650">
                  <a:extLst>
                    <a:ext uri="{9D8B030D-6E8A-4147-A177-3AD203B41FA5}">
                      <a16:colId xmlns:a16="http://schemas.microsoft.com/office/drawing/2014/main" val="20000"/>
                    </a:ext>
                  </a:extLst>
                </a:gridCol>
              </a:tblGrid>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713" y="1143000"/>
            <a:ext cx="0" cy="9906000"/>
          </a:xfrm>
          <a:prstGeom prst="line">
            <a:avLst/>
          </a:prstGeom>
        </p:spPr>
        <p:style>
          <a:lnRef idx="1">
            <a:schemeClr val="accent1"/>
          </a:lnRef>
          <a:fillRef idx="0">
            <a:schemeClr val="accent1"/>
          </a:fillRef>
          <a:effectRef idx="0">
            <a:schemeClr val="accent1"/>
          </a:effectRef>
          <a:fontRef idx="minor">
            <a:schemeClr val="tx1"/>
          </a:fontRef>
        </p:style>
      </p:cxnSp>
      <p:sp>
        <p:nvSpPr>
          <p:cNvPr id="27705" name="TextBox 6"/>
          <p:cNvSpPr txBox="1">
            <a:spLocks noChangeArrowheads="1"/>
          </p:cNvSpPr>
          <p:nvPr/>
        </p:nvSpPr>
        <p:spPr bwMode="auto">
          <a:xfrm>
            <a:off x="593726" y="1368426"/>
            <a:ext cx="3336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sz="1400">
                <a:latin typeface="Comic Sans MS" panose="030F0702030302020204" pitchFamily="66" charset="0"/>
              </a:rPr>
              <a:t>Answer your questions in detail here: </a:t>
            </a:r>
          </a:p>
        </p:txBody>
      </p:sp>
    </p:spTree>
    <p:extLst>
      <p:ext uri="{BB962C8B-B14F-4D97-AF65-F5344CB8AC3E}">
        <p14:creationId xmlns:p14="http://schemas.microsoft.com/office/powerpoint/2010/main" val="10263181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5888" y="1649413"/>
          <a:ext cx="6597650" cy="9271000"/>
        </p:xfrm>
        <a:graphic>
          <a:graphicData uri="http://schemas.openxmlformats.org/drawingml/2006/table">
            <a:tbl>
              <a:tblPr firstRow="1" bandRow="1">
                <a:tableStyleId>{5C22544A-7EE6-4342-B048-85BDC9FD1C3A}</a:tableStyleId>
              </a:tblPr>
              <a:tblGrid>
                <a:gridCol w="6597650">
                  <a:extLst>
                    <a:ext uri="{9D8B030D-6E8A-4147-A177-3AD203B41FA5}">
                      <a16:colId xmlns:a16="http://schemas.microsoft.com/office/drawing/2014/main" val="20000"/>
                    </a:ext>
                  </a:extLst>
                </a:gridCol>
              </a:tblGrid>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713" y="1143000"/>
            <a:ext cx="0" cy="99060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25696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5888" y="1649413"/>
          <a:ext cx="6597650" cy="9271000"/>
        </p:xfrm>
        <a:graphic>
          <a:graphicData uri="http://schemas.openxmlformats.org/drawingml/2006/table">
            <a:tbl>
              <a:tblPr firstRow="1" bandRow="1">
                <a:tableStyleId>{5C22544A-7EE6-4342-B048-85BDC9FD1C3A}</a:tableStyleId>
              </a:tblPr>
              <a:tblGrid>
                <a:gridCol w="6597650">
                  <a:extLst>
                    <a:ext uri="{9D8B030D-6E8A-4147-A177-3AD203B41FA5}">
                      <a16:colId xmlns:a16="http://schemas.microsoft.com/office/drawing/2014/main" val="20000"/>
                    </a:ext>
                  </a:extLst>
                </a:gridCol>
              </a:tblGrid>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70840">
                <a:tc>
                  <a:txBody>
                    <a:bodyPr/>
                    <a:lstStyle/>
                    <a:p>
                      <a:endParaRPr lang="en-GB"/>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70840">
                <a:tc>
                  <a:txBody>
                    <a:bodyPr/>
                    <a:lstStyle/>
                    <a:p>
                      <a:endParaRPr lang="en-GB" dirty="0"/>
                    </a:p>
                  </a:txBody>
                  <a:tcPr marL="91444" marR="91444">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713" y="1143000"/>
            <a:ext cx="0" cy="99060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74081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1593</Words>
  <Application>Microsoft Office PowerPoint</Application>
  <PresentationFormat>Widescreen</PresentationFormat>
  <Paragraphs>251</Paragraphs>
  <Slides>14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Russell</dc:creator>
  <cp:lastModifiedBy>Felicity Russell</cp:lastModifiedBy>
  <cp:revision>1</cp:revision>
  <dcterms:created xsi:type="dcterms:W3CDTF">2020-03-20T10:08:18Z</dcterms:created>
  <dcterms:modified xsi:type="dcterms:W3CDTF">2020-03-20T10:08:46Z</dcterms:modified>
</cp:coreProperties>
</file>