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92" r:id="rId3"/>
    <p:sldId id="293" r:id="rId4"/>
    <p:sldId id="283" r:id="rId5"/>
    <p:sldId id="294" r:id="rId6"/>
    <p:sldId id="291" r:id="rId7"/>
    <p:sldId id="298" r:id="rId8"/>
    <p:sldId id="284" r:id="rId9"/>
    <p:sldId id="295" r:id="rId10"/>
    <p:sldId id="299" r:id="rId11"/>
    <p:sldId id="300" r:id="rId12"/>
    <p:sldId id="289" r:id="rId1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112" d="100"/>
          <a:sy n="112" d="100"/>
        </p:scale>
        <p:origin x="930" y="-34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11/05/2020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11/05/2020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11/05/2020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ciencebob.com/category/experiments/" TargetMode="External"/><Relationship Id="rId2" Type="http://schemas.openxmlformats.org/officeDocument/2006/relationships/hyperlink" Target="https://www.bbc.co.uk/bitesize/guides/zttrd2p/revision/1" TargetMode="Externa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thekidshouldseethis.com/" TargetMode="External"/><Relationship Id="rId4" Type="http://schemas.openxmlformats.org/officeDocument/2006/relationships/hyperlink" Target="https://mysteryscience.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9163" y="3207829"/>
            <a:ext cx="5854890" cy="1323439"/>
          </a:xfrm>
          <a:prstGeom prst="rect">
            <a:avLst/>
          </a:prstGeom>
          <a:noFill/>
        </p:spPr>
        <p:txBody>
          <a:bodyPr wrap="square" rtlCol="0">
            <a:spAutoFit/>
          </a:bodyPr>
          <a:lstStyle/>
          <a:p>
            <a:pPr algn="ctr"/>
            <a:r>
              <a:rPr lang="en-GB" sz="4000" dirty="0" smtClean="0"/>
              <a:t>Science work pack</a:t>
            </a:r>
          </a:p>
          <a:p>
            <a:pPr algn="ctr"/>
            <a:r>
              <a:rPr lang="en-GB" sz="4000" dirty="0" smtClean="0"/>
              <a:t>week </a:t>
            </a:r>
            <a:r>
              <a:rPr lang="en-GB" sz="4000" dirty="0"/>
              <a:t>7</a:t>
            </a:r>
            <a:endParaRPr lang="en-GB" sz="4000" dirty="0"/>
          </a:p>
        </p:txBody>
      </p:sp>
      <p:sp>
        <p:nvSpPr>
          <p:cNvPr id="6" name="TextBox 5"/>
          <p:cNvSpPr txBox="1"/>
          <p:nvPr/>
        </p:nvSpPr>
        <p:spPr>
          <a:xfrm>
            <a:off x="215805" y="4531268"/>
            <a:ext cx="6561606" cy="1754326"/>
          </a:xfrm>
          <a:prstGeom prst="rect">
            <a:avLst/>
          </a:prstGeom>
          <a:noFill/>
        </p:spPr>
        <p:txBody>
          <a:bodyPr wrap="square" rtlCol="0">
            <a:spAutoFit/>
          </a:bodyPr>
          <a:lstStyle/>
          <a:p>
            <a:r>
              <a:rPr lang="en-GB" dirty="0"/>
              <a:t>Helpful websites to support with the work or for interest:</a:t>
            </a:r>
          </a:p>
          <a:p>
            <a:r>
              <a:rPr lang="en-GB" dirty="0">
                <a:hlinkClick r:id="rId2"/>
              </a:rPr>
              <a:t>https://</a:t>
            </a:r>
            <a:r>
              <a:rPr lang="en-GB" dirty="0" smtClean="0">
                <a:hlinkClick r:id="rId2"/>
              </a:rPr>
              <a:t>www.bbc.co.uk/bitesize/guides/zttrd2p/revision/1</a:t>
            </a:r>
            <a:endParaRPr lang="en-GB" dirty="0" smtClean="0"/>
          </a:p>
          <a:p>
            <a:r>
              <a:rPr lang="en-GB" dirty="0">
                <a:hlinkClick r:id="rId3"/>
              </a:rPr>
              <a:t>https://sciencebob.com/category/experiments/</a:t>
            </a:r>
            <a:endParaRPr lang="en-GB" dirty="0" smtClean="0"/>
          </a:p>
          <a:p>
            <a:r>
              <a:rPr lang="en-GB" dirty="0" smtClean="0">
                <a:hlinkClick r:id="rId4"/>
              </a:rPr>
              <a:t>https</a:t>
            </a:r>
            <a:r>
              <a:rPr lang="en-GB" dirty="0">
                <a:hlinkClick r:id="rId4"/>
              </a:rPr>
              <a:t>://mysteryscience.com/</a:t>
            </a:r>
            <a:r>
              <a:rPr lang="en-GB" dirty="0"/>
              <a:t>        </a:t>
            </a:r>
            <a:r>
              <a:rPr lang="en-GB" dirty="0">
                <a:hlinkClick r:id="rId5"/>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2" name="Picture 1"/>
          <p:cNvPicPr>
            <a:picLocks noChangeAspect="1"/>
          </p:cNvPicPr>
          <p:nvPr/>
        </p:nvPicPr>
        <p:blipFill>
          <a:blip r:embed="rId6"/>
          <a:stretch>
            <a:fillRect/>
          </a:stretch>
        </p:blipFill>
        <p:spPr>
          <a:xfrm>
            <a:off x="690954" y="464605"/>
            <a:ext cx="5093620" cy="2865161"/>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20814" y="4891572"/>
            <a:ext cx="6065700" cy="2940464"/>
          </a:xfrm>
          <a:prstGeom prst="rect">
            <a:avLst/>
          </a:prstGeom>
          <a:solidFill>
            <a:schemeClr val="bg1"/>
          </a:solidFill>
          <a:ln w="38100">
            <a:solidFill>
              <a:srgbClr val="ED6D7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0095" y="5237836"/>
            <a:ext cx="1876327" cy="252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21528" y="5515808"/>
            <a:ext cx="1356017" cy="1827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06526" y="923632"/>
            <a:ext cx="6079987" cy="3603652"/>
          </a:xfrm>
          <a:prstGeom prst="rect">
            <a:avLst/>
          </a:prstGeom>
          <a:solidFill>
            <a:schemeClr val="bg1"/>
          </a:solidFill>
          <a:ln w="38100">
            <a:solidFill>
              <a:srgbClr val="ED6D76"/>
            </a:solidFill>
          </a:ln>
        </p:spPr>
        <p:txBody>
          <a:bodyPr wrap="square" lIns="108000" tIns="108000" rIns="108000" bIns="108000">
            <a:spAutoFit/>
          </a:bodyPr>
          <a:lstStyle/>
          <a:p>
            <a:pPr>
              <a:defRPr/>
            </a:pPr>
            <a:r>
              <a:rPr lang="en-GB" dirty="0">
                <a:latin typeface="+mj-lt"/>
              </a:rPr>
              <a:t>Name the piece of equipment used to measure temperature.</a:t>
            </a:r>
          </a:p>
          <a:p>
            <a:pPr>
              <a:defRPr/>
            </a:pPr>
            <a:r>
              <a:rPr lang="en-GB" dirty="0" smtClean="0">
                <a:solidFill>
                  <a:prstClr val="black"/>
                </a:solidFill>
                <a:latin typeface="+mj-lt"/>
                <a:cs typeface="Arial" panose="020B0604020202020204" pitchFamily="34" charset="0"/>
              </a:rPr>
              <a:t>_ _ _ _ _ _ _ _ _ _ _ </a:t>
            </a:r>
            <a:br>
              <a:rPr lang="en-GB" dirty="0" smtClean="0">
                <a:solidFill>
                  <a:prstClr val="black"/>
                </a:solidFill>
                <a:latin typeface="+mj-lt"/>
                <a:cs typeface="Arial" panose="020B0604020202020204" pitchFamily="34" charset="0"/>
              </a:rPr>
            </a:br>
            <a:endParaRPr lang="en-GB" dirty="0">
              <a:solidFill>
                <a:prstClr val="black"/>
              </a:solidFill>
              <a:latin typeface="+mj-lt"/>
              <a:cs typeface="Arial" panose="020B0604020202020204" pitchFamily="34" charset="0"/>
            </a:endParaRPr>
          </a:p>
          <a:p>
            <a:pPr>
              <a:defRPr/>
            </a:pPr>
            <a:r>
              <a:rPr lang="en-GB" dirty="0" smtClean="0">
                <a:solidFill>
                  <a:prstClr val="black"/>
                </a:solidFill>
                <a:latin typeface="+mj-lt"/>
                <a:cs typeface="Arial" panose="020B0604020202020204" pitchFamily="34" charset="0"/>
              </a:rPr>
              <a:t>What unit do we measure temperature in?</a:t>
            </a:r>
            <a:endParaRPr lang="en-GB" dirty="0">
              <a:solidFill>
                <a:prstClr val="black"/>
              </a:solidFill>
              <a:latin typeface="+mj-lt"/>
              <a:cs typeface="Arial" panose="020B0604020202020204" pitchFamily="34" charset="0"/>
            </a:endParaRPr>
          </a:p>
          <a:p>
            <a:pPr>
              <a:defRPr/>
            </a:pPr>
            <a:endParaRPr lang="en-GB" dirty="0">
              <a:solidFill>
                <a:prstClr val="black"/>
              </a:solidFill>
              <a:latin typeface="+mj-lt"/>
              <a:cs typeface="Arial" panose="020B0604020202020204" pitchFamily="34" charset="0"/>
            </a:endParaRPr>
          </a:p>
          <a:p>
            <a:pPr>
              <a:spcAft>
                <a:spcPts val="1200"/>
              </a:spcAft>
              <a:defRPr/>
            </a:pPr>
            <a:r>
              <a:rPr lang="en-GB" dirty="0">
                <a:solidFill>
                  <a:prstClr val="black"/>
                </a:solidFill>
                <a:latin typeface="+mj-lt"/>
                <a:cs typeface="Arial" panose="020B0604020202020204" pitchFamily="34" charset="0"/>
              </a:rPr>
              <a:t>What is…</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room temperature? </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fridge temperature?</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freezer temperature?</a:t>
            </a:r>
          </a:p>
          <a:p>
            <a:pPr marL="285750" indent="-285750">
              <a:spcAft>
                <a:spcPts val="1200"/>
              </a:spcAft>
              <a:buFont typeface="Arial" panose="020B0604020202020204" pitchFamily="34" charset="0"/>
              <a:buChar char="•"/>
              <a:defRPr/>
            </a:pPr>
            <a:r>
              <a:rPr lang="en-GB" dirty="0">
                <a:solidFill>
                  <a:prstClr val="black"/>
                </a:solidFill>
                <a:latin typeface="+mj-lt"/>
                <a:cs typeface="Arial" panose="020B0604020202020204" pitchFamily="34" charset="0"/>
              </a:rPr>
              <a:t>body temperature? </a:t>
            </a:r>
          </a:p>
        </p:txBody>
      </p:sp>
      <p:sp>
        <p:nvSpPr>
          <p:cNvPr id="5" name="Rectangle 4"/>
          <p:cNvSpPr/>
          <p:nvPr/>
        </p:nvSpPr>
        <p:spPr>
          <a:xfrm>
            <a:off x="306526" y="213080"/>
            <a:ext cx="6079987" cy="710552"/>
          </a:xfrm>
          <a:prstGeom prst="rect">
            <a:avLst/>
          </a:prstGeom>
        </p:spPr>
        <p:txBody>
          <a:bodyPr wrap="square" lIns="0" tIns="108000" rIns="0" bIns="108000">
            <a:spAutoFit/>
          </a:bodyPr>
          <a:lstStyle/>
          <a:p>
            <a:pPr algn="ctr" eaLnBrk="1" fontAlgn="auto" hangingPunct="1">
              <a:spcAft>
                <a:spcPts val="0"/>
              </a:spcAft>
              <a:defRPr/>
            </a:pPr>
            <a:r>
              <a:rPr lang="en-GB" sz="3200" dirty="0">
                <a:solidFill>
                  <a:srgbClr val="6CBB84"/>
                </a:solidFill>
                <a:latin typeface="+mj-lt"/>
                <a:cs typeface="Clear Sans Light" panose="020B0303030202020304" pitchFamily="34" charset="0"/>
              </a:rPr>
              <a:t>Temperature: What Do You Know?</a:t>
            </a:r>
          </a:p>
        </p:txBody>
      </p:sp>
      <p:sp>
        <p:nvSpPr>
          <p:cNvPr id="7" name="Rectangle 10"/>
          <p:cNvSpPr>
            <a:spLocks noChangeArrowheads="1"/>
          </p:cNvSpPr>
          <p:nvPr/>
        </p:nvSpPr>
        <p:spPr bwMode="auto">
          <a:xfrm>
            <a:off x="306526" y="8120546"/>
            <a:ext cx="6076861" cy="584775"/>
          </a:xfrm>
          <a:prstGeom prst="rect">
            <a:avLst/>
          </a:prstGeom>
          <a:solidFill>
            <a:schemeClr val="bg1"/>
          </a:solidFill>
          <a:ln w="28575">
            <a:solidFill>
              <a:srgbClr val="6CBB84"/>
            </a:solidFill>
            <a:miter lim="800000"/>
            <a:headEnd/>
            <a:tailEnd/>
          </a:ln>
        </p:spPr>
        <p:txBody>
          <a:bodyPr wrap="square">
            <a:spAutoFit/>
          </a:bodyPr>
          <a:lstStyle>
            <a:lvl1pPr>
              <a:defRPr>
                <a:solidFill>
                  <a:schemeClr val="tx1"/>
                </a:solidFill>
                <a:latin typeface="Twinkl Light"/>
              </a:defRPr>
            </a:lvl1pPr>
            <a:lvl2pPr marL="742950" indent="-285750">
              <a:defRPr>
                <a:solidFill>
                  <a:schemeClr val="tx1"/>
                </a:solidFill>
                <a:latin typeface="Twinkl Light"/>
              </a:defRPr>
            </a:lvl2pPr>
            <a:lvl3pPr marL="1143000" indent="-228600">
              <a:defRPr>
                <a:solidFill>
                  <a:schemeClr val="tx1"/>
                </a:solidFill>
                <a:latin typeface="Twinkl Light"/>
              </a:defRPr>
            </a:lvl3pPr>
            <a:lvl4pPr marL="1600200" indent="-228600">
              <a:defRPr>
                <a:solidFill>
                  <a:schemeClr val="tx1"/>
                </a:solidFill>
                <a:latin typeface="Twinkl Light"/>
              </a:defRPr>
            </a:lvl4pPr>
            <a:lvl5pPr marL="2057400" indent="-228600">
              <a:defRPr>
                <a:solidFill>
                  <a:schemeClr val="tx1"/>
                </a:solidFill>
                <a:latin typeface="Twinkl Light"/>
              </a:defRPr>
            </a:lvl5pPr>
            <a:lvl6pPr marL="2514600" indent="-228600" fontAlgn="base">
              <a:spcBef>
                <a:spcPct val="0"/>
              </a:spcBef>
              <a:spcAft>
                <a:spcPct val="0"/>
              </a:spcAft>
              <a:defRPr>
                <a:solidFill>
                  <a:schemeClr val="tx1"/>
                </a:solidFill>
                <a:latin typeface="Twinkl Light"/>
              </a:defRPr>
            </a:lvl6pPr>
            <a:lvl7pPr marL="2971800" indent="-228600" fontAlgn="base">
              <a:spcBef>
                <a:spcPct val="0"/>
              </a:spcBef>
              <a:spcAft>
                <a:spcPct val="0"/>
              </a:spcAft>
              <a:defRPr>
                <a:solidFill>
                  <a:schemeClr val="tx1"/>
                </a:solidFill>
                <a:latin typeface="Twinkl Light"/>
              </a:defRPr>
            </a:lvl7pPr>
            <a:lvl8pPr marL="3429000" indent="-228600" fontAlgn="base">
              <a:spcBef>
                <a:spcPct val="0"/>
              </a:spcBef>
              <a:spcAft>
                <a:spcPct val="0"/>
              </a:spcAft>
              <a:defRPr>
                <a:solidFill>
                  <a:schemeClr val="tx1"/>
                </a:solidFill>
                <a:latin typeface="Twinkl Light"/>
              </a:defRPr>
            </a:lvl8pPr>
            <a:lvl9pPr marL="3886200" indent="-228600" fontAlgn="base">
              <a:spcBef>
                <a:spcPct val="0"/>
              </a:spcBef>
              <a:spcAft>
                <a:spcPct val="0"/>
              </a:spcAft>
              <a:defRPr>
                <a:solidFill>
                  <a:schemeClr val="tx1"/>
                </a:solidFill>
                <a:latin typeface="Twinkl Light"/>
              </a:defRPr>
            </a:lvl9pPr>
          </a:lstStyle>
          <a:p>
            <a:pPr algn="ctr"/>
            <a:r>
              <a:rPr lang="en-US" altLang="en-US" sz="1400" dirty="0"/>
              <a:t>Which beaker is the hottest</a:t>
            </a:r>
            <a:r>
              <a:rPr lang="en-US" altLang="en-US" sz="1400" dirty="0" smtClean="0"/>
              <a:t>?</a:t>
            </a:r>
          </a:p>
          <a:p>
            <a:pPr algn="ctr"/>
            <a:endParaRPr lang="en-US" altLang="en-US" dirty="0"/>
          </a:p>
        </p:txBody>
      </p:sp>
      <p:sp>
        <p:nvSpPr>
          <p:cNvPr id="8" name="Rectangle 11"/>
          <p:cNvSpPr>
            <a:spLocks noChangeArrowheads="1"/>
          </p:cNvSpPr>
          <p:nvPr/>
        </p:nvSpPr>
        <p:spPr bwMode="auto">
          <a:xfrm>
            <a:off x="306526" y="8915354"/>
            <a:ext cx="6065700" cy="954107"/>
          </a:xfrm>
          <a:prstGeom prst="rect">
            <a:avLst/>
          </a:prstGeom>
          <a:solidFill>
            <a:schemeClr val="bg1"/>
          </a:solidFill>
          <a:ln w="28575">
            <a:solidFill>
              <a:srgbClr val="6CBB84"/>
            </a:solidFill>
            <a:miter lim="800000"/>
            <a:headEnd/>
            <a:tailEnd/>
          </a:ln>
        </p:spPr>
        <p:txBody>
          <a:bodyPr wrap="square">
            <a:spAutoFit/>
          </a:bodyPr>
          <a:lstStyle>
            <a:lvl1pPr>
              <a:defRPr>
                <a:solidFill>
                  <a:schemeClr val="tx1"/>
                </a:solidFill>
                <a:latin typeface="Twinkl Light"/>
              </a:defRPr>
            </a:lvl1pPr>
            <a:lvl2pPr marL="742950" indent="-285750">
              <a:defRPr>
                <a:solidFill>
                  <a:schemeClr val="tx1"/>
                </a:solidFill>
                <a:latin typeface="Twinkl Light"/>
              </a:defRPr>
            </a:lvl2pPr>
            <a:lvl3pPr marL="1143000" indent="-228600">
              <a:defRPr>
                <a:solidFill>
                  <a:schemeClr val="tx1"/>
                </a:solidFill>
                <a:latin typeface="Twinkl Light"/>
              </a:defRPr>
            </a:lvl3pPr>
            <a:lvl4pPr marL="1600200" indent="-228600">
              <a:defRPr>
                <a:solidFill>
                  <a:schemeClr val="tx1"/>
                </a:solidFill>
                <a:latin typeface="Twinkl Light"/>
              </a:defRPr>
            </a:lvl4pPr>
            <a:lvl5pPr marL="2057400" indent="-228600">
              <a:defRPr>
                <a:solidFill>
                  <a:schemeClr val="tx1"/>
                </a:solidFill>
                <a:latin typeface="Twinkl Light"/>
              </a:defRPr>
            </a:lvl5pPr>
            <a:lvl6pPr marL="2514600" indent="-228600" fontAlgn="base">
              <a:spcBef>
                <a:spcPct val="0"/>
              </a:spcBef>
              <a:spcAft>
                <a:spcPct val="0"/>
              </a:spcAft>
              <a:defRPr>
                <a:solidFill>
                  <a:schemeClr val="tx1"/>
                </a:solidFill>
                <a:latin typeface="Twinkl Light"/>
              </a:defRPr>
            </a:lvl6pPr>
            <a:lvl7pPr marL="2971800" indent="-228600" fontAlgn="base">
              <a:spcBef>
                <a:spcPct val="0"/>
              </a:spcBef>
              <a:spcAft>
                <a:spcPct val="0"/>
              </a:spcAft>
              <a:defRPr>
                <a:solidFill>
                  <a:schemeClr val="tx1"/>
                </a:solidFill>
                <a:latin typeface="Twinkl Light"/>
              </a:defRPr>
            </a:lvl7pPr>
            <a:lvl8pPr marL="3429000" indent="-228600" fontAlgn="base">
              <a:spcBef>
                <a:spcPct val="0"/>
              </a:spcBef>
              <a:spcAft>
                <a:spcPct val="0"/>
              </a:spcAft>
              <a:defRPr>
                <a:solidFill>
                  <a:schemeClr val="tx1"/>
                </a:solidFill>
                <a:latin typeface="Twinkl Light"/>
              </a:defRPr>
            </a:lvl8pPr>
            <a:lvl9pPr marL="3886200" indent="-228600" fontAlgn="base">
              <a:spcBef>
                <a:spcPct val="0"/>
              </a:spcBef>
              <a:spcAft>
                <a:spcPct val="0"/>
              </a:spcAft>
              <a:defRPr>
                <a:solidFill>
                  <a:schemeClr val="tx1"/>
                </a:solidFill>
                <a:latin typeface="Twinkl Light"/>
              </a:defRPr>
            </a:lvl9pPr>
          </a:lstStyle>
          <a:p>
            <a:pPr algn="ctr"/>
            <a:r>
              <a:rPr lang="en-GB" altLang="en-US" sz="1400" dirty="0"/>
              <a:t>Which beaker contains the most heat energy</a:t>
            </a:r>
            <a:r>
              <a:rPr lang="en-GB" altLang="en-US" sz="1400" dirty="0" smtClean="0"/>
              <a:t>? Consider the size of the beakers.</a:t>
            </a:r>
          </a:p>
          <a:p>
            <a:pPr algn="ctr"/>
            <a:endParaRPr lang="en-GB" altLang="en-US" sz="1400" dirty="0" smtClean="0"/>
          </a:p>
          <a:p>
            <a:pPr algn="ctr"/>
            <a:endParaRPr lang="en-GB" altLang="en-US" sz="1400" dirty="0"/>
          </a:p>
        </p:txBody>
      </p:sp>
      <p:sp>
        <p:nvSpPr>
          <p:cNvPr id="9" name="Rectangle 8"/>
          <p:cNvSpPr/>
          <p:nvPr/>
        </p:nvSpPr>
        <p:spPr bwMode="auto">
          <a:xfrm>
            <a:off x="3862333" y="6809761"/>
            <a:ext cx="831850" cy="369887"/>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30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
        <p:nvSpPr>
          <p:cNvPr id="10" name="Rectangle 9"/>
          <p:cNvSpPr/>
          <p:nvPr/>
        </p:nvSpPr>
        <p:spPr bwMode="auto">
          <a:xfrm>
            <a:off x="1917587" y="6515083"/>
            <a:ext cx="838200" cy="368300"/>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50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Tree>
    <p:extLst>
      <p:ext uri="{BB962C8B-B14F-4D97-AF65-F5344CB8AC3E}">
        <p14:creationId xmlns:p14="http://schemas.microsoft.com/office/powerpoint/2010/main" val="28048023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sp>
        <p:nvSpPr>
          <p:cNvPr id="4" name="Rectangle 3"/>
          <p:cNvSpPr/>
          <p:nvPr/>
        </p:nvSpPr>
        <p:spPr>
          <a:xfrm>
            <a:off x="245649" y="752088"/>
            <a:ext cx="6470650" cy="276999"/>
          </a:xfrm>
          <a:prstGeom prst="rect">
            <a:avLst/>
          </a:prstGeom>
        </p:spPr>
        <p:txBody>
          <a:bodyPr wrap="square" lIns="0" tIns="0" rIns="0" bIns="0">
            <a:spAutoFit/>
          </a:bodyPr>
          <a:lstStyle/>
          <a:p>
            <a:pPr eaLnBrk="1" fontAlgn="auto" hangingPunct="1">
              <a:spcAft>
                <a:spcPts val="0"/>
              </a:spcAft>
              <a:defRPr/>
            </a:pPr>
            <a:r>
              <a:rPr lang="en-GB" dirty="0" smtClean="0">
                <a:latin typeface="+mn-lt"/>
              </a:rPr>
              <a:t>Equilibrium means:</a:t>
            </a:r>
            <a:endParaRPr lang="en-GB" dirty="0">
              <a:latin typeface="+mj-lt"/>
            </a:endParaRPr>
          </a:p>
        </p:txBody>
      </p:sp>
      <p:sp>
        <p:nvSpPr>
          <p:cNvPr id="5" name="Rectangle 4"/>
          <p:cNvSpPr/>
          <p:nvPr/>
        </p:nvSpPr>
        <p:spPr>
          <a:xfrm>
            <a:off x="-150674" y="0"/>
            <a:ext cx="7775575" cy="771525"/>
          </a:xfrm>
          <a:prstGeom prst="rect">
            <a:avLst/>
          </a:prstGeom>
        </p:spPr>
        <p:txBody>
          <a:bodyPr lIns="0" tIns="108000" rIns="0" bIns="108000">
            <a:spAutoFit/>
          </a:bodyPr>
          <a:lstStyle/>
          <a:p>
            <a:pPr algn="ctr" eaLnBrk="1" fontAlgn="auto" hangingPunct="1">
              <a:spcAft>
                <a:spcPts val="0"/>
              </a:spcAft>
              <a:defRPr/>
            </a:pPr>
            <a:r>
              <a:rPr lang="en-GB" sz="3600" dirty="0">
                <a:solidFill>
                  <a:srgbClr val="6CBB84"/>
                </a:solidFill>
                <a:latin typeface="+mj-lt"/>
                <a:cs typeface="Clear Sans Light" panose="020B0303030202020304" pitchFamily="34" charset="0"/>
              </a:rPr>
              <a:t>Equilibrium</a:t>
            </a:r>
          </a:p>
        </p:txBody>
      </p:sp>
      <p:sp>
        <p:nvSpPr>
          <p:cNvPr id="6" name="Rectangle 2"/>
          <p:cNvSpPr>
            <a:spLocks noChangeArrowheads="1"/>
          </p:cNvSpPr>
          <p:nvPr/>
        </p:nvSpPr>
        <p:spPr bwMode="auto">
          <a:xfrm>
            <a:off x="193675" y="1161663"/>
            <a:ext cx="6470650" cy="1603104"/>
          </a:xfrm>
          <a:prstGeom prst="rect">
            <a:avLst/>
          </a:prstGeom>
          <a:solidFill>
            <a:schemeClr val="bg1"/>
          </a:solidFill>
          <a:ln w="28575">
            <a:solidFill>
              <a:srgbClr val="ED6D76"/>
            </a:solidFill>
            <a:miter lim="800000"/>
            <a:headEnd/>
            <a:tailEnd/>
          </a:ln>
        </p:spPr>
        <p:txBody>
          <a:bodyPr wrap="square" lIns="108000" tIns="108000" rIns="108000" bIns="108000">
            <a:spAutoFit/>
          </a:bodyPr>
          <a:lstStyle>
            <a:lvl1pPr>
              <a:defRPr>
                <a:solidFill>
                  <a:schemeClr val="tx1"/>
                </a:solidFill>
                <a:latin typeface="Twinkl Light"/>
              </a:defRPr>
            </a:lvl1pPr>
            <a:lvl2pPr marL="742950" indent="-285750">
              <a:defRPr>
                <a:solidFill>
                  <a:schemeClr val="tx1"/>
                </a:solidFill>
                <a:latin typeface="Twinkl Light"/>
              </a:defRPr>
            </a:lvl2pPr>
            <a:lvl3pPr marL="1143000" indent="-228600">
              <a:defRPr>
                <a:solidFill>
                  <a:schemeClr val="tx1"/>
                </a:solidFill>
                <a:latin typeface="Twinkl Light"/>
              </a:defRPr>
            </a:lvl3pPr>
            <a:lvl4pPr marL="1600200" indent="-228600">
              <a:defRPr>
                <a:solidFill>
                  <a:schemeClr val="tx1"/>
                </a:solidFill>
                <a:latin typeface="Twinkl Light"/>
              </a:defRPr>
            </a:lvl4pPr>
            <a:lvl5pPr marL="2057400" indent="-228600">
              <a:defRPr>
                <a:solidFill>
                  <a:schemeClr val="tx1"/>
                </a:solidFill>
                <a:latin typeface="Twinkl Light"/>
              </a:defRPr>
            </a:lvl5pPr>
            <a:lvl6pPr marL="2514600" indent="-228600" fontAlgn="base">
              <a:spcBef>
                <a:spcPct val="0"/>
              </a:spcBef>
              <a:spcAft>
                <a:spcPct val="0"/>
              </a:spcAft>
              <a:defRPr>
                <a:solidFill>
                  <a:schemeClr val="tx1"/>
                </a:solidFill>
                <a:latin typeface="Twinkl Light"/>
              </a:defRPr>
            </a:lvl6pPr>
            <a:lvl7pPr marL="2971800" indent="-228600" fontAlgn="base">
              <a:spcBef>
                <a:spcPct val="0"/>
              </a:spcBef>
              <a:spcAft>
                <a:spcPct val="0"/>
              </a:spcAft>
              <a:defRPr>
                <a:solidFill>
                  <a:schemeClr val="tx1"/>
                </a:solidFill>
                <a:latin typeface="Twinkl Light"/>
              </a:defRPr>
            </a:lvl7pPr>
            <a:lvl8pPr marL="3429000" indent="-228600" fontAlgn="base">
              <a:spcBef>
                <a:spcPct val="0"/>
              </a:spcBef>
              <a:spcAft>
                <a:spcPct val="0"/>
              </a:spcAft>
              <a:defRPr>
                <a:solidFill>
                  <a:schemeClr val="tx1"/>
                </a:solidFill>
                <a:latin typeface="Twinkl Light"/>
              </a:defRPr>
            </a:lvl8pPr>
            <a:lvl9pPr marL="3886200" indent="-228600" fontAlgn="base">
              <a:spcBef>
                <a:spcPct val="0"/>
              </a:spcBef>
              <a:spcAft>
                <a:spcPct val="0"/>
              </a:spcAft>
              <a:defRPr>
                <a:solidFill>
                  <a:schemeClr val="tx1"/>
                </a:solidFill>
                <a:latin typeface="Twinkl Light"/>
              </a:defRPr>
            </a:lvl9pPr>
          </a:lstStyle>
          <a:p>
            <a:pPr eaLnBrk="1" hangingPunct="1"/>
            <a:r>
              <a:rPr lang="en-GB" altLang="en-US" dirty="0"/>
              <a:t>Hot objects cool down. Energy is always transferred from a hot object to a cold object, and not the other way round. Think of a cup of tea - as the temperature gradually cools, and it reaches the same temperature as the room, there are no more energy transfers and it has reached equilibrium. </a:t>
            </a:r>
          </a:p>
        </p:txBody>
      </p:sp>
      <p:sp>
        <p:nvSpPr>
          <p:cNvPr id="7" name="Rectangle 6"/>
          <p:cNvSpPr/>
          <p:nvPr/>
        </p:nvSpPr>
        <p:spPr>
          <a:xfrm>
            <a:off x="2097950" y="725081"/>
            <a:ext cx="3271838" cy="369888"/>
          </a:xfrm>
          <a:prstGeom prst="rect">
            <a:avLst/>
          </a:prstGeom>
        </p:spPr>
        <p:txBody>
          <a:bodyPr wrap="none">
            <a:spAutoFit/>
          </a:bodyPr>
          <a:lstStyle/>
          <a:p>
            <a:pPr eaLnBrk="1" fontAlgn="auto" hangingPunct="1">
              <a:spcBef>
                <a:spcPts val="0"/>
              </a:spcBef>
              <a:spcAft>
                <a:spcPts val="0"/>
              </a:spcAft>
              <a:defRPr/>
            </a:pPr>
            <a:r>
              <a:rPr lang="en-GB" dirty="0">
                <a:latin typeface="+mj-lt"/>
              </a:rPr>
              <a:t>When something is balanced. </a:t>
            </a:r>
          </a:p>
        </p:txBody>
      </p:sp>
      <p:pic>
        <p:nvPicPr>
          <p:cNvPr id="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2938" y="3225800"/>
            <a:ext cx="240347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10235" y="3167860"/>
            <a:ext cx="240347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1374913" y="5286375"/>
            <a:ext cx="839788" cy="369887"/>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50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
        <p:nvSpPr>
          <p:cNvPr id="11" name="Rectangle 10"/>
          <p:cNvSpPr/>
          <p:nvPr/>
        </p:nvSpPr>
        <p:spPr>
          <a:xfrm>
            <a:off x="4945201" y="5344466"/>
            <a:ext cx="839787" cy="369887"/>
          </a:xfrm>
          <a:prstGeom prst="rect">
            <a:avLst/>
          </a:prstGeom>
          <a:solidFill>
            <a:schemeClr val="bg1"/>
          </a:solidFill>
          <a:ln w="38100">
            <a:solidFill>
              <a:srgbClr val="ED6D76"/>
            </a:solidFill>
          </a:ln>
        </p:spPr>
        <p:txBody>
          <a:bodyPr wrap="none">
            <a:spAutoFit/>
          </a:bodyPr>
          <a:lstStyle/>
          <a:p>
            <a:pPr eaLnBrk="1" fontAlgn="auto" hangingPunct="1">
              <a:spcBef>
                <a:spcPts val="0"/>
              </a:spcBef>
              <a:spcAft>
                <a:spcPts val="0"/>
              </a:spcAft>
              <a:defRPr/>
            </a:pPr>
            <a:r>
              <a:rPr lang="en-US" dirty="0">
                <a:latin typeface="+mn-lt"/>
              </a:rPr>
              <a:t> 20</a:t>
            </a:r>
            <a:r>
              <a:rPr lang="en-US" spc="-300" baseline="30000" dirty="0">
                <a:latin typeface="+mn-lt"/>
              </a:rPr>
              <a:t> </a:t>
            </a:r>
            <a:r>
              <a:rPr lang="en-US" baseline="30000" dirty="0">
                <a:latin typeface="+mn-lt"/>
              </a:rPr>
              <a:t>°</a:t>
            </a:r>
            <a:r>
              <a:rPr lang="en-US" dirty="0">
                <a:latin typeface="+mn-lt"/>
              </a:rPr>
              <a:t>C </a:t>
            </a:r>
            <a:endParaRPr lang="en-GB" dirty="0">
              <a:latin typeface="+mn-lt"/>
            </a:endParaRPr>
          </a:p>
        </p:txBody>
      </p:sp>
      <p:sp>
        <p:nvSpPr>
          <p:cNvPr id="12" name="Rectangle 11"/>
          <p:cNvSpPr/>
          <p:nvPr/>
        </p:nvSpPr>
        <p:spPr>
          <a:xfrm>
            <a:off x="4945201" y="2736850"/>
            <a:ext cx="1374775" cy="369887"/>
          </a:xfrm>
          <a:prstGeom prst="rect">
            <a:avLst/>
          </a:prstGeom>
        </p:spPr>
        <p:txBody>
          <a:bodyPr wrap="none">
            <a:spAutoFit/>
          </a:bodyPr>
          <a:lstStyle/>
          <a:p>
            <a:pPr eaLnBrk="1" fontAlgn="auto" hangingPunct="1">
              <a:spcBef>
                <a:spcPts val="0"/>
              </a:spcBef>
              <a:spcAft>
                <a:spcPts val="0"/>
              </a:spcAft>
              <a:defRPr/>
            </a:pPr>
            <a:r>
              <a:rPr lang="en-US" dirty="0">
                <a:latin typeface="+mj-lt"/>
              </a:rPr>
              <a:t>equilibrium</a:t>
            </a:r>
            <a:endParaRPr lang="en-GB" dirty="0">
              <a:latin typeface="+mj-lt"/>
            </a:endParaRPr>
          </a:p>
        </p:txBody>
      </p:sp>
      <p:grpSp>
        <p:nvGrpSpPr>
          <p:cNvPr id="13" name="Group 15"/>
          <p:cNvGrpSpPr>
            <a:grpSpLocks/>
          </p:cNvGrpSpPr>
          <p:nvPr/>
        </p:nvGrpSpPr>
        <p:grpSpPr bwMode="auto">
          <a:xfrm>
            <a:off x="1571763" y="2844800"/>
            <a:ext cx="442913" cy="831850"/>
            <a:chOff x="2405972" y="3429000"/>
            <a:chExt cx="443768" cy="831715"/>
          </a:xfrm>
        </p:grpSpPr>
        <p:cxnSp>
          <p:nvCxnSpPr>
            <p:cNvPr id="14" name="Straight Arrow Connector 13"/>
            <p:cNvCxnSpPr/>
            <p:nvPr/>
          </p:nvCxnSpPr>
          <p:spPr>
            <a:xfrm flipV="1">
              <a:off x="2628651" y="3598834"/>
              <a:ext cx="0" cy="661881"/>
            </a:xfrm>
            <a:prstGeom prst="straightConnector1">
              <a:avLst/>
            </a:prstGeom>
            <a:ln w="38100">
              <a:solidFill>
                <a:srgbClr val="ED6D76"/>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2849740" y="3429000"/>
              <a:ext cx="0" cy="661880"/>
            </a:xfrm>
            <a:prstGeom prst="straightConnector1">
              <a:avLst/>
            </a:prstGeom>
            <a:ln w="38100">
              <a:solidFill>
                <a:srgbClr val="ED6D76"/>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2405972" y="3429000"/>
              <a:ext cx="0" cy="661880"/>
            </a:xfrm>
            <a:prstGeom prst="straightConnector1">
              <a:avLst/>
            </a:prstGeom>
            <a:ln w="38100">
              <a:solidFill>
                <a:srgbClr val="ED6D76"/>
              </a:solidFill>
              <a:tailEnd type="triangle"/>
            </a:ln>
          </p:spPr>
          <p:style>
            <a:lnRef idx="1">
              <a:schemeClr val="accent1"/>
            </a:lnRef>
            <a:fillRef idx="0">
              <a:schemeClr val="accent1"/>
            </a:fillRef>
            <a:effectRef idx="0">
              <a:schemeClr val="accent1"/>
            </a:effectRef>
            <a:fontRef idx="minor">
              <a:schemeClr val="tx1"/>
            </a:fontRef>
          </p:style>
        </p:cxnSp>
      </p:grpSp>
      <p:pic>
        <p:nvPicPr>
          <p:cNvPr id="17" name="Picture 16"/>
          <p:cNvPicPr>
            <a:picLocks noChangeAspect="1"/>
          </p:cNvPicPr>
          <p:nvPr/>
        </p:nvPicPr>
        <p:blipFill rotWithShape="1">
          <a:blip r:embed="rId3"/>
          <a:srcRect l="7029" t="23867" r="22318" b="21513"/>
          <a:stretch/>
        </p:blipFill>
        <p:spPr>
          <a:xfrm>
            <a:off x="-8546" y="6085377"/>
            <a:ext cx="6759724" cy="2937967"/>
          </a:xfrm>
          <a:prstGeom prst="rect">
            <a:avLst/>
          </a:prstGeom>
        </p:spPr>
      </p:pic>
      <p:sp>
        <p:nvSpPr>
          <p:cNvPr id="18" name="TextBox 17"/>
          <p:cNvSpPr txBox="1"/>
          <p:nvPr/>
        </p:nvSpPr>
        <p:spPr>
          <a:xfrm>
            <a:off x="-8546" y="7554360"/>
            <a:ext cx="245649" cy="369332"/>
          </a:xfrm>
          <a:prstGeom prst="rect">
            <a:avLst/>
          </a:prstGeom>
          <a:noFill/>
        </p:spPr>
        <p:txBody>
          <a:bodyPr wrap="square" rtlCol="0">
            <a:spAutoFit/>
          </a:bodyPr>
          <a:lstStyle/>
          <a:p>
            <a:r>
              <a:rPr lang="en-GB" dirty="0" smtClean="0"/>
              <a:t>T</a:t>
            </a:r>
            <a:endParaRPr lang="en-GB" dirty="0"/>
          </a:p>
        </p:txBody>
      </p:sp>
      <p:sp>
        <p:nvSpPr>
          <p:cNvPr id="19" name="TextBox 18"/>
          <p:cNvSpPr txBox="1"/>
          <p:nvPr/>
        </p:nvSpPr>
        <p:spPr>
          <a:xfrm>
            <a:off x="3980916" y="7571293"/>
            <a:ext cx="245649" cy="369332"/>
          </a:xfrm>
          <a:prstGeom prst="rect">
            <a:avLst/>
          </a:prstGeom>
          <a:noFill/>
        </p:spPr>
        <p:txBody>
          <a:bodyPr wrap="square" rtlCol="0">
            <a:spAutoFit/>
          </a:bodyPr>
          <a:lstStyle/>
          <a:p>
            <a:r>
              <a:rPr lang="en-GB" dirty="0"/>
              <a:t>t</a:t>
            </a:r>
            <a:endParaRPr lang="en-GB" dirty="0"/>
          </a:p>
        </p:txBody>
      </p:sp>
      <p:sp>
        <p:nvSpPr>
          <p:cNvPr id="20" name="TextBox 19"/>
          <p:cNvSpPr txBox="1"/>
          <p:nvPr/>
        </p:nvSpPr>
        <p:spPr>
          <a:xfrm>
            <a:off x="4144514" y="7923692"/>
            <a:ext cx="245649" cy="369332"/>
          </a:xfrm>
          <a:prstGeom prst="rect">
            <a:avLst/>
          </a:prstGeom>
          <a:noFill/>
        </p:spPr>
        <p:txBody>
          <a:bodyPr wrap="square" rtlCol="0">
            <a:spAutoFit/>
          </a:bodyPr>
          <a:lstStyle/>
          <a:p>
            <a:r>
              <a:rPr lang="en-GB" dirty="0"/>
              <a:t>d</a:t>
            </a:r>
            <a:endParaRPr lang="en-GB" dirty="0"/>
          </a:p>
        </p:txBody>
      </p:sp>
      <p:sp>
        <p:nvSpPr>
          <p:cNvPr id="21" name="TextBox 20"/>
          <p:cNvSpPr txBox="1"/>
          <p:nvPr/>
        </p:nvSpPr>
        <p:spPr>
          <a:xfrm>
            <a:off x="0" y="8283150"/>
            <a:ext cx="245649" cy="369332"/>
          </a:xfrm>
          <a:prstGeom prst="rect">
            <a:avLst/>
          </a:prstGeom>
          <a:noFill/>
        </p:spPr>
        <p:txBody>
          <a:bodyPr wrap="square" rtlCol="0">
            <a:spAutoFit/>
          </a:bodyPr>
          <a:lstStyle/>
          <a:p>
            <a:r>
              <a:rPr lang="en-GB" dirty="0"/>
              <a:t>H</a:t>
            </a:r>
            <a:endParaRPr lang="en-GB" dirty="0"/>
          </a:p>
        </p:txBody>
      </p:sp>
      <p:sp>
        <p:nvSpPr>
          <p:cNvPr id="22" name="TextBox 21"/>
          <p:cNvSpPr txBox="1"/>
          <p:nvPr/>
        </p:nvSpPr>
        <p:spPr>
          <a:xfrm>
            <a:off x="-35892" y="8592915"/>
            <a:ext cx="245649" cy="369332"/>
          </a:xfrm>
          <a:prstGeom prst="rect">
            <a:avLst/>
          </a:prstGeom>
          <a:noFill/>
        </p:spPr>
        <p:txBody>
          <a:bodyPr wrap="square" rtlCol="0">
            <a:spAutoFit/>
          </a:bodyPr>
          <a:lstStyle/>
          <a:p>
            <a:r>
              <a:rPr lang="en-GB" dirty="0"/>
              <a:t>J</a:t>
            </a:r>
            <a:endParaRPr lang="en-GB" dirty="0"/>
          </a:p>
        </p:txBody>
      </p:sp>
    </p:spTree>
    <p:extLst>
      <p:ext uri="{BB962C8B-B14F-4D97-AF65-F5344CB8AC3E}">
        <p14:creationId xmlns:p14="http://schemas.microsoft.com/office/powerpoint/2010/main" val="1440470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332656" y="0"/>
            <a:ext cx="6172200" cy="821440"/>
          </a:xfrm>
        </p:spPr>
        <p:txBody>
          <a:bodyPr/>
          <a:lstStyle/>
          <a:p>
            <a:r>
              <a:rPr lang="en-GB" dirty="0" smtClean="0"/>
              <a:t>Conduction</a:t>
            </a:r>
            <a:endParaRPr lang="en-GB" dirty="0"/>
          </a:p>
        </p:txBody>
      </p:sp>
      <p:pic>
        <p:nvPicPr>
          <p:cNvPr id="12" name="Picture 2" descr="conduction"/>
          <p:cNvPicPr>
            <a:picLocks noChangeAspect="1" noChangeArrowheads="1"/>
          </p:cNvPicPr>
          <p:nvPr/>
        </p:nvPicPr>
        <p:blipFill>
          <a:blip r:embed="rId2">
            <a:extLst>
              <a:ext uri="{28A0092B-C50C-407E-A947-70E740481C1C}">
                <a14:useLocalDpi xmlns:a14="http://schemas.microsoft.com/office/drawing/2010/main" val="0"/>
              </a:ext>
            </a:extLst>
          </a:blip>
          <a:srcRect t="16368" b="19693"/>
          <a:stretch>
            <a:fillRect/>
          </a:stretch>
        </p:blipFill>
        <p:spPr bwMode="auto">
          <a:xfrm>
            <a:off x="764704" y="1907704"/>
            <a:ext cx="446563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2"/>
          <p:cNvSpPr txBox="1">
            <a:spLocks noChangeArrowheads="1"/>
          </p:cNvSpPr>
          <p:nvPr/>
        </p:nvSpPr>
        <p:spPr bwMode="auto">
          <a:xfrm>
            <a:off x="2375261" y="3364801"/>
            <a:ext cx="3183187" cy="89768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C _ _ _ _ _ _ _ _ _ can only occur in s _ _ _ _ _</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The heat travels by </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the particles _ _ _ _ _ _ _ _ _ and causing th</a:t>
            </a:r>
            <a:r>
              <a:rPr lang="en-GB" altLang="en-US" sz="1100" dirty="0" smtClean="0">
                <a:latin typeface="Calibri" pitchFamily="34" charset="0"/>
                <a:cs typeface="Arial" pitchFamily="34" charset="0"/>
              </a:rPr>
              <a:t>e next particle to vibrate passing on _ _ _ _ energy</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8" name="TextBox 17"/>
          <p:cNvSpPr txBox="1"/>
          <p:nvPr/>
        </p:nvSpPr>
        <p:spPr>
          <a:xfrm>
            <a:off x="76088" y="719982"/>
            <a:ext cx="6858000" cy="1200329"/>
          </a:xfrm>
          <a:prstGeom prst="rect">
            <a:avLst/>
          </a:prstGeom>
          <a:noFill/>
        </p:spPr>
        <p:txBody>
          <a:bodyPr wrap="square" rtlCol="0">
            <a:spAutoFit/>
          </a:bodyPr>
          <a:lstStyle/>
          <a:p>
            <a:r>
              <a:rPr lang="en-GB" dirty="0" smtClean="0"/>
              <a:t>Conduction happens in solids, it occurs by the </a:t>
            </a:r>
            <a:r>
              <a:rPr lang="en-GB" dirty="0" smtClean="0"/>
              <a:t>particles heating up and this makes them vibrate (shake). The </a:t>
            </a:r>
            <a:r>
              <a:rPr lang="en-GB" dirty="0" smtClean="0"/>
              <a:t>particles in solids are so close together this </a:t>
            </a:r>
            <a:r>
              <a:rPr lang="en-GB" dirty="0" smtClean="0"/>
              <a:t>shaking causes </a:t>
            </a:r>
            <a:r>
              <a:rPr lang="en-GB" dirty="0" smtClean="0"/>
              <a:t>the next particle to </a:t>
            </a:r>
            <a:r>
              <a:rPr lang="en-GB" dirty="0" smtClean="0"/>
              <a:t>vibrate, the vibration transfers th</a:t>
            </a:r>
            <a:r>
              <a:rPr lang="en-GB" dirty="0" smtClean="0"/>
              <a:t>e heat energy</a:t>
            </a:r>
            <a:r>
              <a:rPr lang="en-GB" dirty="0" smtClean="0"/>
              <a:t>. </a:t>
            </a:r>
            <a:endParaRPr lang="en-GB" dirty="0"/>
          </a:p>
        </p:txBody>
      </p:sp>
      <p:sp>
        <p:nvSpPr>
          <p:cNvPr id="2" name="TextBox 1"/>
          <p:cNvSpPr txBox="1"/>
          <p:nvPr/>
        </p:nvSpPr>
        <p:spPr>
          <a:xfrm>
            <a:off x="332656" y="4452730"/>
            <a:ext cx="6172200" cy="1569660"/>
          </a:xfrm>
          <a:prstGeom prst="rect">
            <a:avLst/>
          </a:prstGeom>
          <a:noFill/>
        </p:spPr>
        <p:txBody>
          <a:bodyPr wrap="square" rtlCol="0">
            <a:spAutoFit/>
          </a:bodyPr>
          <a:lstStyle/>
          <a:p>
            <a:r>
              <a:rPr lang="en-GB" sz="2400" dirty="0" smtClean="0">
                <a:solidFill>
                  <a:srgbClr val="FF0000"/>
                </a:solidFill>
              </a:rPr>
              <a:t>Try this at home. </a:t>
            </a:r>
          </a:p>
          <a:p>
            <a:r>
              <a:rPr lang="en-GB" dirty="0" smtClean="0"/>
              <a:t>Put hot water in a mug until it is ¼ full. Put a metal spoon into the mug, after few minutes the top of the spoon (not in the hot water) will feel hot. This is because the heat energy has travelled up the spoon by conduction. </a:t>
            </a:r>
            <a:endParaRPr lang="en-GB" dirty="0"/>
          </a:p>
        </p:txBody>
      </p:sp>
      <p:pic>
        <p:nvPicPr>
          <p:cNvPr id="3" name="Picture 2"/>
          <p:cNvPicPr>
            <a:picLocks noChangeAspect="1"/>
          </p:cNvPicPr>
          <p:nvPr/>
        </p:nvPicPr>
        <p:blipFill rotWithShape="1">
          <a:blip r:embed="rId3"/>
          <a:srcRect l="23340" t="30933" r="24562" b="38632"/>
          <a:stretch/>
        </p:blipFill>
        <p:spPr>
          <a:xfrm>
            <a:off x="0" y="6456347"/>
            <a:ext cx="6778487" cy="2226366"/>
          </a:xfrm>
          <a:prstGeom prst="rect">
            <a:avLst/>
          </a:prstGeom>
        </p:spPr>
      </p:pic>
      <p:sp>
        <p:nvSpPr>
          <p:cNvPr id="7" name="TextBox 6"/>
          <p:cNvSpPr txBox="1"/>
          <p:nvPr/>
        </p:nvSpPr>
        <p:spPr>
          <a:xfrm>
            <a:off x="200025" y="8915400"/>
            <a:ext cx="6578462" cy="923330"/>
          </a:xfrm>
          <a:prstGeom prst="rect">
            <a:avLst/>
          </a:prstGeom>
          <a:noFill/>
        </p:spPr>
        <p:txBody>
          <a:bodyPr wrap="square" rtlCol="0">
            <a:spAutoFit/>
          </a:bodyPr>
          <a:lstStyle/>
          <a:p>
            <a:pPr marL="285750" indent="-285750">
              <a:buFont typeface="Arial" panose="020B0604020202020204" pitchFamily="34" charset="0"/>
              <a:buChar char="•"/>
            </a:pPr>
            <a:r>
              <a:rPr lang="en-GB" dirty="0" smtClean="0"/>
              <a:t>Metals are good </a:t>
            </a:r>
            <a:r>
              <a:rPr lang="en-GB" dirty="0" smtClean="0">
                <a:solidFill>
                  <a:srgbClr val="FF0000"/>
                </a:solidFill>
              </a:rPr>
              <a:t>conductors</a:t>
            </a:r>
            <a:r>
              <a:rPr lang="en-GB" dirty="0" smtClean="0"/>
              <a:t> of heat (they let heat travel easily)</a:t>
            </a:r>
          </a:p>
          <a:p>
            <a:pPr marL="285750" indent="-285750">
              <a:buFont typeface="Arial" panose="020B0604020202020204" pitchFamily="34" charset="0"/>
              <a:buChar char="•"/>
            </a:pPr>
            <a:r>
              <a:rPr lang="en-GB" dirty="0" smtClean="0"/>
              <a:t>Plastic and wood are </a:t>
            </a:r>
            <a:r>
              <a:rPr lang="en-GB" dirty="0" smtClean="0">
                <a:solidFill>
                  <a:srgbClr val="FF0000"/>
                </a:solidFill>
              </a:rPr>
              <a:t>insulators</a:t>
            </a:r>
            <a:r>
              <a:rPr lang="en-GB" dirty="0" smtClean="0"/>
              <a:t> of heat (they do not let heat travel easily)</a:t>
            </a:r>
            <a:endParaRPr lang="en-GB" dirty="0"/>
          </a:p>
        </p:txBody>
      </p:sp>
    </p:spTree>
    <p:extLst>
      <p:ext uri="{BB962C8B-B14F-4D97-AF65-F5344CB8AC3E}">
        <p14:creationId xmlns:p14="http://schemas.microsoft.com/office/powerpoint/2010/main" val="14288056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177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Rectangle 4"/>
          <p:cNvSpPr/>
          <p:nvPr/>
        </p:nvSpPr>
        <p:spPr>
          <a:xfrm>
            <a:off x="16741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 name="Rectangle 5"/>
          <p:cNvSpPr/>
          <p:nvPr/>
        </p:nvSpPr>
        <p:spPr>
          <a:xfrm>
            <a:off x="389613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Rectangle 6"/>
          <p:cNvSpPr/>
          <p:nvPr/>
        </p:nvSpPr>
        <p:spPr>
          <a:xfrm>
            <a:off x="162339" y="683438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Rectangle 7"/>
          <p:cNvSpPr/>
          <p:nvPr/>
        </p:nvSpPr>
        <p:spPr>
          <a:xfrm>
            <a:off x="2043844" y="681533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Rectangle 8"/>
          <p:cNvSpPr/>
          <p:nvPr/>
        </p:nvSpPr>
        <p:spPr>
          <a:xfrm>
            <a:off x="3896139" y="681533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Text Box 7"/>
          <p:cNvSpPr txBox="1">
            <a:spLocks noChangeArrowheads="1"/>
          </p:cNvSpPr>
          <p:nvPr/>
        </p:nvSpPr>
        <p:spPr bwMode="auto">
          <a:xfrm>
            <a:off x="112643" y="7472672"/>
            <a:ext cx="548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Substances that allow thermal energy to move easily through them are called conductors. Metals are good conductors of thermal energy.</a:t>
            </a: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Substances that do not allow thermal energy to move through them easily are called insulators. Air and plastics are insulators.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Explain why handles for pans are made from plastic and not metal?</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200" dirty="0">
              <a:latin typeface="Comic Sans MS" panose="030F0702030302020204" pitchFamily="66"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Can you think of any other materials that are used as insulators or conductors of heat?</a:t>
            </a: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1" name="Text Box 8"/>
          <p:cNvSpPr txBox="1">
            <a:spLocks noChangeArrowheads="1"/>
          </p:cNvSpPr>
          <p:nvPr/>
        </p:nvSpPr>
        <p:spPr bwMode="auto">
          <a:xfrm>
            <a:off x="0" y="4714014"/>
            <a:ext cx="6248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Draw and label diagrams showing what happened to the particles as the</a:t>
            </a:r>
            <a:r>
              <a:rPr kumimoji="0" lang="en-GB" altLang="en-US" sz="12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spoon</a:t>
            </a:r>
            <a:r>
              <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was heated.</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2" name="Rectangle 9"/>
          <p:cNvSpPr>
            <a:spLocks noChangeArrowheads="1"/>
          </p:cNvSpPr>
          <p:nvPr/>
        </p:nvSpPr>
        <p:spPr bwMode="auto">
          <a:xfrm>
            <a:off x="100274" y="243658"/>
            <a:ext cx="6488533"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Conduction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When we heated the metal spoon in the hot water, the  _ _ _ _ _ _ _ _ _ received more energy. This meant they _ _ _ _ _ _ _ _ more and bumped into each other.</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As they bumped into each other, they passed on some of their energy. This meant the _ _ _ _(or thermal energy) moved through the spoon.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Eventually the whole spoon heated up. The movement of thermal energy like this is called _ _ _ _ _ _ _ _ _ _.</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3" name="Rectangle 10"/>
          <p:cNvSpPr>
            <a:spLocks noChangeArrowheads="1"/>
          </p:cNvSpPr>
          <p:nvPr/>
        </p:nvSpPr>
        <p:spPr bwMode="auto">
          <a:xfrm>
            <a:off x="-6745357" y="984605"/>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Rectangle 12"/>
          <p:cNvSpPr>
            <a:spLocks noChangeArrowheads="1"/>
          </p:cNvSpPr>
          <p:nvPr/>
        </p:nvSpPr>
        <p:spPr bwMode="auto">
          <a:xfrm>
            <a:off x="252673" y="2535706"/>
            <a:ext cx="3027239" cy="646331"/>
          </a:xfrm>
          <a:prstGeom prst="rect">
            <a:avLst/>
          </a:prstGeom>
          <a:solidFill>
            <a:srgbClr val="FFFF00"/>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heat     particles    conduction      vibrated	</a:t>
            </a:r>
            <a:r>
              <a:rPr kumimoji="0" lang="en-GB" altLang="en-US" sz="800" b="0" i="0" u="none" strike="noStrike" cap="none" normalizeH="0" baseline="0" dirty="0" smtClean="0">
                <a:ln>
                  <a:noFill/>
                </a:ln>
                <a:solidFill>
                  <a:schemeClr val="tx1"/>
                </a:solidFill>
                <a:effectLst/>
              </a:rPr>
              <a:t> </a:t>
            </a:r>
            <a:endParaRPr kumimoji="0" lang="en-GB" altLang="en-US" sz="2400" b="0" i="0" u="none" strike="noStrike" cap="none" normalizeH="0" baseline="0" dirty="0" smtClean="0">
              <a:ln>
                <a:noFill/>
              </a:ln>
              <a:solidFill>
                <a:schemeClr val="tx1"/>
              </a:solidFill>
              <a:effectLst/>
              <a:latin typeface="Arial" panose="020B0604020202020204" pitchFamily="34" charset="0"/>
            </a:endParaRPr>
          </a:p>
        </p:txBody>
      </p:sp>
      <p:pic>
        <p:nvPicPr>
          <p:cNvPr id="15" name="Picture 14"/>
          <p:cNvPicPr>
            <a:picLocks noChangeAspect="1"/>
          </p:cNvPicPr>
          <p:nvPr/>
        </p:nvPicPr>
        <p:blipFill rotWithShape="1">
          <a:blip r:embed="rId2"/>
          <a:srcRect l="22364" t="17778" r="15842"/>
          <a:stretch/>
        </p:blipFill>
        <p:spPr>
          <a:xfrm>
            <a:off x="3279912" y="2342538"/>
            <a:ext cx="3379306" cy="2529278"/>
          </a:xfrm>
          <a:prstGeom prst="rect">
            <a:avLst/>
          </a:prstGeom>
        </p:spPr>
      </p:pic>
    </p:spTree>
    <p:extLst>
      <p:ext uri="{BB962C8B-B14F-4D97-AF65-F5344CB8AC3E}">
        <p14:creationId xmlns:p14="http://schemas.microsoft.com/office/powerpoint/2010/main" val="843771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003"/>
          <p:cNvPicPr>
            <a:picLocks noChangeAspect="1" noChangeArrowheads="1"/>
          </p:cNvPicPr>
          <p:nvPr/>
        </p:nvPicPr>
        <p:blipFill>
          <a:blip r:embed="rId2">
            <a:extLst>
              <a:ext uri="{28A0092B-C50C-407E-A947-70E740481C1C}">
                <a14:useLocalDpi xmlns:a14="http://schemas.microsoft.com/office/drawing/2010/main" val="0"/>
              </a:ext>
            </a:extLst>
          </a:blip>
          <a:srcRect t="9650" b="23976"/>
          <a:stretch>
            <a:fillRect/>
          </a:stretch>
        </p:blipFill>
        <p:spPr bwMode="auto">
          <a:xfrm>
            <a:off x="126991" y="1992845"/>
            <a:ext cx="4475331"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231061" y="0"/>
            <a:ext cx="6172200" cy="82144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Convection</a:t>
            </a:r>
            <a:endParaRPr lang="en-GB" dirty="0"/>
          </a:p>
        </p:txBody>
      </p:sp>
      <p:sp>
        <p:nvSpPr>
          <p:cNvPr id="6" name="Text Box 2"/>
          <p:cNvSpPr txBox="1">
            <a:spLocks noChangeArrowheads="1"/>
          </p:cNvSpPr>
          <p:nvPr/>
        </p:nvSpPr>
        <p:spPr bwMode="auto">
          <a:xfrm>
            <a:off x="126991" y="4297101"/>
            <a:ext cx="4118867" cy="55912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C _ _ _ _ _ _ _ _ _ can occur </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in</a:t>
            </a:r>
            <a:r>
              <a:rPr kumimoji="0" lang="en-GB" altLang="en-US" sz="1100" b="0" i="0" u="none" strike="noStrike" cap="none" normalizeH="0" dirty="0" smtClean="0">
                <a:ln>
                  <a:noFill/>
                </a:ln>
                <a:solidFill>
                  <a:schemeClr val="tx1"/>
                </a:solidFill>
                <a:effectLst/>
                <a:latin typeface="Calibri" pitchFamily="34" charset="0"/>
                <a:cs typeface="Arial" pitchFamily="34" charset="0"/>
              </a:rPr>
              <a:t>  </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 </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l _ _ _ _ _ </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_ and g</a:t>
            </a:r>
            <a:r>
              <a:rPr kumimoji="0" lang="en-GB" altLang="en-US" sz="1100" b="0" i="0" u="none" strike="noStrike" cap="none" normalizeH="0" dirty="0" smtClean="0">
                <a:ln>
                  <a:noFill/>
                </a:ln>
                <a:solidFill>
                  <a:schemeClr val="tx1"/>
                </a:solidFill>
                <a:effectLst/>
                <a:latin typeface="Calibri" pitchFamily="34" charset="0"/>
                <a:cs typeface="Arial" pitchFamily="34" charset="0"/>
              </a:rPr>
              <a:t> _ _ _ _ </a:t>
            </a:r>
            <a:endParaRPr kumimoji="0" lang="en-GB" altLang="en-US" sz="1100" b="0"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The hot air </a:t>
            </a:r>
            <a:r>
              <a:rPr kumimoji="0" lang="en-GB" altLang="en-US" sz="1100" b="1" i="0" u="none" strike="noStrike" cap="none" normalizeH="0" baseline="0" dirty="0" smtClean="0">
                <a:ln>
                  <a:noFill/>
                </a:ln>
                <a:solidFill>
                  <a:schemeClr val="tx1"/>
                </a:solidFill>
                <a:effectLst/>
                <a:latin typeface="Calibri" pitchFamily="34" charset="0"/>
                <a:cs typeface="Arial" pitchFamily="34" charset="0"/>
              </a:rPr>
              <a:t>rises</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 and cools and </a:t>
            </a:r>
            <a:r>
              <a:rPr kumimoji="0" lang="en-GB" altLang="en-US" sz="1100" b="0" i="0" u="none" strike="noStrike" cap="none" normalizeH="0" baseline="0" dirty="0" smtClean="0">
                <a:ln>
                  <a:noFill/>
                </a:ln>
                <a:solidFill>
                  <a:schemeClr val="tx1"/>
                </a:solidFill>
                <a:effectLst/>
                <a:latin typeface="Calibri" pitchFamily="34" charset="0"/>
                <a:cs typeface="Arial" pitchFamily="34" charset="0"/>
              </a:rPr>
              <a:t>m _ _ _ _ down again</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extBox 6"/>
          <p:cNvSpPr txBox="1"/>
          <p:nvPr/>
        </p:nvSpPr>
        <p:spPr>
          <a:xfrm>
            <a:off x="0" y="821440"/>
            <a:ext cx="6858000" cy="1200329"/>
          </a:xfrm>
          <a:prstGeom prst="rect">
            <a:avLst/>
          </a:prstGeom>
          <a:noFill/>
        </p:spPr>
        <p:txBody>
          <a:bodyPr wrap="square" rtlCol="0">
            <a:spAutoFit/>
          </a:bodyPr>
          <a:lstStyle/>
          <a:p>
            <a:r>
              <a:rPr lang="en-GB" dirty="0" smtClean="0"/>
              <a:t>Convection occurs in liquids and gases. When a liquid/gas is heated the particles vibrate taking up more space, they expand and become less dense. This causes the particles to rise. When away from the heat, the particles cool and move down again.</a:t>
            </a:r>
            <a:endParaRPr lang="en-GB" dirty="0"/>
          </a:p>
        </p:txBody>
      </p:sp>
      <p:sp>
        <p:nvSpPr>
          <p:cNvPr id="8" name="Rectangle 7"/>
          <p:cNvSpPr/>
          <p:nvPr/>
        </p:nvSpPr>
        <p:spPr>
          <a:xfrm>
            <a:off x="231061" y="5338296"/>
            <a:ext cx="6458497" cy="3277820"/>
          </a:xfrm>
          <a:prstGeom prst="rect">
            <a:avLst/>
          </a:prstGeom>
        </p:spPr>
        <p:txBody>
          <a:bodyPr wrap="square">
            <a:spAutoFit/>
          </a:bodyPr>
          <a:lstStyle/>
          <a:p>
            <a:pPr>
              <a:spcAft>
                <a:spcPts val="0"/>
              </a:spcAft>
            </a:pPr>
            <a:r>
              <a:rPr lang="en-GB" dirty="0">
                <a:latin typeface="Century Gothic" panose="020B0502020202020204" pitchFamily="34" charset="0"/>
                <a:ea typeface="Times New Roman" panose="02020603050405020304" pitchFamily="18" charset="0"/>
              </a:rPr>
              <a:t>Fill in the gaps using the following words:</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Century Gothic" panose="020B050202020202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b="1" dirty="0">
                <a:latin typeface="Century Gothic" panose="020B0502020202020204" pitchFamily="34" charset="0"/>
                <a:ea typeface="Times New Roman" panose="02020603050405020304" pitchFamily="18" charset="0"/>
              </a:rPr>
              <a:t>conduction	   convection  </a:t>
            </a:r>
            <a:r>
              <a:rPr lang="en-GB" b="1" dirty="0" smtClean="0">
                <a:latin typeface="Century Gothic" panose="020B0502020202020204" pitchFamily="34" charset="0"/>
                <a:ea typeface="Times New Roman" panose="02020603050405020304" pitchFamily="18" charset="0"/>
              </a:rPr>
              <a:t>conductors       </a:t>
            </a:r>
            <a:r>
              <a:rPr lang="en-GB" b="1" dirty="0">
                <a:latin typeface="Century Gothic" panose="020B0502020202020204" pitchFamily="34" charset="0"/>
                <a:ea typeface="Times New Roman" panose="02020603050405020304" pitchFamily="18" charset="0"/>
              </a:rPr>
              <a:t>liquids      gases	   solids		</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Heat flows through solids by </a:t>
            </a:r>
            <a:r>
              <a:rPr lang="en-GB" dirty="0" smtClean="0">
                <a:latin typeface="Century Gothic" panose="020B0502020202020204" pitchFamily="34" charset="0"/>
                <a:ea typeface="Times New Roman" panose="02020603050405020304" pitchFamily="18" charset="0"/>
              </a:rPr>
              <a:t> c _ _ _ _ _ _ _ _ 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Liquids and gases are poor </a:t>
            </a:r>
            <a:r>
              <a:rPr lang="en-GB" dirty="0" smtClean="0">
                <a:latin typeface="Century Gothic" panose="020B0502020202020204" pitchFamily="34" charset="0"/>
                <a:ea typeface="Times New Roman" panose="02020603050405020304" pitchFamily="18" charset="0"/>
              </a:rPr>
              <a:t>c _ _ _ _ _ _ _ _ _   </a:t>
            </a:r>
            <a:r>
              <a:rPr lang="en-GB" dirty="0">
                <a:latin typeface="Century Gothic" panose="020B0502020202020204" pitchFamily="34" charset="0"/>
                <a:ea typeface="Times New Roman" panose="02020603050405020304" pitchFamily="18" charset="0"/>
              </a:rPr>
              <a:t>but transfer heat </a:t>
            </a:r>
            <a:r>
              <a:rPr lang="en-GB" dirty="0" smtClean="0">
                <a:latin typeface="Century Gothic" panose="020B0502020202020204" pitchFamily="34" charset="0"/>
                <a:ea typeface="Times New Roman" panose="02020603050405020304" pitchFamily="18" charset="0"/>
              </a:rPr>
              <a:t>by c _ _ _ _ _ _ _ _ _ </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smtClean="0">
                <a:latin typeface="Century Gothic" panose="020B0502020202020204" pitchFamily="34" charset="0"/>
                <a:ea typeface="Times New Roman" panose="02020603050405020304" pitchFamily="18" charset="0"/>
              </a:rPr>
              <a:t>Convection </a:t>
            </a:r>
            <a:r>
              <a:rPr lang="en-GB" dirty="0">
                <a:latin typeface="Century Gothic" panose="020B0502020202020204" pitchFamily="34" charset="0"/>
                <a:ea typeface="Times New Roman" panose="02020603050405020304" pitchFamily="18" charset="0"/>
              </a:rPr>
              <a:t>takes place in </a:t>
            </a:r>
            <a:r>
              <a:rPr lang="en-GB" dirty="0" smtClean="0">
                <a:latin typeface="Century Gothic" panose="020B0502020202020204" pitchFamily="34" charset="0"/>
                <a:ea typeface="Times New Roman" panose="02020603050405020304" pitchFamily="18" charset="0"/>
              </a:rPr>
              <a:t>l _ _ _ _ _ _ </a:t>
            </a:r>
            <a:r>
              <a:rPr lang="en-GB" dirty="0">
                <a:latin typeface="Century Gothic" panose="020B0502020202020204" pitchFamily="34" charset="0"/>
                <a:ea typeface="Times New Roman" panose="02020603050405020304" pitchFamily="18" charset="0"/>
              </a:rPr>
              <a:t>and </a:t>
            </a:r>
            <a:r>
              <a:rPr lang="en-GB" dirty="0" smtClean="0">
                <a:latin typeface="Century Gothic" panose="020B0502020202020204" pitchFamily="34" charset="0"/>
                <a:ea typeface="Times New Roman" panose="02020603050405020304" pitchFamily="18" charset="0"/>
              </a:rPr>
              <a:t>g _ _ _ 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Convection will not take place in </a:t>
            </a:r>
            <a:r>
              <a:rPr lang="en-GB" dirty="0" smtClean="0">
                <a:latin typeface="Century Gothic" panose="020B0502020202020204" pitchFamily="34" charset="0"/>
                <a:ea typeface="Times New Roman" panose="02020603050405020304" pitchFamily="18" charset="0"/>
              </a:rPr>
              <a:t>s _ _ _ _ _. </a:t>
            </a:r>
            <a:endParaRPr lang="en-GB"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51580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71488" y="3228380"/>
            <a:ext cx="5915025" cy="5693900"/>
          </a:xfrm>
        </p:spPr>
        <p:txBody>
          <a:bodyPr/>
          <a:lstStyle/>
          <a:p>
            <a:r>
              <a:rPr lang="en-GB" dirty="0" smtClean="0"/>
              <a:t>When particles heat up they vibrate more taking up more space and spreading out. This means the gas or liquid becomes less dense (lighter) so rises. As it cools it becomes more dense (heavier) so moves back down</a:t>
            </a:r>
            <a:endParaRPr lang="en-GB" dirty="0"/>
          </a:p>
        </p:txBody>
      </p:sp>
      <p:pic>
        <p:nvPicPr>
          <p:cNvPr id="4" name="Picture 3"/>
          <p:cNvPicPr>
            <a:picLocks noChangeAspect="1"/>
          </p:cNvPicPr>
          <p:nvPr/>
        </p:nvPicPr>
        <p:blipFill rotWithShape="1">
          <a:blip r:embed="rId2"/>
          <a:srcRect t="16674"/>
          <a:stretch/>
        </p:blipFill>
        <p:spPr>
          <a:xfrm>
            <a:off x="66172" y="4952199"/>
            <a:ext cx="6352674" cy="3970081"/>
          </a:xfrm>
          <a:prstGeom prst="rect">
            <a:avLst/>
          </a:prstGeom>
        </p:spPr>
      </p:pic>
      <p:pic>
        <p:nvPicPr>
          <p:cNvPr id="5" name="Picture 4"/>
          <p:cNvPicPr>
            <a:picLocks noChangeAspect="1"/>
          </p:cNvPicPr>
          <p:nvPr/>
        </p:nvPicPr>
        <p:blipFill>
          <a:blip r:embed="rId3"/>
          <a:stretch>
            <a:fillRect/>
          </a:stretch>
        </p:blipFill>
        <p:spPr>
          <a:xfrm>
            <a:off x="276725" y="0"/>
            <a:ext cx="5931569" cy="3228380"/>
          </a:xfrm>
          <a:prstGeom prst="rect">
            <a:avLst/>
          </a:prstGeom>
        </p:spPr>
      </p:pic>
    </p:spTree>
    <p:extLst>
      <p:ext uri="{BB962C8B-B14F-4D97-AF65-F5344CB8AC3E}">
        <p14:creationId xmlns:p14="http://schemas.microsoft.com/office/powerpoint/2010/main" val="3472373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6967046" cy="8325853"/>
          </a:xfrm>
          <a:prstGeom prst="rect">
            <a:avLst/>
          </a:prstGeom>
        </p:spPr>
      </p:pic>
      <p:sp>
        <p:nvSpPr>
          <p:cNvPr id="3" name="TextBox 2"/>
          <p:cNvSpPr txBox="1"/>
          <p:nvPr/>
        </p:nvSpPr>
        <p:spPr>
          <a:xfrm>
            <a:off x="0" y="8521005"/>
            <a:ext cx="6858000" cy="923330"/>
          </a:xfrm>
          <a:prstGeom prst="rect">
            <a:avLst/>
          </a:prstGeom>
          <a:noFill/>
        </p:spPr>
        <p:txBody>
          <a:bodyPr wrap="square" rtlCol="0">
            <a:spAutoFit/>
          </a:bodyPr>
          <a:lstStyle/>
          <a:p>
            <a:r>
              <a:rPr lang="en-GB" dirty="0" smtClean="0"/>
              <a:t>Read the instructions above and then</a:t>
            </a:r>
          </a:p>
          <a:p>
            <a:r>
              <a:rPr lang="en-GB" dirty="0"/>
              <a:t>c</a:t>
            </a:r>
            <a:r>
              <a:rPr lang="en-GB" dirty="0" smtClean="0"/>
              <a:t>ut out the template on the next page and create your own snake, hold above a heater or some hot water in a mug and see what happens</a:t>
            </a:r>
            <a:endParaRPr lang="en-GB" dirty="0"/>
          </a:p>
        </p:txBody>
      </p:sp>
    </p:spTree>
    <p:extLst>
      <p:ext uri="{BB962C8B-B14F-4D97-AF65-F5344CB8AC3E}">
        <p14:creationId xmlns:p14="http://schemas.microsoft.com/office/powerpoint/2010/main" val="12335093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4" descr="https://s-media-cache-ak0.pinimg.com/236x/b2/4b/25/b24b250551b89ad36427bcd2a50467c2.jpg"/>
          <p:cNvPicPr>
            <a:picLocks noChangeAspect="1" noChangeArrowheads="1"/>
          </p:cNvPicPr>
          <p:nvPr/>
        </p:nvPicPr>
        <p:blipFill rotWithShape="1">
          <a:blip r:embed="rId2">
            <a:extLst>
              <a:ext uri="{28A0092B-C50C-407E-A947-70E740481C1C}">
                <a14:useLocalDpi xmlns:a14="http://schemas.microsoft.com/office/drawing/2010/main" val="0"/>
              </a:ext>
            </a:extLst>
          </a:blip>
          <a:srcRect b="8325"/>
          <a:stretch/>
        </p:blipFill>
        <p:spPr bwMode="auto">
          <a:xfrm>
            <a:off x="864844" y="1484756"/>
            <a:ext cx="5128311" cy="6255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321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430273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activityvillage.co.uk/sites/default/files/images/images2/cny_paper_plate_snake_mobile_hanging.jpg"/>
          <p:cNvPicPr>
            <a:picLocks noChangeAspect="1" noChangeArrowheads="1"/>
          </p:cNvPicPr>
          <p:nvPr/>
        </p:nvPicPr>
        <p:blipFill rotWithShape="1">
          <a:blip r:embed="rId2">
            <a:extLst>
              <a:ext uri="{28A0092B-C50C-407E-A947-70E740481C1C}">
                <a14:useLocalDpi xmlns:a14="http://schemas.microsoft.com/office/drawing/2010/main" val="0"/>
              </a:ext>
            </a:extLst>
          </a:blip>
          <a:srcRect t="6101" b="9856"/>
          <a:stretch/>
        </p:blipFill>
        <p:spPr bwMode="auto">
          <a:xfrm rot="10800000">
            <a:off x="2972876" y="1498600"/>
            <a:ext cx="1136085" cy="2962237"/>
          </a:xfrm>
          <a:prstGeom prst="rect">
            <a:avLst/>
          </a:prstGeom>
          <a:noFill/>
          <a:extLst>
            <a:ext uri="{909E8E84-426E-40DD-AFC4-6F175D3DCCD1}">
              <a14:hiddenFill xmlns:a14="http://schemas.microsoft.com/office/drawing/2010/main">
                <a:solidFill>
                  <a:srgbClr val="FFFFFF"/>
                </a:solidFill>
              </a14:hiddenFill>
            </a:ext>
          </a:extLst>
        </p:spPr>
      </p:pic>
      <p:sp>
        <p:nvSpPr>
          <p:cNvPr id="3075" name="Line 5"/>
          <p:cNvSpPr>
            <a:spLocks noChangeShapeType="1"/>
          </p:cNvSpPr>
          <p:nvPr/>
        </p:nvSpPr>
        <p:spPr bwMode="auto">
          <a:xfrm>
            <a:off x="3284934" y="231589"/>
            <a:ext cx="0" cy="126701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3076" name="Picture 6" descr="MCj0412784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9428" y="6432923"/>
            <a:ext cx="511969"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388814" y="704528"/>
            <a:ext cx="2304256" cy="28667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The air then _ _ _ _ _ and it moves _ _ _ _</a:t>
            </a:r>
            <a:endParaRPr lang="en-GB" dirty="0"/>
          </a:p>
        </p:txBody>
      </p:sp>
      <p:sp>
        <p:nvSpPr>
          <p:cNvPr id="13" name="Rectangle 12"/>
          <p:cNvSpPr/>
          <p:nvPr/>
        </p:nvSpPr>
        <p:spPr>
          <a:xfrm>
            <a:off x="298456" y="1665316"/>
            <a:ext cx="2696544" cy="190599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As the _ _ _ rises it moves the snake causing it to </a:t>
            </a:r>
          </a:p>
          <a:p>
            <a:pPr algn="ctr">
              <a:lnSpc>
                <a:spcPct val="200000"/>
              </a:lnSpc>
            </a:pPr>
            <a:r>
              <a:rPr lang="en-GB" dirty="0"/>
              <a:t>_ _ _ _</a:t>
            </a:r>
          </a:p>
          <a:p>
            <a:pPr algn="ctr">
              <a:lnSpc>
                <a:spcPct val="200000"/>
              </a:lnSpc>
            </a:pPr>
            <a:r>
              <a:rPr lang="en-GB" dirty="0"/>
              <a:t> </a:t>
            </a:r>
            <a:endParaRPr lang="en-GB" dirty="0"/>
          </a:p>
        </p:txBody>
      </p:sp>
      <p:sp>
        <p:nvSpPr>
          <p:cNvPr id="14" name="Rectangle 13"/>
          <p:cNvSpPr/>
          <p:nvPr/>
        </p:nvSpPr>
        <p:spPr>
          <a:xfrm>
            <a:off x="3728413" y="6478421"/>
            <a:ext cx="2976038" cy="231932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A convection current is ……..</a:t>
            </a:r>
          </a:p>
          <a:p>
            <a:pPr algn="ctr">
              <a:lnSpc>
                <a:spcPct val="200000"/>
              </a:lnSpc>
            </a:pPr>
            <a:r>
              <a:rPr lang="en-GB" dirty="0"/>
              <a:t>…………………………………………….</a:t>
            </a:r>
          </a:p>
          <a:p>
            <a:pPr algn="ctr">
              <a:lnSpc>
                <a:spcPct val="200000"/>
              </a:lnSpc>
            </a:pPr>
            <a:r>
              <a:rPr lang="en-GB" dirty="0"/>
              <a:t>……………………………………………</a:t>
            </a:r>
          </a:p>
          <a:p>
            <a:pPr algn="ctr">
              <a:lnSpc>
                <a:spcPct val="200000"/>
              </a:lnSpc>
            </a:pPr>
            <a:r>
              <a:rPr lang="en-GB" dirty="0"/>
              <a:t>…………………………………………….</a:t>
            </a:r>
            <a:endParaRPr lang="en-GB" dirty="0"/>
          </a:p>
        </p:txBody>
      </p:sp>
      <p:sp>
        <p:nvSpPr>
          <p:cNvPr id="15" name="Rectangle 14"/>
          <p:cNvSpPr/>
          <p:nvPr/>
        </p:nvSpPr>
        <p:spPr>
          <a:xfrm>
            <a:off x="392882" y="6033120"/>
            <a:ext cx="2304256" cy="288032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200000"/>
              </a:lnSpc>
            </a:pPr>
            <a:r>
              <a:rPr lang="en-GB" dirty="0"/>
              <a:t>Air particles are </a:t>
            </a:r>
          </a:p>
          <a:p>
            <a:pPr algn="ctr">
              <a:lnSpc>
                <a:spcPct val="200000"/>
              </a:lnSpc>
            </a:pPr>
            <a:r>
              <a:rPr lang="en-GB" dirty="0"/>
              <a:t> _ _ _ _ _ _</a:t>
            </a:r>
          </a:p>
          <a:p>
            <a:pPr algn="ctr">
              <a:lnSpc>
                <a:spcPct val="200000"/>
              </a:lnSpc>
            </a:pPr>
            <a:r>
              <a:rPr lang="en-GB" dirty="0"/>
              <a:t>This causes them to</a:t>
            </a:r>
          </a:p>
          <a:p>
            <a:pPr algn="ctr">
              <a:lnSpc>
                <a:spcPct val="200000"/>
              </a:lnSpc>
            </a:pPr>
            <a:r>
              <a:rPr lang="en-GB" dirty="0"/>
              <a:t> _ _ _ _</a:t>
            </a:r>
            <a:endParaRPr lang="en-GB" dirty="0"/>
          </a:p>
        </p:txBody>
      </p:sp>
      <p:sp>
        <p:nvSpPr>
          <p:cNvPr id="3" name="TextBox 2"/>
          <p:cNvSpPr txBox="1"/>
          <p:nvPr/>
        </p:nvSpPr>
        <p:spPr>
          <a:xfrm>
            <a:off x="0" y="9164374"/>
            <a:ext cx="6858000" cy="369332"/>
          </a:xfrm>
          <a:prstGeom prst="rect">
            <a:avLst/>
          </a:prstGeom>
          <a:solidFill>
            <a:srgbClr val="FFFF00"/>
          </a:solidFill>
        </p:spPr>
        <p:txBody>
          <a:bodyPr wrap="square" rtlCol="0">
            <a:spAutoFit/>
          </a:bodyPr>
          <a:lstStyle/>
          <a:p>
            <a:r>
              <a:rPr lang="en-GB" dirty="0"/>
              <a:t> rise           down            spin                cools             heated          air </a:t>
            </a:r>
            <a:endParaRPr lang="en-GB" dirty="0"/>
          </a:p>
        </p:txBody>
      </p:sp>
      <p:sp>
        <p:nvSpPr>
          <p:cNvPr id="10" name="Oval 13"/>
          <p:cNvSpPr>
            <a:spLocks noChangeArrowheads="1"/>
          </p:cNvSpPr>
          <p:nvPr/>
        </p:nvSpPr>
        <p:spPr bwMode="auto">
          <a:xfrm>
            <a:off x="3053726" y="52983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1" name="Oval 14"/>
          <p:cNvSpPr>
            <a:spLocks noChangeArrowheads="1"/>
          </p:cNvSpPr>
          <p:nvPr/>
        </p:nvSpPr>
        <p:spPr bwMode="auto">
          <a:xfrm>
            <a:off x="3307726" y="56412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2" name="Oval 15"/>
          <p:cNvSpPr>
            <a:spLocks noChangeArrowheads="1"/>
          </p:cNvSpPr>
          <p:nvPr/>
        </p:nvSpPr>
        <p:spPr bwMode="auto">
          <a:xfrm>
            <a:off x="3587126" y="54888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6" name="Oval 16"/>
          <p:cNvSpPr>
            <a:spLocks noChangeArrowheads="1"/>
          </p:cNvSpPr>
          <p:nvPr/>
        </p:nvSpPr>
        <p:spPr bwMode="auto">
          <a:xfrm>
            <a:off x="3612526" y="59460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7" name="Oval 17"/>
          <p:cNvSpPr>
            <a:spLocks noChangeArrowheads="1"/>
          </p:cNvSpPr>
          <p:nvPr/>
        </p:nvSpPr>
        <p:spPr bwMode="auto">
          <a:xfrm>
            <a:off x="3079126" y="57174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8" name="Oval 18"/>
          <p:cNvSpPr>
            <a:spLocks noChangeArrowheads="1"/>
          </p:cNvSpPr>
          <p:nvPr/>
        </p:nvSpPr>
        <p:spPr bwMode="auto">
          <a:xfrm>
            <a:off x="3231526" y="57936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19" name="Oval 19"/>
          <p:cNvSpPr>
            <a:spLocks noChangeArrowheads="1"/>
          </p:cNvSpPr>
          <p:nvPr/>
        </p:nvSpPr>
        <p:spPr bwMode="auto">
          <a:xfrm>
            <a:off x="3142626" y="59460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0" name="Oval 20"/>
          <p:cNvSpPr>
            <a:spLocks noChangeArrowheads="1"/>
          </p:cNvSpPr>
          <p:nvPr/>
        </p:nvSpPr>
        <p:spPr bwMode="auto">
          <a:xfrm>
            <a:off x="3231526" y="60984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1" name="Oval 21"/>
          <p:cNvSpPr>
            <a:spLocks noChangeArrowheads="1"/>
          </p:cNvSpPr>
          <p:nvPr/>
        </p:nvSpPr>
        <p:spPr bwMode="auto">
          <a:xfrm>
            <a:off x="3021976" y="61111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2" name="Oval 22"/>
          <p:cNvSpPr>
            <a:spLocks noChangeArrowheads="1"/>
          </p:cNvSpPr>
          <p:nvPr/>
        </p:nvSpPr>
        <p:spPr bwMode="auto">
          <a:xfrm>
            <a:off x="2837826" y="595244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3" name="Oval 23"/>
          <p:cNvSpPr>
            <a:spLocks noChangeArrowheads="1"/>
          </p:cNvSpPr>
          <p:nvPr/>
        </p:nvSpPr>
        <p:spPr bwMode="auto">
          <a:xfrm>
            <a:off x="2729876" y="582544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4" name="Oval 24"/>
          <p:cNvSpPr>
            <a:spLocks noChangeArrowheads="1"/>
          </p:cNvSpPr>
          <p:nvPr/>
        </p:nvSpPr>
        <p:spPr bwMode="auto">
          <a:xfrm>
            <a:off x="2812426" y="55650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5" name="Oval 25"/>
          <p:cNvSpPr>
            <a:spLocks noChangeArrowheads="1"/>
          </p:cNvSpPr>
          <p:nvPr/>
        </p:nvSpPr>
        <p:spPr bwMode="auto">
          <a:xfrm>
            <a:off x="3374401" y="585243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6" name="Oval 26"/>
          <p:cNvSpPr>
            <a:spLocks noChangeArrowheads="1"/>
          </p:cNvSpPr>
          <p:nvPr/>
        </p:nvSpPr>
        <p:spPr bwMode="auto">
          <a:xfrm>
            <a:off x="3809376" y="56539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7" name="Oval 28"/>
          <p:cNvSpPr>
            <a:spLocks noChangeArrowheads="1"/>
          </p:cNvSpPr>
          <p:nvPr/>
        </p:nvSpPr>
        <p:spPr bwMode="auto">
          <a:xfrm>
            <a:off x="3796676" y="614294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8" name="Oval 29"/>
          <p:cNvSpPr>
            <a:spLocks noChangeArrowheads="1"/>
          </p:cNvSpPr>
          <p:nvPr/>
        </p:nvSpPr>
        <p:spPr bwMode="auto">
          <a:xfrm>
            <a:off x="3645864" y="582068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29" name="Oval 30"/>
          <p:cNvSpPr>
            <a:spLocks noChangeArrowheads="1"/>
          </p:cNvSpPr>
          <p:nvPr/>
        </p:nvSpPr>
        <p:spPr bwMode="auto">
          <a:xfrm>
            <a:off x="3520451" y="6136594"/>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0" name="Oval 31"/>
          <p:cNvSpPr>
            <a:spLocks noChangeArrowheads="1"/>
          </p:cNvSpPr>
          <p:nvPr/>
        </p:nvSpPr>
        <p:spPr bwMode="auto">
          <a:xfrm>
            <a:off x="3806201" y="5855607"/>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1" name="Oval 32"/>
          <p:cNvSpPr>
            <a:spLocks noChangeArrowheads="1"/>
          </p:cNvSpPr>
          <p:nvPr/>
        </p:nvSpPr>
        <p:spPr bwMode="auto">
          <a:xfrm>
            <a:off x="3428376" y="5390469"/>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2" name="Oval 33"/>
          <p:cNvSpPr>
            <a:spLocks noChangeArrowheads="1"/>
          </p:cNvSpPr>
          <p:nvPr/>
        </p:nvSpPr>
        <p:spPr bwMode="auto">
          <a:xfrm>
            <a:off x="4590426" y="602388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3" name="Oval 34"/>
          <p:cNvSpPr>
            <a:spLocks noChangeArrowheads="1"/>
          </p:cNvSpPr>
          <p:nvPr/>
        </p:nvSpPr>
        <p:spPr bwMode="auto">
          <a:xfrm>
            <a:off x="4676151" y="6098494"/>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 name="Oval 35"/>
          <p:cNvSpPr>
            <a:spLocks noChangeArrowheads="1"/>
          </p:cNvSpPr>
          <p:nvPr/>
        </p:nvSpPr>
        <p:spPr bwMode="auto">
          <a:xfrm>
            <a:off x="4717426" y="60175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5" name="Oval 36"/>
          <p:cNvSpPr>
            <a:spLocks noChangeArrowheads="1"/>
          </p:cNvSpPr>
          <p:nvPr/>
        </p:nvSpPr>
        <p:spPr bwMode="auto">
          <a:xfrm>
            <a:off x="4769814" y="612548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6" name="Oval 37"/>
          <p:cNvSpPr>
            <a:spLocks noChangeArrowheads="1"/>
          </p:cNvSpPr>
          <p:nvPr/>
        </p:nvSpPr>
        <p:spPr bwMode="auto">
          <a:xfrm>
            <a:off x="4844426" y="6044519"/>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7" name="Oval 38"/>
          <p:cNvSpPr>
            <a:spLocks noChangeArrowheads="1"/>
          </p:cNvSpPr>
          <p:nvPr/>
        </p:nvSpPr>
        <p:spPr bwMode="auto">
          <a:xfrm>
            <a:off x="4874589" y="5930219"/>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8" name="Oval 39"/>
          <p:cNvSpPr>
            <a:spLocks noChangeArrowheads="1"/>
          </p:cNvSpPr>
          <p:nvPr/>
        </p:nvSpPr>
        <p:spPr bwMode="auto">
          <a:xfrm>
            <a:off x="4949201" y="6082619"/>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9" name="Oval 40"/>
          <p:cNvSpPr>
            <a:spLocks noChangeArrowheads="1"/>
          </p:cNvSpPr>
          <p:nvPr/>
        </p:nvSpPr>
        <p:spPr bwMode="auto">
          <a:xfrm>
            <a:off x="5001589" y="6001657"/>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0" name="Oval 41"/>
          <p:cNvSpPr>
            <a:spLocks noChangeArrowheads="1"/>
          </p:cNvSpPr>
          <p:nvPr/>
        </p:nvSpPr>
        <p:spPr bwMode="auto">
          <a:xfrm>
            <a:off x="4879351" y="61572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1" name="Oval 42"/>
          <p:cNvSpPr>
            <a:spLocks noChangeArrowheads="1"/>
          </p:cNvSpPr>
          <p:nvPr/>
        </p:nvSpPr>
        <p:spPr bwMode="auto">
          <a:xfrm>
            <a:off x="4765051" y="5887357"/>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2" name="Oval 43"/>
          <p:cNvSpPr>
            <a:spLocks noChangeArrowheads="1"/>
          </p:cNvSpPr>
          <p:nvPr/>
        </p:nvSpPr>
        <p:spPr bwMode="auto">
          <a:xfrm>
            <a:off x="4917451" y="58397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3" name="Oval 44"/>
          <p:cNvSpPr>
            <a:spLocks noChangeArrowheads="1"/>
          </p:cNvSpPr>
          <p:nvPr/>
        </p:nvSpPr>
        <p:spPr bwMode="auto">
          <a:xfrm>
            <a:off x="4658689" y="5903232"/>
            <a:ext cx="76200" cy="76200"/>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4" name="Text Box 45"/>
          <p:cNvSpPr txBox="1">
            <a:spLocks noChangeArrowheads="1"/>
          </p:cNvSpPr>
          <p:nvPr/>
        </p:nvSpPr>
        <p:spPr bwMode="auto">
          <a:xfrm>
            <a:off x="5065089" y="5209495"/>
            <a:ext cx="1771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a:t>Hot air particles</a:t>
            </a:r>
            <a:endParaRPr lang="en-US" altLang="en-US"/>
          </a:p>
        </p:txBody>
      </p:sp>
      <p:sp>
        <p:nvSpPr>
          <p:cNvPr id="45" name="Text Box 46"/>
          <p:cNvSpPr txBox="1">
            <a:spLocks noChangeArrowheads="1"/>
          </p:cNvSpPr>
          <p:nvPr/>
        </p:nvSpPr>
        <p:spPr bwMode="auto">
          <a:xfrm>
            <a:off x="5343890" y="5678492"/>
            <a:ext cx="14993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dirty="0"/>
              <a:t>Cold air particles</a:t>
            </a:r>
            <a:endParaRPr lang="en-US" altLang="en-US" dirty="0"/>
          </a:p>
        </p:txBody>
      </p:sp>
      <p:sp>
        <p:nvSpPr>
          <p:cNvPr id="46" name="Line 47"/>
          <p:cNvSpPr>
            <a:spLocks noChangeShapeType="1"/>
          </p:cNvSpPr>
          <p:nvPr/>
        </p:nvSpPr>
        <p:spPr bwMode="auto">
          <a:xfrm>
            <a:off x="5104776" y="6008007"/>
            <a:ext cx="322262" cy="95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7" name="Line 48"/>
          <p:cNvSpPr>
            <a:spLocks noChangeShapeType="1"/>
          </p:cNvSpPr>
          <p:nvPr/>
        </p:nvSpPr>
        <p:spPr bwMode="auto">
          <a:xfrm>
            <a:off x="3728414" y="5411107"/>
            <a:ext cx="1320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8" name="Oval 13"/>
          <p:cNvSpPr>
            <a:spLocks noChangeArrowheads="1"/>
          </p:cNvSpPr>
          <p:nvPr/>
        </p:nvSpPr>
        <p:spPr bwMode="auto">
          <a:xfrm>
            <a:off x="3185488" y="38217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49" name="Oval 14"/>
          <p:cNvSpPr>
            <a:spLocks noChangeArrowheads="1"/>
          </p:cNvSpPr>
          <p:nvPr/>
        </p:nvSpPr>
        <p:spPr bwMode="auto">
          <a:xfrm>
            <a:off x="3439488" y="41646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0" name="Oval 15"/>
          <p:cNvSpPr>
            <a:spLocks noChangeArrowheads="1"/>
          </p:cNvSpPr>
          <p:nvPr/>
        </p:nvSpPr>
        <p:spPr bwMode="auto">
          <a:xfrm>
            <a:off x="3718888" y="40122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1" name="Oval 16"/>
          <p:cNvSpPr>
            <a:spLocks noChangeArrowheads="1"/>
          </p:cNvSpPr>
          <p:nvPr/>
        </p:nvSpPr>
        <p:spPr bwMode="auto">
          <a:xfrm>
            <a:off x="3744288" y="44694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2" name="Oval 17"/>
          <p:cNvSpPr>
            <a:spLocks noChangeArrowheads="1"/>
          </p:cNvSpPr>
          <p:nvPr/>
        </p:nvSpPr>
        <p:spPr bwMode="auto">
          <a:xfrm>
            <a:off x="3210888" y="42408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3" name="Oval 18"/>
          <p:cNvSpPr>
            <a:spLocks noChangeArrowheads="1"/>
          </p:cNvSpPr>
          <p:nvPr/>
        </p:nvSpPr>
        <p:spPr bwMode="auto">
          <a:xfrm>
            <a:off x="3363288" y="43170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4" name="Oval 19"/>
          <p:cNvSpPr>
            <a:spLocks noChangeArrowheads="1"/>
          </p:cNvSpPr>
          <p:nvPr/>
        </p:nvSpPr>
        <p:spPr bwMode="auto">
          <a:xfrm>
            <a:off x="3274388" y="44694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5" name="Oval 20"/>
          <p:cNvSpPr>
            <a:spLocks noChangeArrowheads="1"/>
          </p:cNvSpPr>
          <p:nvPr/>
        </p:nvSpPr>
        <p:spPr bwMode="auto">
          <a:xfrm>
            <a:off x="3363288" y="46218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6" name="Oval 21"/>
          <p:cNvSpPr>
            <a:spLocks noChangeArrowheads="1"/>
          </p:cNvSpPr>
          <p:nvPr/>
        </p:nvSpPr>
        <p:spPr bwMode="auto">
          <a:xfrm>
            <a:off x="3153738" y="46345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7" name="Oval 22"/>
          <p:cNvSpPr>
            <a:spLocks noChangeArrowheads="1"/>
          </p:cNvSpPr>
          <p:nvPr/>
        </p:nvSpPr>
        <p:spPr bwMode="auto">
          <a:xfrm>
            <a:off x="2969588" y="447575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8" name="Oval 23"/>
          <p:cNvSpPr>
            <a:spLocks noChangeArrowheads="1"/>
          </p:cNvSpPr>
          <p:nvPr/>
        </p:nvSpPr>
        <p:spPr bwMode="auto">
          <a:xfrm>
            <a:off x="2861638" y="434875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59" name="Oval 24"/>
          <p:cNvSpPr>
            <a:spLocks noChangeArrowheads="1"/>
          </p:cNvSpPr>
          <p:nvPr/>
        </p:nvSpPr>
        <p:spPr bwMode="auto">
          <a:xfrm>
            <a:off x="2944188" y="40884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0" name="Oval 25"/>
          <p:cNvSpPr>
            <a:spLocks noChangeArrowheads="1"/>
          </p:cNvSpPr>
          <p:nvPr/>
        </p:nvSpPr>
        <p:spPr bwMode="auto">
          <a:xfrm>
            <a:off x="3506163" y="437574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1" name="Oval 26"/>
          <p:cNvSpPr>
            <a:spLocks noChangeArrowheads="1"/>
          </p:cNvSpPr>
          <p:nvPr/>
        </p:nvSpPr>
        <p:spPr bwMode="auto">
          <a:xfrm>
            <a:off x="3941138" y="41773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2" name="Oval 27"/>
          <p:cNvSpPr>
            <a:spLocks noChangeArrowheads="1"/>
          </p:cNvSpPr>
          <p:nvPr/>
        </p:nvSpPr>
        <p:spPr bwMode="auto">
          <a:xfrm>
            <a:off x="3928438" y="466625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3" name="Oval 28"/>
          <p:cNvSpPr>
            <a:spLocks noChangeArrowheads="1"/>
          </p:cNvSpPr>
          <p:nvPr/>
        </p:nvSpPr>
        <p:spPr bwMode="auto">
          <a:xfrm>
            <a:off x="3777626" y="4343992"/>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4" name="Oval 29"/>
          <p:cNvSpPr>
            <a:spLocks noChangeArrowheads="1"/>
          </p:cNvSpPr>
          <p:nvPr/>
        </p:nvSpPr>
        <p:spPr bwMode="auto">
          <a:xfrm>
            <a:off x="3652213" y="4659905"/>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5" name="Oval 30"/>
          <p:cNvSpPr>
            <a:spLocks noChangeArrowheads="1"/>
          </p:cNvSpPr>
          <p:nvPr/>
        </p:nvSpPr>
        <p:spPr bwMode="auto">
          <a:xfrm>
            <a:off x="3937963" y="4378917"/>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6" name="Oval 31"/>
          <p:cNvSpPr>
            <a:spLocks noChangeArrowheads="1"/>
          </p:cNvSpPr>
          <p:nvPr/>
        </p:nvSpPr>
        <p:spPr bwMode="auto">
          <a:xfrm>
            <a:off x="3560138" y="3913780"/>
            <a:ext cx="76200" cy="7620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67" name="AutoShape 49"/>
          <p:cNvSpPr>
            <a:spLocks noChangeArrowheads="1"/>
          </p:cNvSpPr>
          <p:nvPr/>
        </p:nvSpPr>
        <p:spPr bwMode="auto">
          <a:xfrm>
            <a:off x="2661614" y="3489917"/>
            <a:ext cx="352425" cy="1225550"/>
          </a:xfrm>
          <a:prstGeom prst="upArrow">
            <a:avLst>
              <a:gd name="adj1" fmla="val 50000"/>
              <a:gd name="adj2" fmla="val 86937"/>
            </a:avLst>
          </a:prstGeom>
          <a:solidFill>
            <a:srgbClr val="E4526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Tree>
    <p:extLst>
      <p:ext uri="{BB962C8B-B14F-4D97-AF65-F5344CB8AC3E}">
        <p14:creationId xmlns:p14="http://schemas.microsoft.com/office/powerpoint/2010/main" val="31129153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036" y="0"/>
            <a:ext cx="5915025" cy="737869"/>
          </a:xfrm>
        </p:spPr>
        <p:txBody>
          <a:bodyPr/>
          <a:lstStyle/>
          <a:p>
            <a:r>
              <a:rPr lang="en-GB" dirty="0" smtClean="0"/>
              <a:t>Glossary</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56183904"/>
              </p:ext>
            </p:extLst>
          </p:nvPr>
        </p:nvGraphicFramePr>
        <p:xfrm>
          <a:off x="204740" y="625301"/>
          <a:ext cx="6492838" cy="3855720"/>
        </p:xfrm>
        <a:graphic>
          <a:graphicData uri="http://schemas.openxmlformats.org/drawingml/2006/table">
            <a:tbl>
              <a:tblPr firstRow="1" bandRow="1">
                <a:tableStyleId>{5C22544A-7EE6-4342-B048-85BDC9FD1C3A}</a:tableStyleId>
              </a:tblPr>
              <a:tblGrid>
                <a:gridCol w="1287176">
                  <a:extLst>
                    <a:ext uri="{9D8B030D-6E8A-4147-A177-3AD203B41FA5}">
                      <a16:colId xmlns:a16="http://schemas.microsoft.com/office/drawing/2014/main" val="558779585"/>
                    </a:ext>
                  </a:extLst>
                </a:gridCol>
                <a:gridCol w="5205662">
                  <a:extLst>
                    <a:ext uri="{9D8B030D-6E8A-4147-A177-3AD203B41FA5}">
                      <a16:colId xmlns:a16="http://schemas.microsoft.com/office/drawing/2014/main" val="266003237"/>
                    </a:ext>
                  </a:extLst>
                </a:gridCol>
              </a:tblGrid>
              <a:tr h="370840">
                <a:tc>
                  <a:txBody>
                    <a:bodyPr/>
                    <a:lstStyle/>
                    <a:p>
                      <a:r>
                        <a:rPr lang="en-GB" sz="1200" b="1" dirty="0" smtClean="0">
                          <a:solidFill>
                            <a:schemeClr val="tx1"/>
                          </a:solidFill>
                        </a:rPr>
                        <a:t>Particle</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small piece of something that makes up matter</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4193286"/>
                  </a:ext>
                </a:extLst>
              </a:tr>
              <a:tr h="370840">
                <a:tc>
                  <a:txBody>
                    <a:bodyPr/>
                    <a:lstStyle/>
                    <a:p>
                      <a:r>
                        <a:rPr lang="en-GB" sz="1200" b="1" dirty="0" smtClean="0">
                          <a:solidFill>
                            <a:schemeClr val="tx1"/>
                          </a:solidFill>
                        </a:rPr>
                        <a:t>State</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state of matter refers to if something is a solid liquid or gas</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567073"/>
                  </a:ext>
                </a:extLst>
              </a:tr>
              <a:tr h="370840">
                <a:tc>
                  <a:txBody>
                    <a:bodyPr/>
                    <a:lstStyle/>
                    <a:p>
                      <a:r>
                        <a:rPr lang="en-GB" sz="1200" b="1" dirty="0" smtClean="0">
                          <a:solidFill>
                            <a:schemeClr val="tx1"/>
                          </a:solidFill>
                        </a:rPr>
                        <a:t>Solid</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state of matter where the particles are closely packed together. They</a:t>
                      </a:r>
                      <a:r>
                        <a:rPr lang="en-GB" sz="1200" b="1" baseline="0" dirty="0" smtClean="0">
                          <a:solidFill>
                            <a:schemeClr val="tx1"/>
                          </a:solidFill>
                        </a:rPr>
                        <a:t> cannot be compressed and particles cannot move but can vibrate</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7917639"/>
                  </a:ext>
                </a:extLst>
              </a:tr>
              <a:tr h="370840">
                <a:tc>
                  <a:txBody>
                    <a:bodyPr/>
                    <a:lstStyle/>
                    <a:p>
                      <a:r>
                        <a:rPr lang="en-GB" sz="1200" b="1" dirty="0" smtClean="0">
                          <a:solidFill>
                            <a:schemeClr val="tx1"/>
                          </a:solidFill>
                        </a:rPr>
                        <a:t>Liquid</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state of matter where the particles</a:t>
                      </a:r>
                      <a:r>
                        <a:rPr lang="en-GB" sz="1200" b="1" baseline="0" dirty="0" smtClean="0">
                          <a:solidFill>
                            <a:schemeClr val="tx1"/>
                          </a:solidFill>
                        </a:rPr>
                        <a:t> are quite close together but are able to move over each other. The particles cannot be compressed</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083493"/>
                  </a:ext>
                </a:extLst>
              </a:tr>
              <a:tr h="370840">
                <a:tc>
                  <a:txBody>
                    <a:bodyPr/>
                    <a:lstStyle/>
                    <a:p>
                      <a:r>
                        <a:rPr lang="en-GB" sz="1200" b="1" dirty="0" smtClean="0">
                          <a:solidFill>
                            <a:sysClr val="windowText" lastClr="000000"/>
                          </a:solidFill>
                        </a:rPr>
                        <a:t>Conduction</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 heat transfer by particles vibrating against each other in a solid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206334"/>
                  </a:ext>
                </a:extLst>
              </a:tr>
              <a:tr h="370840">
                <a:tc>
                  <a:txBody>
                    <a:bodyPr/>
                    <a:lstStyle/>
                    <a:p>
                      <a:r>
                        <a:rPr lang="en-GB" sz="1200" b="1" dirty="0" smtClean="0">
                          <a:solidFill>
                            <a:sysClr val="windowText" lastClr="000000"/>
                          </a:solidFill>
                        </a:rPr>
                        <a:t>Conductor</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A substance that transfers energy easily from the hot part to the cold part is called a conductor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431308"/>
                  </a:ext>
                </a:extLst>
              </a:tr>
              <a:tr h="370840">
                <a:tc>
                  <a:txBody>
                    <a:bodyPr/>
                    <a:lstStyle/>
                    <a:p>
                      <a:r>
                        <a:rPr lang="en-GB" sz="1200" b="1" dirty="0" smtClean="0">
                          <a:solidFill>
                            <a:sysClr val="windowText" lastClr="000000"/>
                          </a:solidFill>
                        </a:rPr>
                        <a:t>Insulator</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A substance that does not transfer energy easily from the hot part to the cold part is called an insulator</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86415"/>
                  </a:ext>
                </a:extLst>
              </a:tr>
              <a:tr h="370840">
                <a:tc>
                  <a:txBody>
                    <a:bodyPr/>
                    <a:lstStyle/>
                    <a:p>
                      <a:r>
                        <a:rPr lang="en-GB" sz="1200" b="1" dirty="0" smtClean="0">
                          <a:solidFill>
                            <a:sysClr val="windowText" lastClr="000000"/>
                          </a:solidFill>
                        </a:rPr>
                        <a:t>Convection</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Convection happens when particles with a lot of thermal energy in a liquid or gas move, and take the place of particles with less thermal energy.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6360445"/>
                  </a:ext>
                </a:extLst>
              </a:tr>
              <a:tr h="370840">
                <a:tc>
                  <a:txBody>
                    <a:bodyPr/>
                    <a:lstStyle/>
                    <a:p>
                      <a:r>
                        <a:rPr lang="en-GB" sz="1200" b="1" dirty="0" smtClean="0">
                          <a:solidFill>
                            <a:schemeClr val="tx1"/>
                          </a:solidFill>
                        </a:rPr>
                        <a:t>Density</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smtClean="0">
                          <a:solidFill>
                            <a:schemeClr val="tx1"/>
                          </a:solidFill>
                        </a:rPr>
                        <a:t>A measure of mass per unit of volume. If something is dense the particles are close together and heavy</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8095200"/>
                  </a:ext>
                </a:extLst>
              </a:tr>
            </a:tbl>
          </a:graphicData>
        </a:graphic>
      </p:graphicFrame>
      <p:sp>
        <p:nvSpPr>
          <p:cNvPr id="7" name="Rectangle 6"/>
          <p:cNvSpPr/>
          <p:nvPr/>
        </p:nvSpPr>
        <p:spPr>
          <a:xfrm>
            <a:off x="3200400" y="7892716"/>
            <a:ext cx="890337" cy="2037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a:srcRect l="22783" t="23739" r="46270" b="7621"/>
          <a:stretch/>
        </p:blipFill>
        <p:spPr>
          <a:xfrm rot="5400000">
            <a:off x="804441" y="4036773"/>
            <a:ext cx="5245310" cy="6540964"/>
          </a:xfrm>
          <a:prstGeom prst="rect">
            <a:avLst/>
          </a:prstGeom>
        </p:spPr>
      </p:pic>
    </p:spTree>
    <p:extLst>
      <p:ext uri="{BB962C8B-B14F-4D97-AF65-F5344CB8AC3E}">
        <p14:creationId xmlns:p14="http://schemas.microsoft.com/office/powerpoint/2010/main" val="1699183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680</TotalTime>
  <Words>1185</Words>
  <Application>Microsoft Office PowerPoint</Application>
  <PresentationFormat>A4 Paper (210x297 mm)</PresentationFormat>
  <Paragraphs>113</Paragraphs>
  <Slides>12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Arial</vt:lpstr>
      <vt:lpstr>Calibri</vt:lpstr>
      <vt:lpstr>Calibri Light</vt:lpstr>
      <vt:lpstr>Century Gothic</vt:lpstr>
      <vt:lpstr>Clear Sans Light</vt:lpstr>
      <vt:lpstr>Comic Sans MS</vt:lpstr>
      <vt:lpstr>MS Mincho</vt:lpstr>
      <vt:lpstr>Times New Roman</vt:lpstr>
      <vt:lpstr>Twinkl Light</vt:lpstr>
      <vt:lpstr>Office Theme</vt:lpstr>
      <vt:lpstr>PowerPoint Presentation</vt:lpstr>
      <vt:lpstr>PowerPoint Presentation</vt:lpstr>
      <vt:lpstr>PowerPoint Presentation</vt:lpstr>
      <vt:lpstr>Conduction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66</cp:revision>
  <cp:lastPrinted>2020-04-24T08:22:05Z</cp:lastPrinted>
  <dcterms:created xsi:type="dcterms:W3CDTF">2020-03-25T07:28:48Z</dcterms:created>
  <dcterms:modified xsi:type="dcterms:W3CDTF">2020-05-11T10:16:40Z</dcterms:modified>
</cp:coreProperties>
</file>