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68" r:id="rId4"/>
    <p:sldId id="285" r:id="rId5"/>
    <p:sldId id="270" r:id="rId6"/>
    <p:sldId id="271" r:id="rId7"/>
    <p:sldId id="286" r:id="rId8"/>
    <p:sldId id="273" r:id="rId9"/>
    <p:sldId id="274" r:id="rId10"/>
    <p:sldId id="287" r:id="rId11"/>
    <p:sldId id="288" r:id="rId12"/>
    <p:sldId id="277" r:id="rId13"/>
    <p:sldId id="290" r:id="rId14"/>
    <p:sldId id="275" r:id="rId15"/>
    <p:sldId id="292" r:id="rId16"/>
    <p:sldId id="276" r:id="rId17"/>
    <p:sldId id="280" r:id="rId18"/>
    <p:sldId id="279" r:id="rId19"/>
    <p:sldId id="283" r:id="rId20"/>
    <p:sldId id="284" r:id="rId21"/>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9" d="100"/>
          <a:sy n="19" d="100"/>
        </p:scale>
        <p:origin x="182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18/01/2021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bc.co.uk/bitesize/clips/zc7b4wx"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hyperlink" Target="https://www.youtube.com/watch?v=S15JoaRLWdQ" TargetMode="Externa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Y9Rj1qorOKY" TargetMode="External"/><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1267281"/>
            <a:ext cx="8923283" cy="14988719"/>
          </a:xfrm>
          <a:prstGeom prst="rect">
            <a:avLst/>
          </a:prstGeom>
          <a:noFill/>
        </p:spPr>
        <p:txBody>
          <a:bodyPr wrap="square" rtlCol="0">
            <a:spAutoFit/>
          </a:bodyPr>
          <a:lstStyle/>
          <a:p>
            <a:pPr algn="ctr"/>
            <a:r>
              <a:rPr lang="en-GB" sz="4400" dirty="0">
                <a:latin typeface="Comic Sans MS" panose="030F0702030302020204" pitchFamily="66" charset="0"/>
              </a:rPr>
              <a:t>English Skills</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Home Learning Booklet</a:t>
            </a:r>
          </a:p>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Presents from my Aunts in Pakistan</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Name: ___________</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1026" name="Picture 2" descr="An Ultimate Guide to Pakistani Culture and Traditions!">
            <a:extLst>
              <a:ext uri="{FF2B5EF4-FFF2-40B4-BE49-F238E27FC236}">
                <a16:creationId xmlns:a16="http://schemas.microsoft.com/office/drawing/2014/main" id="{E2DE556C-DFCA-4FDE-8097-2A8331C4F2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655" y="5785617"/>
            <a:ext cx="7143750"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Write down or look up the definitions for these key English terms. Then write an example for each.</a:t>
            </a: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3800642217"/>
              </p:ext>
            </p:extLst>
          </p:nvPr>
        </p:nvGraphicFramePr>
        <p:xfrm>
          <a:off x="694590" y="2749064"/>
          <a:ext cx="10656584" cy="12742351"/>
        </p:xfrm>
        <a:graphic>
          <a:graphicData uri="http://schemas.openxmlformats.org/drawingml/2006/table">
            <a:tbl>
              <a:tblPr firstRow="1" bandRow="1">
                <a:tableStyleId>{5C22544A-7EE6-4342-B048-85BDC9FD1C3A}</a:tableStyleId>
              </a:tblPr>
              <a:tblGrid>
                <a:gridCol w="2963010">
                  <a:extLst>
                    <a:ext uri="{9D8B030D-6E8A-4147-A177-3AD203B41FA5}">
                      <a16:colId xmlns:a16="http://schemas.microsoft.com/office/drawing/2014/main" val="661628798"/>
                    </a:ext>
                  </a:extLst>
                </a:gridCol>
                <a:gridCol w="3972910">
                  <a:extLst>
                    <a:ext uri="{9D8B030D-6E8A-4147-A177-3AD203B41FA5}">
                      <a16:colId xmlns:a16="http://schemas.microsoft.com/office/drawing/2014/main" val="3830851643"/>
                    </a:ext>
                  </a:extLst>
                </a:gridCol>
                <a:gridCol w="3720664">
                  <a:extLst>
                    <a:ext uri="{9D8B030D-6E8A-4147-A177-3AD203B41FA5}">
                      <a16:colId xmlns:a16="http://schemas.microsoft.com/office/drawing/2014/main" val="1765293007"/>
                    </a:ext>
                  </a:extLst>
                </a:gridCol>
              </a:tblGrid>
              <a:tr h="669157">
                <a:tc>
                  <a:txBody>
                    <a:bodyPr/>
                    <a:lstStyle/>
                    <a:p>
                      <a:r>
                        <a:rPr lang="en-GB" sz="2400" dirty="0">
                          <a:solidFill>
                            <a:schemeClr val="tx1"/>
                          </a:solidFill>
                          <a:latin typeface="Comic Sans MS" panose="030F0702030302020204" pitchFamily="66" charset="0"/>
                        </a:rPr>
                        <a:t>Key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Example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2012199">
                <a:tc>
                  <a:txBody>
                    <a:bodyPr/>
                    <a:lstStyle/>
                    <a:p>
                      <a:r>
                        <a:rPr lang="en-GB" sz="2800" dirty="0">
                          <a:latin typeface="Comic Sans MS" panose="030F0702030302020204" pitchFamily="66" charset="0"/>
                        </a:rPr>
                        <a:t>Verb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2012199">
                <a:tc>
                  <a:txBody>
                    <a:bodyPr/>
                    <a:lstStyle/>
                    <a:p>
                      <a:r>
                        <a:rPr lang="en-GB" sz="2800" dirty="0">
                          <a:latin typeface="Comic Sans MS" panose="030F0702030302020204" pitchFamily="66" charset="0"/>
                        </a:rPr>
                        <a:t>Noun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2012199">
                <a:tc>
                  <a:txBody>
                    <a:bodyPr/>
                    <a:lstStyle/>
                    <a:p>
                      <a:r>
                        <a:rPr lang="en-GB" sz="2800" dirty="0">
                          <a:latin typeface="Comic Sans MS" panose="030F0702030302020204" pitchFamily="66" charset="0"/>
                        </a:rPr>
                        <a:t>Adjective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2012199">
                <a:tc>
                  <a:txBody>
                    <a:bodyPr/>
                    <a:lstStyle/>
                    <a:p>
                      <a:r>
                        <a:rPr lang="en-GB" sz="2800" dirty="0">
                          <a:latin typeface="Comic Sans MS" panose="030F0702030302020204" pitchFamily="66" charset="0"/>
                        </a:rPr>
                        <a:t>Simile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r h="2012199">
                <a:tc>
                  <a:txBody>
                    <a:bodyPr/>
                    <a:lstStyle/>
                    <a:p>
                      <a:r>
                        <a:rPr lang="en-GB" sz="2800" dirty="0">
                          <a:latin typeface="Comic Sans MS" panose="030F0702030302020204" pitchFamily="66" charset="0"/>
                        </a:rPr>
                        <a:t>Metaphor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36975400"/>
                  </a:ext>
                </a:extLst>
              </a:tr>
              <a:tr h="2012199">
                <a:tc>
                  <a:txBody>
                    <a:bodyPr/>
                    <a:lstStyle/>
                    <a:p>
                      <a:r>
                        <a:rPr lang="en-GB" sz="2800" dirty="0">
                          <a:latin typeface="Comic Sans MS" panose="030F0702030302020204" pitchFamily="66" charset="0"/>
                        </a:rPr>
                        <a:t>Personification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32790235"/>
                  </a:ext>
                </a:extLst>
              </a:tr>
            </a:tbl>
          </a:graphicData>
        </a:graphic>
      </p:graphicFrame>
    </p:spTree>
    <p:extLst>
      <p:ext uri="{BB962C8B-B14F-4D97-AF65-F5344CB8AC3E}">
        <p14:creationId xmlns:p14="http://schemas.microsoft.com/office/powerpoint/2010/main" val="1414778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8"/>
            <a:ext cx="10108334" cy="15727382"/>
          </a:xfrm>
          <a:prstGeom prst="rect">
            <a:avLst/>
          </a:prstGeom>
          <a:noFill/>
        </p:spPr>
        <p:txBody>
          <a:bodyPr wrap="square" rtlCol="0">
            <a:spAutoFit/>
          </a:bodyPr>
          <a:lstStyle/>
          <a:p>
            <a:pPr algn="ctr"/>
            <a:r>
              <a:rPr lang="en-GB" sz="4400" u="sng" dirty="0">
                <a:latin typeface="Comic Sans MS" panose="030F0702030302020204" pitchFamily="66" charset="0"/>
              </a:rPr>
              <a:t>Background</a:t>
            </a:r>
          </a:p>
          <a:p>
            <a:pPr algn="ctr"/>
            <a:endParaRPr lang="en-GB" sz="4400" u="sng" dirty="0">
              <a:latin typeface="Comic Sans MS" panose="030F0702030302020204" pitchFamily="66" charset="0"/>
            </a:endParaRPr>
          </a:p>
          <a:p>
            <a:r>
              <a:rPr lang="en-GB" sz="3200" u="sng" dirty="0">
                <a:latin typeface="Comic Sans MS" panose="030F0702030302020204" pitchFamily="66" charset="0"/>
              </a:rPr>
              <a:t>Pakistan</a:t>
            </a: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endParaRPr lang="en-GB" sz="3200" u="sng" dirty="0">
              <a:latin typeface="Comic Sans MS" panose="030F0702030302020204" pitchFamily="66" charset="0"/>
            </a:endParaRPr>
          </a:p>
          <a:p>
            <a:r>
              <a:rPr lang="en-GB" sz="2800" dirty="0">
                <a:latin typeface="Comic Sans MS" panose="030F0702030302020204" pitchFamily="66" charset="0"/>
              </a:rPr>
              <a:t>Pakistan was created in 1947. The British Empire used to control India and when they left the divided the land between the Hindus and Muslims. Pakistan is mostly Muslim. Pakistan and India have been at war since the British left. Pakistan lies in the mountains. The capital city is Islamabad and the second largest city is Lahore.</a:t>
            </a:r>
          </a:p>
          <a:p>
            <a:endParaRPr lang="en-GB" sz="2800" dirty="0">
              <a:latin typeface="Comic Sans MS" panose="030F0702030302020204" pitchFamily="66" charset="0"/>
            </a:endParaRPr>
          </a:p>
          <a:p>
            <a:r>
              <a:rPr lang="en-GB" sz="2800" u="sng" dirty="0" err="1">
                <a:latin typeface="Comic Sans MS" panose="030F0702030302020204" pitchFamily="66" charset="0"/>
              </a:rPr>
              <a:t>Moniza</a:t>
            </a:r>
            <a:r>
              <a:rPr lang="en-GB" sz="2800" u="sng" dirty="0">
                <a:latin typeface="Comic Sans MS" panose="030F0702030302020204" pitchFamily="66" charset="0"/>
              </a:rPr>
              <a:t> </a:t>
            </a:r>
            <a:r>
              <a:rPr lang="en-GB" sz="2800" u="sng" dirty="0" err="1">
                <a:latin typeface="Comic Sans MS" panose="030F0702030302020204" pitchFamily="66" charset="0"/>
              </a:rPr>
              <a:t>Alvi</a:t>
            </a:r>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endParaRPr lang="en-GB" sz="2800" u="sng" dirty="0">
              <a:latin typeface="Comic Sans MS" panose="030F0702030302020204" pitchFamily="66" charset="0"/>
            </a:endParaRPr>
          </a:p>
          <a:p>
            <a:r>
              <a:rPr lang="en-GB" sz="2800" dirty="0" err="1">
                <a:latin typeface="Comic Sans MS" panose="030F0702030302020204" pitchFamily="66" charset="0"/>
              </a:rPr>
              <a:t>Alvi</a:t>
            </a:r>
            <a:r>
              <a:rPr lang="en-GB" sz="2800" dirty="0">
                <a:latin typeface="Comic Sans MS" panose="030F0702030302020204" pitchFamily="66" charset="0"/>
              </a:rPr>
              <a:t> was born in Lahore in Pakistan, but came to England when she was a young child. Her father is from Pakistan and her mother is English. </a:t>
            </a:r>
          </a:p>
          <a:p>
            <a:endParaRPr lang="en-GB" sz="2800" dirty="0">
              <a:latin typeface="Comic Sans MS" panose="030F0702030302020204" pitchFamily="66" charset="0"/>
            </a:endParaRPr>
          </a:p>
          <a:p>
            <a:r>
              <a:rPr lang="en-GB" sz="2800" dirty="0">
                <a:latin typeface="Comic Sans MS" panose="030F0702030302020204" pitchFamily="66" charset="0"/>
              </a:rPr>
              <a:t>This poem can be seen as autobiographical (about the author) as it is about a young girl, now living in English, who was born in Pakistan. She does not know where she belongs. </a:t>
            </a:r>
          </a:p>
          <a:p>
            <a:pPr algn="ctr"/>
            <a:endParaRPr lang="en-GB" sz="2400" u="sng" dirty="0">
              <a:latin typeface="Comic Sans MS" panose="030F0702030302020204" pitchFamily="66" charset="0"/>
            </a:endParaRPr>
          </a:p>
          <a:p>
            <a:r>
              <a:rPr lang="en-GB" sz="2800" dirty="0">
                <a:latin typeface="Comic Sans MS" panose="030F0702030302020204" pitchFamily="66" charset="0"/>
                <a:hlinkClick r:id="rId2"/>
              </a:rPr>
              <a:t>https://www.bbc.co.uk/bitesize/clips/zc7b4wx</a:t>
            </a:r>
            <a:endParaRPr lang="en-GB" sz="2800" dirty="0">
              <a:latin typeface="Comic Sans MS" panose="030F0702030302020204" pitchFamily="66" charset="0"/>
            </a:endParaRPr>
          </a:p>
          <a:p>
            <a:endParaRPr lang="en-GB" sz="4000" dirty="0">
              <a:latin typeface="Comic Sans MS" panose="030F0702030302020204" pitchFamily="66" charset="0"/>
            </a:endParaRPr>
          </a:p>
          <a:p>
            <a:endParaRPr lang="en-GB" sz="2400" dirty="0">
              <a:latin typeface="Comic Sans MS" panose="030F0702030302020204" pitchFamily="66" charset="0"/>
            </a:endParaRPr>
          </a:p>
        </p:txBody>
      </p:sp>
      <p:pic>
        <p:nvPicPr>
          <p:cNvPr id="2050" name="Picture 2" descr="Two Indian Officials Go Missing in Pakistan | Voice of America - English">
            <a:extLst>
              <a:ext uri="{FF2B5EF4-FFF2-40B4-BE49-F238E27FC236}">
                <a16:creationId xmlns:a16="http://schemas.microsoft.com/office/drawing/2014/main" id="{4E70D48E-A761-4786-BEAF-BB2F62371A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2409" y="2267991"/>
            <a:ext cx="5782067" cy="32499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oniza Alvi | Penny's poetry pages Wiki | Fandom">
            <a:extLst>
              <a:ext uri="{FF2B5EF4-FFF2-40B4-BE49-F238E27FC236}">
                <a16:creationId xmlns:a16="http://schemas.microsoft.com/office/drawing/2014/main" id="{A0AD8FA7-73FA-4875-8ADC-E230BBEEFF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6750" y="8526900"/>
            <a:ext cx="3238500" cy="273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187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Background</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99239" y="1966422"/>
            <a:ext cx="10656584" cy="13388280"/>
          </a:xfrm>
          <a:prstGeom prst="rect">
            <a:avLst/>
          </a:prstGeom>
          <a:noFill/>
        </p:spPr>
        <p:txBody>
          <a:bodyPr wrap="square" rtlCol="0">
            <a:spAutoFit/>
          </a:bodyPr>
          <a:lstStyle/>
          <a:p>
            <a:r>
              <a:rPr lang="en-GB" sz="2400" dirty="0">
                <a:latin typeface="Comic Sans MS" panose="030F0702030302020204" pitchFamily="66" charset="0"/>
              </a:rPr>
              <a:t>1. Where is Pakistan?</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2. When did Pakistan become a country?</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3. Which two religions did the British Empire divide the country between?</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4. What was this process called?</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5. What is the main religion in Pakistan?</a:t>
            </a: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6. What are relations like between India and Pakistan?</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7. What city was </a:t>
            </a:r>
            <a:r>
              <a:rPr lang="en-GB" sz="2400" dirty="0" err="1">
                <a:latin typeface="Comic Sans MS" panose="030F0702030302020204" pitchFamily="66" charset="0"/>
              </a:rPr>
              <a:t>Moniza</a:t>
            </a:r>
            <a:r>
              <a:rPr lang="en-GB" sz="2400" dirty="0">
                <a:latin typeface="Comic Sans MS" panose="030F0702030302020204" pitchFamily="66" charset="0"/>
              </a:rPr>
              <a:t> </a:t>
            </a:r>
            <a:r>
              <a:rPr lang="en-GB" sz="2400" dirty="0" err="1">
                <a:latin typeface="Comic Sans MS" panose="030F0702030302020204" pitchFamily="66" charset="0"/>
              </a:rPr>
              <a:t>Alvi</a:t>
            </a:r>
            <a:r>
              <a:rPr lang="en-GB" sz="2400" dirty="0">
                <a:latin typeface="Comic Sans MS" panose="030F0702030302020204" pitchFamily="66" charset="0"/>
              </a:rPr>
              <a:t> born in?</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8. Why can the poem be seen as autobiographical?</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p:txBody>
      </p:sp>
    </p:spTree>
    <p:extLst>
      <p:ext uri="{BB962C8B-B14F-4D97-AF65-F5344CB8AC3E}">
        <p14:creationId xmlns:p14="http://schemas.microsoft.com/office/powerpoint/2010/main" val="2540182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find the key words in the word search?</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8DCD897D-D7AE-4FBB-B50E-742978A6E164}"/>
              </a:ext>
            </a:extLst>
          </p:cNvPr>
          <p:cNvGraphicFramePr>
            <a:graphicFrameLocks noGrp="1"/>
          </p:cNvGraphicFramePr>
          <p:nvPr>
            <p:extLst>
              <p:ext uri="{D42A27DB-BD31-4B8C-83A1-F6EECF244321}">
                <p14:modId xmlns:p14="http://schemas.microsoft.com/office/powerpoint/2010/main" val="4247087515"/>
              </p:ext>
            </p:extLst>
          </p:nvPr>
        </p:nvGraphicFramePr>
        <p:xfrm>
          <a:off x="838200" y="2643531"/>
          <a:ext cx="10515600" cy="10269990"/>
        </p:xfrm>
        <a:graphic>
          <a:graphicData uri="http://schemas.openxmlformats.org/drawingml/2006/table">
            <a:tbl>
              <a:tblPr/>
              <a:tblGrid>
                <a:gridCol w="701040">
                  <a:extLst>
                    <a:ext uri="{9D8B030D-6E8A-4147-A177-3AD203B41FA5}">
                      <a16:colId xmlns:a16="http://schemas.microsoft.com/office/drawing/2014/main" val="3272362219"/>
                    </a:ext>
                  </a:extLst>
                </a:gridCol>
                <a:gridCol w="701040">
                  <a:extLst>
                    <a:ext uri="{9D8B030D-6E8A-4147-A177-3AD203B41FA5}">
                      <a16:colId xmlns:a16="http://schemas.microsoft.com/office/drawing/2014/main" val="2639473570"/>
                    </a:ext>
                  </a:extLst>
                </a:gridCol>
                <a:gridCol w="701040">
                  <a:extLst>
                    <a:ext uri="{9D8B030D-6E8A-4147-A177-3AD203B41FA5}">
                      <a16:colId xmlns:a16="http://schemas.microsoft.com/office/drawing/2014/main" val="3429114885"/>
                    </a:ext>
                  </a:extLst>
                </a:gridCol>
                <a:gridCol w="701040">
                  <a:extLst>
                    <a:ext uri="{9D8B030D-6E8A-4147-A177-3AD203B41FA5}">
                      <a16:colId xmlns:a16="http://schemas.microsoft.com/office/drawing/2014/main" val="2848475117"/>
                    </a:ext>
                  </a:extLst>
                </a:gridCol>
                <a:gridCol w="701040">
                  <a:extLst>
                    <a:ext uri="{9D8B030D-6E8A-4147-A177-3AD203B41FA5}">
                      <a16:colId xmlns:a16="http://schemas.microsoft.com/office/drawing/2014/main" val="1563543309"/>
                    </a:ext>
                  </a:extLst>
                </a:gridCol>
                <a:gridCol w="701040">
                  <a:extLst>
                    <a:ext uri="{9D8B030D-6E8A-4147-A177-3AD203B41FA5}">
                      <a16:colId xmlns:a16="http://schemas.microsoft.com/office/drawing/2014/main" val="2034834064"/>
                    </a:ext>
                  </a:extLst>
                </a:gridCol>
                <a:gridCol w="701040">
                  <a:extLst>
                    <a:ext uri="{9D8B030D-6E8A-4147-A177-3AD203B41FA5}">
                      <a16:colId xmlns:a16="http://schemas.microsoft.com/office/drawing/2014/main" val="2881662930"/>
                    </a:ext>
                  </a:extLst>
                </a:gridCol>
                <a:gridCol w="701040">
                  <a:extLst>
                    <a:ext uri="{9D8B030D-6E8A-4147-A177-3AD203B41FA5}">
                      <a16:colId xmlns:a16="http://schemas.microsoft.com/office/drawing/2014/main" val="3710871982"/>
                    </a:ext>
                  </a:extLst>
                </a:gridCol>
                <a:gridCol w="701040">
                  <a:extLst>
                    <a:ext uri="{9D8B030D-6E8A-4147-A177-3AD203B41FA5}">
                      <a16:colId xmlns:a16="http://schemas.microsoft.com/office/drawing/2014/main" val="3994193271"/>
                    </a:ext>
                  </a:extLst>
                </a:gridCol>
                <a:gridCol w="701040">
                  <a:extLst>
                    <a:ext uri="{9D8B030D-6E8A-4147-A177-3AD203B41FA5}">
                      <a16:colId xmlns:a16="http://schemas.microsoft.com/office/drawing/2014/main" val="1508576201"/>
                    </a:ext>
                  </a:extLst>
                </a:gridCol>
                <a:gridCol w="701040">
                  <a:extLst>
                    <a:ext uri="{9D8B030D-6E8A-4147-A177-3AD203B41FA5}">
                      <a16:colId xmlns:a16="http://schemas.microsoft.com/office/drawing/2014/main" val="1662062893"/>
                    </a:ext>
                  </a:extLst>
                </a:gridCol>
                <a:gridCol w="701040">
                  <a:extLst>
                    <a:ext uri="{9D8B030D-6E8A-4147-A177-3AD203B41FA5}">
                      <a16:colId xmlns:a16="http://schemas.microsoft.com/office/drawing/2014/main" val="2763243684"/>
                    </a:ext>
                  </a:extLst>
                </a:gridCol>
                <a:gridCol w="701040">
                  <a:extLst>
                    <a:ext uri="{9D8B030D-6E8A-4147-A177-3AD203B41FA5}">
                      <a16:colId xmlns:a16="http://schemas.microsoft.com/office/drawing/2014/main" val="3173236021"/>
                    </a:ext>
                  </a:extLst>
                </a:gridCol>
                <a:gridCol w="701040">
                  <a:extLst>
                    <a:ext uri="{9D8B030D-6E8A-4147-A177-3AD203B41FA5}">
                      <a16:colId xmlns:a16="http://schemas.microsoft.com/office/drawing/2014/main" val="3769107520"/>
                    </a:ext>
                  </a:extLst>
                </a:gridCol>
                <a:gridCol w="701040">
                  <a:extLst>
                    <a:ext uri="{9D8B030D-6E8A-4147-A177-3AD203B41FA5}">
                      <a16:colId xmlns:a16="http://schemas.microsoft.com/office/drawing/2014/main" val="577239566"/>
                    </a:ext>
                  </a:extLst>
                </a:gridCol>
              </a:tblGrid>
              <a:tr h="684666">
                <a:tc>
                  <a:txBody>
                    <a:bodyPr/>
                    <a:lstStyle/>
                    <a:p>
                      <a:r>
                        <a:rPr lang="en-GB"/>
                        <a:t>A</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extLst>
                  <a:ext uri="{0D108BD9-81ED-4DB2-BD59-A6C34878D82A}">
                    <a16:rowId xmlns:a16="http://schemas.microsoft.com/office/drawing/2014/main" val="1695302482"/>
                  </a:ext>
                </a:extLst>
              </a:tr>
              <a:tr h="684666">
                <a:tc>
                  <a:txBody>
                    <a:bodyPr/>
                    <a:lstStyle/>
                    <a:p>
                      <a:r>
                        <a:rPr lang="en-GB"/>
                        <a:t>E</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extLst>
                  <a:ext uri="{0D108BD9-81ED-4DB2-BD59-A6C34878D82A}">
                    <a16:rowId xmlns:a16="http://schemas.microsoft.com/office/drawing/2014/main" val="1995454117"/>
                  </a:ext>
                </a:extLst>
              </a:tr>
              <a:tr h="684666">
                <a:tc>
                  <a:txBody>
                    <a:bodyPr/>
                    <a:lstStyle/>
                    <a:p>
                      <a:r>
                        <a:rPr lang="en-GB"/>
                        <a:t>L</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extLst>
                  <a:ext uri="{0D108BD9-81ED-4DB2-BD59-A6C34878D82A}">
                    <a16:rowId xmlns:a16="http://schemas.microsoft.com/office/drawing/2014/main" val="1248600610"/>
                  </a:ext>
                </a:extLst>
              </a:tr>
              <a:tr h="684666">
                <a:tc>
                  <a:txBody>
                    <a:bodyPr/>
                    <a:lstStyle/>
                    <a:p>
                      <a:r>
                        <a:rPr lang="en-GB"/>
                        <a:t>I</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extLst>
                  <a:ext uri="{0D108BD9-81ED-4DB2-BD59-A6C34878D82A}">
                    <a16:rowId xmlns:a16="http://schemas.microsoft.com/office/drawing/2014/main" val="2971651430"/>
                  </a:ext>
                </a:extLst>
              </a:tr>
              <a:tr h="684666">
                <a:tc>
                  <a:txBody>
                    <a:bodyPr/>
                    <a:lstStyle/>
                    <a:p>
                      <a:r>
                        <a:rPr lang="en-GB"/>
                        <a:t>M</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G</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extLst>
                  <a:ext uri="{0D108BD9-81ED-4DB2-BD59-A6C34878D82A}">
                    <a16:rowId xmlns:a16="http://schemas.microsoft.com/office/drawing/2014/main" val="1990035107"/>
                  </a:ext>
                </a:extLst>
              </a:tr>
              <a:tr h="684666">
                <a:tc>
                  <a:txBody>
                    <a:bodyPr/>
                    <a:lstStyle/>
                    <a:p>
                      <a:r>
                        <a:rPr lang="en-GB"/>
                        <a:t>I</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extLst>
                  <a:ext uri="{0D108BD9-81ED-4DB2-BD59-A6C34878D82A}">
                    <a16:rowId xmlns:a16="http://schemas.microsoft.com/office/drawing/2014/main" val="1236925259"/>
                  </a:ext>
                </a:extLst>
              </a:tr>
              <a:tr h="684666">
                <a:tc>
                  <a:txBody>
                    <a:bodyPr/>
                    <a:lstStyle/>
                    <a:p>
                      <a:r>
                        <a:rPr lang="en-GB"/>
                        <a:t>S</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W</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extLst>
                  <a:ext uri="{0D108BD9-81ED-4DB2-BD59-A6C34878D82A}">
                    <a16:rowId xmlns:a16="http://schemas.microsoft.com/office/drawing/2014/main" val="60396866"/>
                  </a:ext>
                </a:extLst>
              </a:tr>
              <a:tr h="684666">
                <a:tc>
                  <a:txBody>
                    <a:bodyPr/>
                    <a:lstStyle/>
                    <a:p>
                      <a:r>
                        <a:rPr lang="en-GB"/>
                        <a:t>O</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extLst>
                  <a:ext uri="{0D108BD9-81ED-4DB2-BD59-A6C34878D82A}">
                    <a16:rowId xmlns:a16="http://schemas.microsoft.com/office/drawing/2014/main" val="2838649011"/>
                  </a:ext>
                </a:extLst>
              </a:tr>
              <a:tr h="684666">
                <a:tc>
                  <a:txBody>
                    <a:bodyPr/>
                    <a:lstStyle/>
                    <a:p>
                      <a:r>
                        <a:rPr lang="en-GB"/>
                        <a:t>G</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extLst>
                  <a:ext uri="{0D108BD9-81ED-4DB2-BD59-A6C34878D82A}">
                    <a16:rowId xmlns:a16="http://schemas.microsoft.com/office/drawing/2014/main" val="1085261948"/>
                  </a:ext>
                </a:extLst>
              </a:tr>
              <a:tr h="684666">
                <a:tc>
                  <a:txBody>
                    <a:bodyPr/>
                    <a:lstStyle/>
                    <a:p>
                      <a:r>
                        <a:rPr lang="en-GB"/>
                        <a:t>K</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K</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extLst>
                  <a:ext uri="{0D108BD9-81ED-4DB2-BD59-A6C34878D82A}">
                    <a16:rowId xmlns:a16="http://schemas.microsoft.com/office/drawing/2014/main" val="2352880873"/>
                  </a:ext>
                </a:extLst>
              </a:tr>
              <a:tr h="684666">
                <a:tc>
                  <a:txBody>
                    <a:bodyPr/>
                    <a:lstStyle/>
                    <a:p>
                      <a:r>
                        <a:rPr lang="en-GB"/>
                        <a:t>C</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X</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extLst>
                  <a:ext uri="{0D108BD9-81ED-4DB2-BD59-A6C34878D82A}">
                    <a16:rowId xmlns:a16="http://schemas.microsoft.com/office/drawing/2014/main" val="179030267"/>
                  </a:ext>
                </a:extLst>
              </a:tr>
              <a:tr h="684666">
                <a:tc>
                  <a:txBody>
                    <a:bodyPr/>
                    <a:lstStyle/>
                    <a:p>
                      <a:r>
                        <a:rPr lang="en-GB"/>
                        <a:t>M</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J</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Q</a:t>
                      </a:r>
                    </a:p>
                  </a:txBody>
                  <a:tcPr anchor="ctr">
                    <a:lnL>
                      <a:noFill/>
                    </a:lnL>
                    <a:lnR>
                      <a:noFill/>
                    </a:lnR>
                    <a:lnT>
                      <a:noFill/>
                    </a:lnT>
                    <a:lnB>
                      <a:noFill/>
                    </a:lnB>
                    <a:solidFill>
                      <a:srgbClr val="FFFFFF"/>
                    </a:solidFill>
                  </a:tcPr>
                </a:tc>
                <a:tc>
                  <a:txBody>
                    <a:bodyPr/>
                    <a:lstStyle/>
                    <a:p>
                      <a:r>
                        <a:rPr lang="en-GB"/>
                        <a:t>W</a:t>
                      </a:r>
                    </a:p>
                  </a:txBody>
                  <a:tcPr anchor="ctr">
                    <a:lnL>
                      <a:noFill/>
                    </a:lnL>
                    <a:lnR>
                      <a:noFill/>
                    </a:lnR>
                    <a:lnT>
                      <a:noFill/>
                    </a:lnT>
                    <a:lnB>
                      <a:noFill/>
                    </a:lnB>
                    <a:solidFill>
                      <a:srgbClr val="FFFFFF"/>
                    </a:solidFill>
                  </a:tcPr>
                </a:tc>
                <a:extLst>
                  <a:ext uri="{0D108BD9-81ED-4DB2-BD59-A6C34878D82A}">
                    <a16:rowId xmlns:a16="http://schemas.microsoft.com/office/drawing/2014/main" val="3841944938"/>
                  </a:ext>
                </a:extLst>
              </a:tr>
              <a:tr h="684666">
                <a:tc>
                  <a:txBody>
                    <a:bodyPr/>
                    <a:lstStyle/>
                    <a:p>
                      <a:r>
                        <a:rPr lang="en-GB"/>
                        <a:t>T</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M</a:t>
                      </a:r>
                    </a:p>
                  </a:txBody>
                  <a:tcPr anchor="ctr">
                    <a:lnL>
                      <a:noFill/>
                    </a:lnL>
                    <a:lnR>
                      <a:noFill/>
                    </a:lnR>
                    <a:lnT>
                      <a:noFill/>
                    </a:lnT>
                    <a:lnB>
                      <a:noFill/>
                    </a:lnB>
                    <a:solidFill>
                      <a:srgbClr val="FFFFFF"/>
                    </a:solidFill>
                  </a:tcPr>
                </a:tc>
                <a:tc>
                  <a:txBody>
                    <a:bodyPr/>
                    <a:lstStyle/>
                    <a:p>
                      <a:r>
                        <a:rPr lang="en-GB"/>
                        <a:t>D</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L</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Y</a:t>
                      </a:r>
                    </a:p>
                  </a:txBody>
                  <a:tcPr anchor="ctr">
                    <a:lnL>
                      <a:noFill/>
                    </a:lnL>
                    <a:lnR>
                      <a:noFill/>
                    </a:lnR>
                    <a:lnT>
                      <a:noFill/>
                    </a:lnT>
                    <a:lnB>
                      <a:noFill/>
                    </a:lnB>
                    <a:solidFill>
                      <a:srgbClr val="FFFFFF"/>
                    </a:solidFill>
                  </a:tcPr>
                </a:tc>
                <a:tc>
                  <a:txBody>
                    <a:bodyPr/>
                    <a:lstStyle/>
                    <a:p>
                      <a:r>
                        <a:rPr lang="en-GB"/>
                        <a:t>W</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extLst>
                  <a:ext uri="{0D108BD9-81ED-4DB2-BD59-A6C34878D82A}">
                    <a16:rowId xmlns:a16="http://schemas.microsoft.com/office/drawing/2014/main" val="4134989732"/>
                  </a:ext>
                </a:extLst>
              </a:tr>
              <a:tr h="684666">
                <a:tc>
                  <a:txBody>
                    <a:bodyPr/>
                    <a:lstStyle/>
                    <a:p>
                      <a:r>
                        <a:rPr lang="en-GB"/>
                        <a:t>P</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R</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F</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C</a:t>
                      </a:r>
                    </a:p>
                  </a:txBody>
                  <a:tcPr anchor="ctr">
                    <a:lnL>
                      <a:noFill/>
                    </a:lnL>
                    <a:lnR>
                      <a:noFill/>
                    </a:lnR>
                    <a:lnT>
                      <a:noFill/>
                    </a:lnT>
                    <a:lnB>
                      <a:noFill/>
                    </a:lnB>
                    <a:solidFill>
                      <a:srgbClr val="FFFFFF"/>
                    </a:solidFill>
                  </a:tcPr>
                </a:tc>
                <a:tc>
                  <a:txBody>
                    <a:bodyPr/>
                    <a:lstStyle/>
                    <a:p>
                      <a:r>
                        <a:rPr lang="en-GB"/>
                        <a:t>A</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O</a:t>
                      </a:r>
                    </a:p>
                  </a:txBody>
                  <a:tcPr anchor="ctr">
                    <a:lnL>
                      <a:noFill/>
                    </a:lnL>
                    <a:lnR>
                      <a:noFill/>
                    </a:lnR>
                    <a:lnT>
                      <a:noFill/>
                    </a:lnT>
                    <a:lnB>
                      <a:noFill/>
                    </a:lnB>
                    <a:solidFill>
                      <a:srgbClr val="FFFFFF"/>
                    </a:solidFill>
                  </a:tcPr>
                </a:tc>
                <a:tc>
                  <a:txBody>
                    <a:bodyPr/>
                    <a:lstStyle/>
                    <a:p>
                      <a:r>
                        <a:rPr lang="en-GB"/>
                        <a:t>N</a:t>
                      </a:r>
                    </a:p>
                  </a:txBody>
                  <a:tcPr anchor="ctr">
                    <a:lnL>
                      <a:noFill/>
                    </a:lnL>
                    <a:lnR>
                      <a:noFill/>
                    </a:lnR>
                    <a:lnT>
                      <a:noFill/>
                    </a:lnT>
                    <a:lnB>
                      <a:noFill/>
                    </a:lnB>
                    <a:solidFill>
                      <a:srgbClr val="FFFFFF"/>
                    </a:solidFill>
                  </a:tcPr>
                </a:tc>
                <a:extLst>
                  <a:ext uri="{0D108BD9-81ED-4DB2-BD59-A6C34878D82A}">
                    <a16:rowId xmlns:a16="http://schemas.microsoft.com/office/drawing/2014/main" val="2034278214"/>
                  </a:ext>
                </a:extLst>
              </a:tr>
              <a:tr h="684666">
                <a:tc>
                  <a:txBody>
                    <a:bodyPr/>
                    <a:lstStyle/>
                    <a:p>
                      <a:r>
                        <a:rPr lang="en-GB"/>
                        <a:t>N</a:t>
                      </a:r>
                    </a:p>
                  </a:txBody>
                  <a:tcPr anchor="ctr">
                    <a:lnL>
                      <a:noFill/>
                    </a:lnL>
                    <a:lnR>
                      <a:noFill/>
                    </a:lnR>
                    <a:lnT>
                      <a:noFill/>
                    </a:lnT>
                    <a:lnB>
                      <a:noFill/>
                    </a:lnB>
                    <a:solidFill>
                      <a:srgbClr val="FFFFFF"/>
                    </a:solidFill>
                  </a:tcPr>
                </a:tc>
                <a:tc>
                  <a:txBody>
                    <a:bodyPr/>
                    <a:lstStyle/>
                    <a:p>
                      <a:r>
                        <a:rPr lang="en-GB"/>
                        <a:t>T</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U</a:t>
                      </a:r>
                    </a:p>
                  </a:txBody>
                  <a:tcPr anchor="ctr">
                    <a:lnL>
                      <a:noFill/>
                    </a:lnL>
                    <a:lnR>
                      <a:noFill/>
                    </a:lnR>
                    <a:lnT>
                      <a:noFill/>
                    </a:lnT>
                    <a:lnB>
                      <a:noFill/>
                    </a:lnB>
                    <a:solidFill>
                      <a:srgbClr val="FFFFFF"/>
                    </a:solidFill>
                  </a:tcPr>
                </a:tc>
                <a:tc>
                  <a:txBody>
                    <a:bodyPr/>
                    <a:lstStyle/>
                    <a:p>
                      <a:r>
                        <a:rPr lang="en-GB"/>
                        <a:t>H</a:t>
                      </a:r>
                    </a:p>
                  </a:txBody>
                  <a:tcPr anchor="ctr">
                    <a:lnL>
                      <a:noFill/>
                    </a:lnL>
                    <a:lnR>
                      <a:noFill/>
                    </a:lnR>
                    <a:lnT>
                      <a:noFill/>
                    </a:lnT>
                    <a:lnB>
                      <a:noFill/>
                    </a:lnB>
                    <a:solidFill>
                      <a:srgbClr val="FFFFFF"/>
                    </a:solidFill>
                  </a:tcPr>
                </a:tc>
                <a:tc>
                  <a:txBody>
                    <a:bodyPr/>
                    <a:lstStyle/>
                    <a:p>
                      <a:r>
                        <a:rPr lang="en-GB"/>
                        <a:t>Z</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E</a:t>
                      </a:r>
                    </a:p>
                  </a:txBody>
                  <a:tcPr anchor="ctr">
                    <a:lnL>
                      <a:noFill/>
                    </a:lnL>
                    <a:lnR>
                      <a:noFill/>
                    </a:lnR>
                    <a:lnT>
                      <a:noFill/>
                    </a:lnT>
                    <a:lnB>
                      <a:noFill/>
                    </a:lnB>
                    <a:solidFill>
                      <a:srgbClr val="FFFFFF"/>
                    </a:solidFill>
                  </a:tcPr>
                </a:tc>
                <a:tc>
                  <a:txBody>
                    <a:bodyPr/>
                    <a:lstStyle/>
                    <a:p>
                      <a:r>
                        <a:rPr lang="en-GB"/>
                        <a:t>G</a:t>
                      </a:r>
                    </a:p>
                  </a:txBody>
                  <a:tcPr anchor="ctr">
                    <a:lnL>
                      <a:noFill/>
                    </a:lnL>
                    <a:lnR>
                      <a:noFill/>
                    </a:lnR>
                    <a:lnT>
                      <a:noFill/>
                    </a:lnT>
                    <a:lnB>
                      <a:noFill/>
                    </a:lnB>
                    <a:solidFill>
                      <a:srgbClr val="FFFFFF"/>
                    </a:solidFill>
                  </a:tcPr>
                </a:tc>
                <a:tc>
                  <a:txBody>
                    <a:bodyPr/>
                    <a:lstStyle/>
                    <a:p>
                      <a:r>
                        <a:rPr lang="en-GB"/>
                        <a:t>S</a:t>
                      </a:r>
                    </a:p>
                  </a:txBody>
                  <a:tcPr anchor="ctr">
                    <a:lnL>
                      <a:noFill/>
                    </a:lnL>
                    <a:lnR>
                      <a:noFill/>
                    </a:lnR>
                    <a:lnT>
                      <a:noFill/>
                    </a:lnT>
                    <a:lnB>
                      <a:noFill/>
                    </a:lnB>
                    <a:solidFill>
                      <a:srgbClr val="FFFFFF"/>
                    </a:solidFill>
                  </a:tcPr>
                </a:tc>
                <a:tc>
                  <a:txBody>
                    <a:bodyPr/>
                    <a:lstStyle/>
                    <a:p>
                      <a:r>
                        <a:rPr lang="en-GB"/>
                        <a:t>I</a:t>
                      </a:r>
                    </a:p>
                  </a:txBody>
                  <a:tcPr anchor="ctr">
                    <a:lnL>
                      <a:noFill/>
                    </a:lnL>
                    <a:lnR>
                      <a:noFill/>
                    </a:lnR>
                    <a:lnT>
                      <a:noFill/>
                    </a:lnT>
                    <a:lnB>
                      <a:noFill/>
                    </a:lnB>
                    <a:solidFill>
                      <a:srgbClr val="FFFFFF"/>
                    </a:solidFill>
                  </a:tcPr>
                </a:tc>
                <a:tc>
                  <a:txBody>
                    <a:bodyPr/>
                    <a:lstStyle/>
                    <a:p>
                      <a:r>
                        <a:rPr lang="en-GB"/>
                        <a:t>V</a:t>
                      </a:r>
                    </a:p>
                  </a:txBody>
                  <a:tcPr anchor="ctr">
                    <a:lnL>
                      <a:noFill/>
                    </a:lnL>
                    <a:lnR>
                      <a:noFill/>
                    </a:lnR>
                    <a:lnT>
                      <a:noFill/>
                    </a:lnT>
                    <a:lnB>
                      <a:noFill/>
                    </a:lnB>
                    <a:solidFill>
                      <a:srgbClr val="FFFFFF"/>
                    </a:solidFill>
                  </a:tcPr>
                </a:tc>
                <a:tc>
                  <a:txBody>
                    <a:bodyPr/>
                    <a:lstStyle/>
                    <a:p>
                      <a:r>
                        <a:rPr lang="en-GB"/>
                        <a:t>P</a:t>
                      </a:r>
                    </a:p>
                  </a:txBody>
                  <a:tcPr anchor="ctr">
                    <a:lnL>
                      <a:noFill/>
                    </a:lnL>
                    <a:lnR>
                      <a:noFill/>
                    </a:lnR>
                    <a:lnT>
                      <a:noFill/>
                    </a:lnT>
                    <a:lnB>
                      <a:noFill/>
                    </a:lnB>
                    <a:solidFill>
                      <a:srgbClr val="FFFFFF"/>
                    </a:solidFill>
                  </a:tcPr>
                </a:tc>
                <a:tc>
                  <a:txBody>
                    <a:bodyPr/>
                    <a:lstStyle/>
                    <a:p>
                      <a:r>
                        <a:rPr lang="en-GB"/>
                        <a:t>B</a:t>
                      </a:r>
                    </a:p>
                  </a:txBody>
                  <a:tcPr anchor="ctr">
                    <a:lnL>
                      <a:noFill/>
                    </a:lnL>
                    <a:lnR>
                      <a:noFill/>
                    </a:lnR>
                    <a:lnT>
                      <a:noFill/>
                    </a:lnT>
                    <a:lnB>
                      <a:noFill/>
                    </a:lnB>
                    <a:solidFill>
                      <a:srgbClr val="FFFFFF"/>
                    </a:solidFill>
                  </a:tcPr>
                </a:tc>
                <a:tc>
                  <a:txBody>
                    <a:bodyPr/>
                    <a:lstStyle/>
                    <a:p>
                      <a:r>
                        <a:rPr lang="en-GB" dirty="0"/>
                        <a:t>J</a:t>
                      </a:r>
                    </a:p>
                  </a:txBody>
                  <a:tcPr anchor="ctr">
                    <a:lnL>
                      <a:noFill/>
                    </a:lnL>
                    <a:lnR>
                      <a:noFill/>
                    </a:lnR>
                    <a:lnT>
                      <a:noFill/>
                    </a:lnT>
                    <a:lnB>
                      <a:noFill/>
                    </a:lnB>
                    <a:solidFill>
                      <a:srgbClr val="FFFFFF"/>
                    </a:solidFill>
                  </a:tcPr>
                </a:tc>
                <a:extLst>
                  <a:ext uri="{0D108BD9-81ED-4DB2-BD59-A6C34878D82A}">
                    <a16:rowId xmlns:a16="http://schemas.microsoft.com/office/drawing/2014/main" val="3033632969"/>
                  </a:ext>
                </a:extLst>
              </a:tr>
            </a:tbl>
          </a:graphicData>
        </a:graphic>
      </p:graphicFrame>
      <p:graphicFrame>
        <p:nvGraphicFramePr>
          <p:cNvPr id="8" name="Table 7">
            <a:extLst>
              <a:ext uri="{FF2B5EF4-FFF2-40B4-BE49-F238E27FC236}">
                <a16:creationId xmlns:a16="http://schemas.microsoft.com/office/drawing/2014/main" id="{055C34C9-E4B4-48D5-B1DC-3DEFF958A35E}"/>
              </a:ext>
            </a:extLst>
          </p:cNvPr>
          <p:cNvGraphicFramePr>
            <a:graphicFrameLocks noGrp="1"/>
          </p:cNvGraphicFramePr>
          <p:nvPr>
            <p:extLst>
              <p:ext uri="{D42A27DB-BD31-4B8C-83A1-F6EECF244321}">
                <p14:modId xmlns:p14="http://schemas.microsoft.com/office/powerpoint/2010/main" val="1245412167"/>
              </p:ext>
            </p:extLst>
          </p:nvPr>
        </p:nvGraphicFramePr>
        <p:xfrm>
          <a:off x="838199" y="13575410"/>
          <a:ext cx="10515600" cy="1371600"/>
        </p:xfrm>
        <a:graphic>
          <a:graphicData uri="http://schemas.openxmlformats.org/drawingml/2006/table">
            <a:tbl>
              <a:tblPr/>
              <a:tblGrid>
                <a:gridCol w="3505200">
                  <a:extLst>
                    <a:ext uri="{9D8B030D-6E8A-4147-A177-3AD203B41FA5}">
                      <a16:colId xmlns:a16="http://schemas.microsoft.com/office/drawing/2014/main" val="1557658184"/>
                    </a:ext>
                  </a:extLst>
                </a:gridCol>
                <a:gridCol w="3505200">
                  <a:extLst>
                    <a:ext uri="{9D8B030D-6E8A-4147-A177-3AD203B41FA5}">
                      <a16:colId xmlns:a16="http://schemas.microsoft.com/office/drawing/2014/main" val="3869855838"/>
                    </a:ext>
                  </a:extLst>
                </a:gridCol>
                <a:gridCol w="3505200">
                  <a:extLst>
                    <a:ext uri="{9D8B030D-6E8A-4147-A177-3AD203B41FA5}">
                      <a16:colId xmlns:a16="http://schemas.microsoft.com/office/drawing/2014/main" val="2469111377"/>
                    </a:ext>
                  </a:extLst>
                </a:gridCol>
              </a:tblGrid>
              <a:tr h="0">
                <a:tc>
                  <a:txBody>
                    <a:bodyPr/>
                    <a:lstStyle/>
                    <a:p>
                      <a:r>
                        <a:rPr lang="en-GB"/>
                        <a:t>ADJECTIVE</a:t>
                      </a:r>
                    </a:p>
                  </a:txBody>
                  <a:tcPr anchor="ctr">
                    <a:lnL>
                      <a:noFill/>
                    </a:lnL>
                    <a:lnR>
                      <a:noFill/>
                    </a:lnR>
                    <a:lnB>
                      <a:noFill/>
                    </a:lnB>
                    <a:solidFill>
                      <a:srgbClr val="FFFFFF"/>
                    </a:solidFill>
                  </a:tcPr>
                </a:tc>
                <a:tc>
                  <a:txBody>
                    <a:bodyPr/>
                    <a:lstStyle/>
                    <a:p>
                      <a:r>
                        <a:rPr lang="en-GB"/>
                        <a:t>CULTURE</a:t>
                      </a:r>
                    </a:p>
                  </a:txBody>
                  <a:tcPr anchor="ctr">
                    <a:lnL>
                      <a:noFill/>
                    </a:lnL>
                    <a:lnR>
                      <a:noFill/>
                    </a:lnR>
                    <a:lnB>
                      <a:noFill/>
                    </a:lnB>
                    <a:solidFill>
                      <a:srgbClr val="FFFFFF"/>
                    </a:solidFill>
                  </a:tcPr>
                </a:tc>
                <a:tc>
                  <a:txBody>
                    <a:bodyPr/>
                    <a:lstStyle/>
                    <a:p>
                      <a:r>
                        <a:rPr lang="en-GB" dirty="0"/>
                        <a:t>ENGLAND</a:t>
                      </a:r>
                    </a:p>
                  </a:txBody>
                  <a:tcPr anchor="ctr">
                    <a:lnL>
                      <a:noFill/>
                    </a:lnL>
                    <a:lnR>
                      <a:noFill/>
                    </a:lnR>
                    <a:lnB>
                      <a:noFill/>
                    </a:lnB>
                    <a:solidFill>
                      <a:srgbClr val="FFFFFF"/>
                    </a:solidFill>
                  </a:tcPr>
                </a:tc>
                <a:extLst>
                  <a:ext uri="{0D108BD9-81ED-4DB2-BD59-A6C34878D82A}">
                    <a16:rowId xmlns:a16="http://schemas.microsoft.com/office/drawing/2014/main" val="3610179126"/>
                  </a:ext>
                </a:extLst>
              </a:tr>
              <a:tr h="0">
                <a:tc>
                  <a:txBody>
                    <a:bodyPr/>
                    <a:lstStyle/>
                    <a:p>
                      <a:r>
                        <a:rPr lang="en-GB"/>
                        <a:t>METAPHOR</a:t>
                      </a:r>
                    </a:p>
                  </a:txBody>
                  <a:tcPr anchor="ctr">
                    <a:lnL>
                      <a:noFill/>
                    </a:lnL>
                    <a:lnR>
                      <a:noFill/>
                    </a:lnR>
                    <a:lnT>
                      <a:noFill/>
                    </a:lnT>
                    <a:lnB>
                      <a:noFill/>
                    </a:lnB>
                    <a:solidFill>
                      <a:srgbClr val="FFFFFF"/>
                    </a:solidFill>
                  </a:tcPr>
                </a:tc>
                <a:tc>
                  <a:txBody>
                    <a:bodyPr/>
                    <a:lstStyle/>
                    <a:p>
                      <a:r>
                        <a:rPr lang="en-GB"/>
                        <a:t>NOUN</a:t>
                      </a:r>
                    </a:p>
                  </a:txBody>
                  <a:tcPr anchor="ctr">
                    <a:lnL>
                      <a:noFill/>
                    </a:lnL>
                    <a:lnR>
                      <a:noFill/>
                    </a:lnR>
                    <a:lnT>
                      <a:noFill/>
                    </a:lnT>
                    <a:lnB>
                      <a:noFill/>
                    </a:lnB>
                    <a:solidFill>
                      <a:srgbClr val="FFFFFF"/>
                    </a:solidFill>
                  </a:tcPr>
                </a:tc>
                <a:tc>
                  <a:txBody>
                    <a:bodyPr/>
                    <a:lstStyle/>
                    <a:p>
                      <a:r>
                        <a:rPr lang="en-GB"/>
                        <a:t>PAKISTAN</a:t>
                      </a:r>
                    </a:p>
                  </a:txBody>
                  <a:tcPr anchor="ctr">
                    <a:lnL>
                      <a:noFill/>
                    </a:lnL>
                    <a:lnR>
                      <a:noFill/>
                    </a:lnR>
                    <a:lnT>
                      <a:noFill/>
                    </a:lnT>
                    <a:lnB>
                      <a:noFill/>
                    </a:lnB>
                    <a:solidFill>
                      <a:srgbClr val="FFFFFF"/>
                    </a:solidFill>
                  </a:tcPr>
                </a:tc>
                <a:extLst>
                  <a:ext uri="{0D108BD9-81ED-4DB2-BD59-A6C34878D82A}">
                    <a16:rowId xmlns:a16="http://schemas.microsoft.com/office/drawing/2014/main" val="2413441608"/>
                  </a:ext>
                </a:extLst>
              </a:tr>
              <a:tr h="0">
                <a:tc>
                  <a:txBody>
                    <a:bodyPr/>
                    <a:lstStyle/>
                    <a:p>
                      <a:r>
                        <a:rPr lang="en-GB"/>
                        <a:t>PERSONIFICATION</a:t>
                      </a:r>
                    </a:p>
                  </a:txBody>
                  <a:tcPr anchor="ctr">
                    <a:lnL>
                      <a:noFill/>
                    </a:lnL>
                    <a:lnR>
                      <a:noFill/>
                    </a:lnR>
                    <a:lnT>
                      <a:noFill/>
                    </a:lnT>
                    <a:lnB>
                      <a:noFill/>
                    </a:lnB>
                    <a:solidFill>
                      <a:srgbClr val="FFFFFF"/>
                    </a:solidFill>
                  </a:tcPr>
                </a:tc>
                <a:tc>
                  <a:txBody>
                    <a:bodyPr/>
                    <a:lstStyle/>
                    <a:p>
                      <a:r>
                        <a:rPr lang="en-GB"/>
                        <a:t>SIMILE</a:t>
                      </a:r>
                    </a:p>
                  </a:txBody>
                  <a:tcPr anchor="ctr">
                    <a:lnL>
                      <a:noFill/>
                    </a:lnL>
                    <a:lnR>
                      <a:noFill/>
                    </a:lnR>
                    <a:lnT>
                      <a:noFill/>
                    </a:lnT>
                    <a:lnB>
                      <a:noFill/>
                    </a:lnB>
                    <a:solidFill>
                      <a:srgbClr val="FFFFFF"/>
                    </a:solidFill>
                  </a:tcPr>
                </a:tc>
                <a:tc>
                  <a:txBody>
                    <a:bodyPr/>
                    <a:lstStyle/>
                    <a:p>
                      <a:r>
                        <a:rPr lang="en-GB" dirty="0"/>
                        <a:t>VERB</a:t>
                      </a:r>
                    </a:p>
                  </a:txBody>
                  <a:tcPr anchor="ctr">
                    <a:lnL>
                      <a:noFill/>
                    </a:lnL>
                    <a:lnR>
                      <a:noFill/>
                    </a:lnR>
                    <a:lnT>
                      <a:noFill/>
                    </a:lnT>
                    <a:lnB>
                      <a:noFill/>
                    </a:lnB>
                    <a:solidFill>
                      <a:srgbClr val="FFFFFF"/>
                    </a:solidFill>
                  </a:tcPr>
                </a:tc>
                <a:extLst>
                  <a:ext uri="{0D108BD9-81ED-4DB2-BD59-A6C34878D82A}">
                    <a16:rowId xmlns:a16="http://schemas.microsoft.com/office/drawing/2014/main" val="3307310992"/>
                  </a:ext>
                </a:extLst>
              </a:tr>
            </a:tbl>
          </a:graphicData>
        </a:graphic>
      </p:graphicFrame>
    </p:spTree>
    <p:extLst>
      <p:ext uri="{BB962C8B-B14F-4D97-AF65-F5344CB8AC3E}">
        <p14:creationId xmlns:p14="http://schemas.microsoft.com/office/powerpoint/2010/main" val="316697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581925"/>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Aunts in Pakistan</a:t>
            </a:r>
          </a:p>
          <a:p>
            <a:endParaRPr lang="en-GB" sz="2400" dirty="0">
              <a:latin typeface="Comic Sans MS" panose="030F0702030302020204" pitchFamily="66" charset="0"/>
            </a:endParaRPr>
          </a:p>
        </p:txBody>
      </p:sp>
      <p:sp>
        <p:nvSpPr>
          <p:cNvPr id="3" name="Rectangle 2">
            <a:extLst>
              <a:ext uri="{FF2B5EF4-FFF2-40B4-BE49-F238E27FC236}">
                <a16:creationId xmlns:a16="http://schemas.microsoft.com/office/drawing/2014/main" id="{4FD2E208-F873-4705-A35F-4F9981C0C91A}"/>
              </a:ext>
            </a:extLst>
          </p:cNvPr>
          <p:cNvSpPr/>
          <p:nvPr/>
        </p:nvSpPr>
        <p:spPr>
          <a:xfrm>
            <a:off x="3623370" y="1979093"/>
            <a:ext cx="6096000" cy="14349826"/>
          </a:xfrm>
          <a:prstGeom prst="rect">
            <a:avLst/>
          </a:prstGeom>
        </p:spPr>
        <p:txBody>
          <a:bodyPr>
            <a:spAutoFit/>
          </a:bodyPr>
          <a:lstStyle/>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They sent me a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salwar kameez</a:t>
            </a:r>
          </a:p>
          <a:p>
            <a:pPr>
              <a:lnSpc>
                <a:spcPct val="107000"/>
              </a:lnSpc>
              <a:spcAft>
                <a:spcPts val="800"/>
              </a:spcAft>
            </a:pP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peacock-blue,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and another</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glistening like an orange split open,</a:t>
            </a:r>
          </a:p>
          <a:p>
            <a:pPr>
              <a:lnSpc>
                <a:spcPct val="107000"/>
              </a:lnSpc>
              <a:spcAft>
                <a:spcPts val="800"/>
              </a:spcAft>
            </a:pP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embossed slippers, </a:t>
            </a:r>
            <a:r>
              <a:rPr lang="en-GB" sz="2200" dirty="0">
                <a:latin typeface="Comic Sans MS" panose="030F0702030302020204" pitchFamily="66" charset="0"/>
                <a:ea typeface="Calibri" panose="020F0502020204030204" pitchFamily="34" charset="0"/>
                <a:cs typeface="Times New Roman" panose="02020603050405020304" pitchFamily="18" charset="0"/>
              </a:rPr>
              <a:t>gold and black</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points curling.</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Candy-striped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glass bangles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snapped, drew blood.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Like at school, fashions changed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Pakistan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 salwar bottoms were broad and stiff,</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then narrow.</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aunts chose an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apple-green sari,</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silver-bordered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for my teens.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tried each satin-silken top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was</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 alien </a:t>
            </a:r>
            <a:r>
              <a:rPr lang="en-GB" sz="2200" dirty="0">
                <a:latin typeface="Comic Sans MS" panose="030F0702030302020204" pitchFamily="66" charset="0"/>
                <a:ea typeface="Calibri" panose="020F0502020204030204" pitchFamily="34" charset="0"/>
                <a:cs typeface="Times New Roman" panose="02020603050405020304" pitchFamily="18" charset="0"/>
              </a:rPr>
              <a:t>in the sitting-room.</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could never be as lovely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as those clothes –</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longed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for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denim and corduroy.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costume clung to me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and I was aflame,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couldn’t rise up out of its fire,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half-English,</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unlike Aunt Jamila.</a:t>
            </a:r>
          </a:p>
          <a:p>
            <a:pPr>
              <a:lnSpc>
                <a:spcPct val="107000"/>
              </a:lnSpc>
              <a:spcAft>
                <a:spcPts val="80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hlinkClick r:id="rId2"/>
              </a:rPr>
              <a:t>https://www.youtube.com/watch?v=S15JoaRLWdQ</a:t>
            </a:r>
            <a:r>
              <a:rPr lang="en-GB" sz="22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4098" name="Picture 2" descr="VintFlea Womens's Crepe Synthetic Unstitched Salwar Suit, Indian Punjabi  Style Fashion, Patiyala or Bollywood Design Look, Salwar Kameez, Daily or  Party Wear, Blue, Free Size (Free Express Shipping): Amazon.co.uk: Clothing">
            <a:extLst>
              <a:ext uri="{FF2B5EF4-FFF2-40B4-BE49-F238E27FC236}">
                <a16:creationId xmlns:a16="http://schemas.microsoft.com/office/drawing/2014/main" id="{AC985E46-26C4-4541-9FA5-BB2F76295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7876" y="1738996"/>
            <a:ext cx="1903359" cy="308652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No predators, plenty to eat': New Zealand struggles with plague of peacocks  | New Zealand | The Guardian">
            <a:extLst>
              <a:ext uri="{FF2B5EF4-FFF2-40B4-BE49-F238E27FC236}">
                <a16:creationId xmlns:a16="http://schemas.microsoft.com/office/drawing/2014/main" id="{92AE9809-76F6-4E1A-8107-E33D8DBCB1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848" y="1925526"/>
            <a:ext cx="2340723" cy="234072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Women's slippers buy in Bukhara">
            <a:extLst>
              <a:ext uri="{FF2B5EF4-FFF2-40B4-BE49-F238E27FC236}">
                <a16:creationId xmlns:a16="http://schemas.microsoft.com/office/drawing/2014/main" id="{C96DF544-7DCF-4005-ADBC-2647DB9B1A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9848" y="4825524"/>
            <a:ext cx="2295525" cy="200025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ndian Bollywood Traditional Glass Bangles Set Churi Multi Color Bangle  Bracelet | eBay">
            <a:extLst>
              <a:ext uri="{FF2B5EF4-FFF2-40B4-BE49-F238E27FC236}">
                <a16:creationId xmlns:a16="http://schemas.microsoft.com/office/drawing/2014/main" id="{D9DF369C-280C-4109-A3FD-97CF97285B3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23521" y="5065621"/>
            <a:ext cx="2857500" cy="265747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Amazon.com: Apple Green Indian Designer Evening Cocktail wear Blend Silk  Saree with Blouse Women dress Sari Choli 8464: Clothing">
            <a:extLst>
              <a:ext uri="{FF2B5EF4-FFF2-40B4-BE49-F238E27FC236}">
                <a16:creationId xmlns:a16="http://schemas.microsoft.com/office/drawing/2014/main" id="{573F1D10-6A14-49A5-A8D4-F0A449DFC4D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11689" y="8170447"/>
            <a:ext cx="2438477" cy="3434474"/>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Divine Designs Green Cartoon Alien Head Icon Vinyl Decal Sticker (8&quot; Tall):  Amazon.co.uk: Car &amp; Motorbike">
            <a:extLst>
              <a:ext uri="{FF2B5EF4-FFF2-40B4-BE49-F238E27FC236}">
                <a16:creationId xmlns:a16="http://schemas.microsoft.com/office/drawing/2014/main" id="{7F00017A-13B5-4724-8280-9C14C6528F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65658" y="9472765"/>
            <a:ext cx="2259372" cy="2602985"/>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1970's Levi's Brown Corduroy Jacket size 38 2 pocket | Etsy | Corduroy  jacket, Brown corduroy jacket, Corduroy">
            <a:extLst>
              <a:ext uri="{FF2B5EF4-FFF2-40B4-BE49-F238E27FC236}">
                <a16:creationId xmlns:a16="http://schemas.microsoft.com/office/drawing/2014/main" id="{0DB316B2-B4C9-411F-95B2-781D2554F2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40885" y="12059084"/>
            <a:ext cx="2438477" cy="2438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494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581925"/>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Aunts in Pakistan</a:t>
            </a:r>
          </a:p>
          <a:p>
            <a:endParaRPr lang="en-GB" sz="2400" dirty="0">
              <a:latin typeface="Comic Sans MS" panose="030F0702030302020204" pitchFamily="66" charset="0"/>
            </a:endParaRPr>
          </a:p>
        </p:txBody>
      </p:sp>
      <p:sp>
        <p:nvSpPr>
          <p:cNvPr id="3" name="Rectangle 2">
            <a:extLst>
              <a:ext uri="{FF2B5EF4-FFF2-40B4-BE49-F238E27FC236}">
                <a16:creationId xmlns:a16="http://schemas.microsoft.com/office/drawing/2014/main" id="{4FD2E208-F873-4705-A35F-4F9981C0C91A}"/>
              </a:ext>
            </a:extLst>
          </p:cNvPr>
          <p:cNvSpPr/>
          <p:nvPr/>
        </p:nvSpPr>
        <p:spPr>
          <a:xfrm>
            <a:off x="3393391" y="1502408"/>
            <a:ext cx="6096000" cy="14481400"/>
          </a:xfrm>
          <a:prstGeom prst="rect">
            <a:avLst/>
          </a:prstGeom>
        </p:spPr>
        <p:txBody>
          <a:bodyPr>
            <a:spAutoFit/>
          </a:bodyPr>
          <a:lstStyle/>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I wanted my </a:t>
            </a:r>
            <a:r>
              <a:rPr lang="en-GB" sz="24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parents’ camel-skin lamp</a:t>
            </a:r>
            <a:r>
              <a:rPr lang="en-GB" sz="24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switching it on in my bedroom,</a:t>
            </a:r>
          </a:p>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to consider the cruelty</a:t>
            </a:r>
          </a:p>
          <a:p>
            <a:pPr>
              <a:lnSpc>
                <a:spcPct val="107000"/>
              </a:lnSpc>
              <a:spcAft>
                <a:spcPts val="80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and the transformation</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rom camel to shade,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marvel at the colours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like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stained glass.</a:t>
            </a:r>
          </a:p>
          <a:p>
            <a:pPr>
              <a:lnSpc>
                <a:spcPct val="107000"/>
              </a:lnSpc>
              <a:spcAft>
                <a:spcPts val="80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mother cherished her jewellery –</a:t>
            </a:r>
          </a:p>
          <a:p>
            <a:pPr>
              <a:lnSpc>
                <a:spcPct val="107000"/>
              </a:lnSpc>
              <a:spcAft>
                <a:spcPts val="800"/>
              </a:spcAft>
            </a:pP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Indian gold, dangling, filigree,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But it was stolen from our car.</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The presents were radiant in my wardrobe.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aunts requested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cardigans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from Marks and </a:t>
            </a:r>
            <a:r>
              <a:rPr lang="en-GB" sz="2200" dirty="0" err="1">
                <a:latin typeface="Comic Sans MS" panose="030F0702030302020204" pitchFamily="66" charset="0"/>
                <a:ea typeface="Calibri" panose="020F0502020204030204" pitchFamily="34" charset="0"/>
                <a:cs typeface="Times New Roman" panose="02020603050405020304" pitchFamily="18" charset="0"/>
              </a:rPr>
              <a:t>Spencers</a:t>
            </a:r>
            <a:r>
              <a:rPr lang="en-GB" sz="2200" dirty="0">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salwar kameez</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didn’t impress the schoolfriend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who sat on my bed, asked to see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my weekend clothes.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But often I admired the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mirror-work,</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tried to glimpse myself</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the miniature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glass circles, recall the story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how the three of us</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sailed to England.</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Prickly heat had me screaming on the way.</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 ended up in a cot</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my English grandmother’s dining-room,</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found myself alone,</a:t>
            </a:r>
          </a:p>
          <a:p>
            <a:pPr>
              <a:lnSpc>
                <a:spcPct val="107000"/>
              </a:lnSpc>
              <a:spcAft>
                <a:spcPts val="80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playing with a </a:t>
            </a:r>
            <a:r>
              <a:rPr lang="en-GB" sz="2200" dirty="0">
                <a:highlight>
                  <a:srgbClr val="FFFF00"/>
                </a:highlight>
                <a:latin typeface="Comic Sans MS" panose="030F0702030302020204" pitchFamily="66" charset="0"/>
                <a:ea typeface="Calibri" panose="020F0502020204030204" pitchFamily="34" charset="0"/>
                <a:cs typeface="Times New Roman" panose="02020603050405020304" pitchFamily="18" charset="0"/>
              </a:rPr>
              <a:t>tin-boat.</a:t>
            </a:r>
          </a:p>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5122" name="Picture 2" descr="The History and Craft of Camel Skin Lamps in Pakistan - House of Pakistan">
            <a:extLst>
              <a:ext uri="{FF2B5EF4-FFF2-40B4-BE49-F238E27FC236}">
                <a16:creationId xmlns:a16="http://schemas.microsoft.com/office/drawing/2014/main" id="{8CCA3036-72CA-4713-89DA-1F7B285FEC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2497" y="2159274"/>
            <a:ext cx="3333750" cy="250031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asy Faux Stained Glass : 8 Steps (with Pictures) - Instructables">
            <a:extLst>
              <a:ext uri="{FF2B5EF4-FFF2-40B4-BE49-F238E27FC236}">
                <a16:creationId xmlns:a16="http://schemas.microsoft.com/office/drawing/2014/main" id="{5F0B0170-1C41-4AF8-898F-D0DEFF3BF6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311" y="3409430"/>
            <a:ext cx="2422845" cy="201840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ll About Filigree Jewelry - An Ancient Indian Art">
            <a:extLst>
              <a:ext uri="{FF2B5EF4-FFF2-40B4-BE49-F238E27FC236}">
                <a16:creationId xmlns:a16="http://schemas.microsoft.com/office/drawing/2014/main" id="{535FFDD1-D9B5-4538-BD5E-9D4700FE6F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6142" y="5080958"/>
            <a:ext cx="2842395" cy="146180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otton Rich Button Detailed Cardigan | M&amp;S Collection | M&amp;S">
            <a:extLst>
              <a:ext uri="{FF2B5EF4-FFF2-40B4-BE49-F238E27FC236}">
                <a16:creationId xmlns:a16="http://schemas.microsoft.com/office/drawing/2014/main" id="{3AAE7B10-C69A-4390-B2F3-FD62F0CBF9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7925" y="6455595"/>
            <a:ext cx="2558125" cy="3327291"/>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Black &amp; Cream Kids Mirror Work Salwar Suit, Rs 700 /piece Timbertree  Apparels | ID: 18981410612">
            <a:extLst>
              <a:ext uri="{FF2B5EF4-FFF2-40B4-BE49-F238E27FC236}">
                <a16:creationId xmlns:a16="http://schemas.microsoft.com/office/drawing/2014/main" id="{59EF54A3-4F66-4210-952C-7359774AF2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76142" y="8743108"/>
            <a:ext cx="3076614" cy="3076614"/>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Steam Powered Toy Boat - Pop Pop Water Boat - YouTube">
            <a:extLst>
              <a:ext uri="{FF2B5EF4-FFF2-40B4-BE49-F238E27FC236}">
                <a16:creationId xmlns:a16="http://schemas.microsoft.com/office/drawing/2014/main" id="{EA40AEFE-9BCA-4874-B288-C959BED4F16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2721" y="13065345"/>
            <a:ext cx="2445989" cy="137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3347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my Aunts in Pakistan</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99239" y="2541161"/>
            <a:ext cx="10656584" cy="12649617"/>
          </a:xfrm>
          <a:prstGeom prst="rect">
            <a:avLst/>
          </a:prstGeom>
          <a:noFill/>
        </p:spPr>
        <p:txBody>
          <a:bodyPr wrap="square" rtlCol="0">
            <a:spAutoFit/>
          </a:bodyPr>
          <a:lstStyle/>
          <a:p>
            <a:r>
              <a:rPr lang="en-GB" sz="2400" dirty="0">
                <a:latin typeface="Comic Sans MS" panose="030F0702030302020204" pitchFamily="66" charset="0"/>
              </a:rPr>
              <a:t>1. Who sent the gifts?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2. What simile is used?</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3. What does this suggest about the salwar kameez?</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4. List three colours from the first stanza (verse)?</a:t>
            </a: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5. Why does the writer use lots of different colours?</a:t>
            </a: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6. Why does she say felt alien? What technique is this?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7. What does she say she longs for?</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266213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my Aunts in Pakistan</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388280"/>
          </a:xfrm>
          <a:prstGeom prst="rect">
            <a:avLst/>
          </a:prstGeom>
          <a:noFill/>
        </p:spPr>
        <p:txBody>
          <a:bodyPr wrap="square" rtlCol="0">
            <a:spAutoFit/>
          </a:bodyPr>
          <a:lstStyle/>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8. Why do you think she talks about the camel skin lamp?</a:t>
            </a:r>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9. What do her aunts request from England?</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10. How does this compare with the clothes they send?</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11. How did her school friend feel about her presents?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12. How is this different to how she feels?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13. How do you think the writer feels about her two cultures?</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p:txBody>
      </p:sp>
    </p:spTree>
    <p:extLst>
      <p:ext uri="{BB962C8B-B14F-4D97-AF65-F5344CB8AC3E}">
        <p14:creationId xmlns:p14="http://schemas.microsoft.com/office/powerpoint/2010/main" val="14457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Presents from my Aunts in Pakistan</a:t>
            </a:r>
          </a:p>
          <a:p>
            <a:endParaRPr lang="en-GB" sz="2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A6AD47BA-B956-4D16-9D2B-F8C0F9FC58A3}"/>
              </a:ext>
            </a:extLst>
          </p:cNvPr>
          <p:cNvGraphicFramePr>
            <a:graphicFrameLocks noGrp="1"/>
          </p:cNvGraphicFramePr>
          <p:nvPr>
            <p:extLst>
              <p:ext uri="{D42A27DB-BD31-4B8C-83A1-F6EECF244321}">
                <p14:modId xmlns:p14="http://schemas.microsoft.com/office/powerpoint/2010/main" val="316192890"/>
              </p:ext>
            </p:extLst>
          </p:nvPr>
        </p:nvGraphicFramePr>
        <p:xfrm>
          <a:off x="1073364" y="3811257"/>
          <a:ext cx="10108334" cy="7477527"/>
        </p:xfrm>
        <a:graphic>
          <a:graphicData uri="http://schemas.openxmlformats.org/drawingml/2006/table">
            <a:tbl>
              <a:tblPr firstRow="1" bandRow="1">
                <a:tableStyleId>{5C22544A-7EE6-4342-B048-85BDC9FD1C3A}</a:tableStyleId>
              </a:tblPr>
              <a:tblGrid>
                <a:gridCol w="5054167">
                  <a:extLst>
                    <a:ext uri="{9D8B030D-6E8A-4147-A177-3AD203B41FA5}">
                      <a16:colId xmlns:a16="http://schemas.microsoft.com/office/drawing/2014/main" val="1379354697"/>
                    </a:ext>
                  </a:extLst>
                </a:gridCol>
                <a:gridCol w="5054167">
                  <a:extLst>
                    <a:ext uri="{9D8B030D-6E8A-4147-A177-3AD203B41FA5}">
                      <a16:colId xmlns:a16="http://schemas.microsoft.com/office/drawing/2014/main" val="1054368068"/>
                    </a:ext>
                  </a:extLst>
                </a:gridCol>
              </a:tblGrid>
              <a:tr h="1440812">
                <a:tc>
                  <a:txBody>
                    <a:bodyPr/>
                    <a:lstStyle/>
                    <a:p>
                      <a:r>
                        <a:rPr lang="en-GB" sz="3600" dirty="0"/>
                        <a:t>English Culture</a:t>
                      </a:r>
                    </a:p>
                  </a:txBody>
                  <a:tcPr/>
                </a:tc>
                <a:tc>
                  <a:txBody>
                    <a:bodyPr/>
                    <a:lstStyle/>
                    <a:p>
                      <a:r>
                        <a:rPr lang="en-GB" sz="3600" dirty="0"/>
                        <a:t>Pakistani Culture</a:t>
                      </a:r>
                    </a:p>
                  </a:txBody>
                  <a:tcPr/>
                </a:tc>
                <a:extLst>
                  <a:ext uri="{0D108BD9-81ED-4DB2-BD59-A6C34878D82A}">
                    <a16:rowId xmlns:a16="http://schemas.microsoft.com/office/drawing/2014/main" val="2371950134"/>
                  </a:ext>
                </a:extLst>
              </a:tr>
              <a:tr h="6036715">
                <a:tc>
                  <a:txBody>
                    <a:bodyPr/>
                    <a:lstStyle/>
                    <a:p>
                      <a:endParaRPr lang="en-GB"/>
                    </a:p>
                  </a:txBody>
                  <a:tcPr/>
                </a:tc>
                <a:tc>
                  <a:txBody>
                    <a:bodyPr/>
                    <a:lstStyle/>
                    <a:p>
                      <a:endParaRPr lang="en-GB" dirty="0"/>
                    </a:p>
                  </a:txBody>
                  <a:tcPr/>
                </a:tc>
                <a:extLst>
                  <a:ext uri="{0D108BD9-81ED-4DB2-BD59-A6C34878D82A}">
                    <a16:rowId xmlns:a16="http://schemas.microsoft.com/office/drawing/2014/main" val="2015580573"/>
                  </a:ext>
                </a:extLst>
              </a:tr>
            </a:tbl>
          </a:graphicData>
        </a:graphic>
      </p:graphicFrame>
      <p:sp>
        <p:nvSpPr>
          <p:cNvPr id="3" name="TextBox 2">
            <a:extLst>
              <a:ext uri="{FF2B5EF4-FFF2-40B4-BE49-F238E27FC236}">
                <a16:creationId xmlns:a16="http://schemas.microsoft.com/office/drawing/2014/main" id="{84455B8C-18DE-4FFD-B9E5-33DCB183DC46}"/>
              </a:ext>
            </a:extLst>
          </p:cNvPr>
          <p:cNvSpPr txBox="1"/>
          <p:nvPr/>
        </p:nvSpPr>
        <p:spPr>
          <a:xfrm>
            <a:off x="1193576" y="11625162"/>
            <a:ext cx="9804843" cy="3970318"/>
          </a:xfrm>
          <a:prstGeom prst="rect">
            <a:avLst/>
          </a:prstGeom>
          <a:noFill/>
        </p:spPr>
        <p:txBody>
          <a:bodyPr wrap="square" rtlCol="0">
            <a:spAutoFit/>
          </a:bodyPr>
          <a:lstStyle/>
          <a:p>
            <a:r>
              <a:rPr lang="en-GB" sz="3600" b="1" dirty="0">
                <a:solidFill>
                  <a:srgbClr val="7030A0"/>
                </a:solidFill>
                <a:latin typeface="Comic Sans MS" panose="030F0702030302020204" pitchFamily="66" charset="0"/>
              </a:rPr>
              <a:t>Extension Task:</a:t>
            </a:r>
          </a:p>
          <a:p>
            <a:r>
              <a:rPr lang="en-GB" sz="3200" dirty="0">
                <a:latin typeface="Comic Sans MS" panose="030F0702030302020204" pitchFamily="66" charset="0"/>
              </a:rPr>
              <a:t>What do you notice about the differences between the descriptions?</a:t>
            </a:r>
          </a:p>
          <a:p>
            <a:r>
              <a:rPr lang="en-GB" sz="3600" dirty="0">
                <a:latin typeface="Comic Sans MS" panose="030F0702030302020204" pitchFamily="66" charset="0"/>
              </a:rPr>
              <a:t>____________________________________________________________________________________________________________________________________</a:t>
            </a:r>
          </a:p>
        </p:txBody>
      </p:sp>
      <p:sp>
        <p:nvSpPr>
          <p:cNvPr id="7" name="TextBox 6">
            <a:extLst>
              <a:ext uri="{FF2B5EF4-FFF2-40B4-BE49-F238E27FC236}">
                <a16:creationId xmlns:a16="http://schemas.microsoft.com/office/drawing/2014/main" id="{3E53A337-4542-45D1-AAB8-CE88E187D88C}"/>
              </a:ext>
            </a:extLst>
          </p:cNvPr>
          <p:cNvSpPr txBox="1"/>
          <p:nvPr/>
        </p:nvSpPr>
        <p:spPr>
          <a:xfrm>
            <a:off x="1193576" y="1966422"/>
            <a:ext cx="9804843" cy="1569660"/>
          </a:xfrm>
          <a:prstGeom prst="rect">
            <a:avLst/>
          </a:prstGeom>
          <a:noFill/>
        </p:spPr>
        <p:txBody>
          <a:bodyPr wrap="square" rtlCol="0">
            <a:spAutoFit/>
          </a:bodyPr>
          <a:lstStyle/>
          <a:p>
            <a:r>
              <a:rPr lang="en-GB" sz="3200" dirty="0">
                <a:latin typeface="Comic Sans MS" panose="030F0702030302020204" pitchFamily="66" charset="0"/>
              </a:rPr>
              <a:t>Task: Which quotes from the poem link to the English culture and which quotes link to the Pakistani culture?</a:t>
            </a:r>
          </a:p>
        </p:txBody>
      </p:sp>
    </p:spTree>
    <p:extLst>
      <p:ext uri="{BB962C8B-B14F-4D97-AF65-F5344CB8AC3E}">
        <p14:creationId xmlns:p14="http://schemas.microsoft.com/office/powerpoint/2010/main" val="1817702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7"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3E53A337-4542-45D1-AAB8-CE88E187D88C}"/>
              </a:ext>
            </a:extLst>
          </p:cNvPr>
          <p:cNvSpPr txBox="1"/>
          <p:nvPr/>
        </p:nvSpPr>
        <p:spPr>
          <a:xfrm>
            <a:off x="1183068" y="894367"/>
            <a:ext cx="9804843" cy="1569660"/>
          </a:xfrm>
          <a:prstGeom prst="rect">
            <a:avLst/>
          </a:prstGeom>
          <a:noFill/>
        </p:spPr>
        <p:txBody>
          <a:bodyPr wrap="square" rtlCol="0">
            <a:spAutoFit/>
          </a:bodyPr>
          <a:lstStyle/>
          <a:p>
            <a:r>
              <a:rPr lang="en-GB" sz="3200" dirty="0">
                <a:latin typeface="Comic Sans MS" panose="030F0702030302020204" pitchFamily="66" charset="0"/>
              </a:rPr>
              <a:t>Task: This poem relies heavily on imagery to explore her two cultures. For each image, find the quote and the technique used. </a:t>
            </a:r>
          </a:p>
        </p:txBody>
      </p:sp>
      <p:graphicFrame>
        <p:nvGraphicFramePr>
          <p:cNvPr id="5" name="Table 4">
            <a:extLst>
              <a:ext uri="{FF2B5EF4-FFF2-40B4-BE49-F238E27FC236}">
                <a16:creationId xmlns:a16="http://schemas.microsoft.com/office/drawing/2014/main" id="{4EF04731-C340-4CE9-8B00-8FA67CF239DB}"/>
              </a:ext>
            </a:extLst>
          </p:cNvPr>
          <p:cNvGraphicFramePr>
            <a:graphicFrameLocks noGrp="1"/>
          </p:cNvGraphicFramePr>
          <p:nvPr>
            <p:extLst>
              <p:ext uri="{D42A27DB-BD31-4B8C-83A1-F6EECF244321}">
                <p14:modId xmlns:p14="http://schemas.microsoft.com/office/powerpoint/2010/main" val="3913523683"/>
              </p:ext>
            </p:extLst>
          </p:nvPr>
        </p:nvGraphicFramePr>
        <p:xfrm>
          <a:off x="756744" y="2876670"/>
          <a:ext cx="10657490" cy="12242301"/>
        </p:xfrm>
        <a:graphic>
          <a:graphicData uri="http://schemas.openxmlformats.org/drawingml/2006/table">
            <a:tbl>
              <a:tblPr firstRow="1" bandRow="1">
                <a:tableStyleId>{5C22544A-7EE6-4342-B048-85BDC9FD1C3A}</a:tableStyleId>
              </a:tblPr>
              <a:tblGrid>
                <a:gridCol w="5328745">
                  <a:extLst>
                    <a:ext uri="{9D8B030D-6E8A-4147-A177-3AD203B41FA5}">
                      <a16:colId xmlns:a16="http://schemas.microsoft.com/office/drawing/2014/main" val="3446953727"/>
                    </a:ext>
                  </a:extLst>
                </a:gridCol>
                <a:gridCol w="5328745">
                  <a:extLst>
                    <a:ext uri="{9D8B030D-6E8A-4147-A177-3AD203B41FA5}">
                      <a16:colId xmlns:a16="http://schemas.microsoft.com/office/drawing/2014/main" val="736328306"/>
                    </a:ext>
                  </a:extLst>
                </a:gridCol>
              </a:tblGrid>
              <a:tr h="2590156">
                <a:tc>
                  <a:txBody>
                    <a:bodyPr/>
                    <a:lstStyle/>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34506957"/>
                  </a:ext>
                </a:extLst>
              </a:tr>
              <a:tr h="1028407">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9926577"/>
                  </a:ext>
                </a:extLst>
              </a:tr>
              <a:tr h="421207">
                <a:tc>
                  <a:txBody>
                    <a:bodyPr/>
                    <a:lstStyle/>
                    <a:p>
                      <a:r>
                        <a:rPr lang="en-GB" dirty="0"/>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90480259"/>
                  </a:ext>
                </a:extLst>
              </a:tr>
              <a:tr h="2443000">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5304782"/>
                  </a:ext>
                </a:extLst>
              </a:tr>
              <a:tr h="891813">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Quote: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0353867"/>
                  </a:ext>
                </a:extLst>
              </a:tr>
              <a:tr h="421207">
                <a:tc>
                  <a:txBody>
                    <a:bodyPr/>
                    <a:lstStyle/>
                    <a:p>
                      <a:r>
                        <a:rPr lang="en-GB" dirty="0"/>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1301377"/>
                  </a:ext>
                </a:extLst>
              </a:tr>
              <a:tr h="2017847">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53664826"/>
                  </a:ext>
                </a:extLst>
              </a:tr>
              <a:tr h="1056805">
                <a:tc>
                  <a:txBody>
                    <a:bodyPr/>
                    <a:lstStyle/>
                    <a:p>
                      <a:r>
                        <a:rPr lang="en-GB" dirty="0"/>
                        <a:t>Quote: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1711837"/>
                  </a:ext>
                </a:extLst>
              </a:tr>
              <a:tr h="421207">
                <a:tc>
                  <a:txBody>
                    <a:bodyPr/>
                    <a:lstStyle/>
                    <a:p>
                      <a:r>
                        <a:rPr lang="en-GB" dirty="0"/>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1783340"/>
                  </a:ext>
                </a:extLst>
              </a:tr>
            </a:tbl>
          </a:graphicData>
        </a:graphic>
      </p:graphicFrame>
      <p:pic>
        <p:nvPicPr>
          <p:cNvPr id="8" name="Picture 7">
            <a:extLst>
              <a:ext uri="{FF2B5EF4-FFF2-40B4-BE49-F238E27FC236}">
                <a16:creationId xmlns:a16="http://schemas.microsoft.com/office/drawing/2014/main" id="{307F8C94-5B3C-4FB7-A05C-90C089AD4F46}"/>
              </a:ext>
            </a:extLst>
          </p:cNvPr>
          <p:cNvPicPr>
            <a:picLocks noChangeAspect="1"/>
          </p:cNvPicPr>
          <p:nvPr/>
        </p:nvPicPr>
        <p:blipFill>
          <a:blip r:embed="rId2"/>
          <a:stretch>
            <a:fillRect/>
          </a:stretch>
        </p:blipFill>
        <p:spPr>
          <a:xfrm>
            <a:off x="1923393" y="3191980"/>
            <a:ext cx="2869325" cy="2151994"/>
          </a:xfrm>
          <a:prstGeom prst="rect">
            <a:avLst/>
          </a:prstGeom>
        </p:spPr>
      </p:pic>
      <p:pic>
        <p:nvPicPr>
          <p:cNvPr id="6146" name="Picture 2" descr="Top 10 aliens from the big screen | All media content | DW | 20.09.2019">
            <a:extLst>
              <a:ext uri="{FF2B5EF4-FFF2-40B4-BE49-F238E27FC236}">
                <a16:creationId xmlns:a16="http://schemas.microsoft.com/office/drawing/2014/main" id="{84D19D48-B3FA-4ED9-84F6-8C22FF4834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2" y="3069050"/>
            <a:ext cx="3922329" cy="220771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ow realistic is the FIRE movement for your lifestyle">
            <a:extLst>
              <a:ext uri="{FF2B5EF4-FFF2-40B4-BE49-F238E27FC236}">
                <a16:creationId xmlns:a16="http://schemas.microsoft.com/office/drawing/2014/main" id="{CFA53710-9C6F-44B9-9E87-A6FDE0F825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0195" y="7167564"/>
            <a:ext cx="3417834" cy="224565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Top 10 Stolen Vehicles: Older Models Most Vulnerable">
            <a:extLst>
              <a:ext uri="{FF2B5EF4-FFF2-40B4-BE49-F238E27FC236}">
                <a16:creationId xmlns:a16="http://schemas.microsoft.com/office/drawing/2014/main" id="{B6674314-D56F-4045-826A-3832557D4C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3971" y="7111566"/>
            <a:ext cx="3037491" cy="2278119"/>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Crying and Screaming Baby in Car | Alpha Mom">
            <a:extLst>
              <a:ext uri="{FF2B5EF4-FFF2-40B4-BE49-F238E27FC236}">
                <a16:creationId xmlns:a16="http://schemas.microsoft.com/office/drawing/2014/main" id="{CE9DFAE8-ACE8-46E7-B06F-73101A4F37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7587" y="11022425"/>
            <a:ext cx="3768099" cy="251834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1B3C3E7-4F2B-4C3D-836E-6BDD21DD9AF4}"/>
              </a:ext>
            </a:extLst>
          </p:cNvPr>
          <p:cNvPicPr>
            <a:picLocks noChangeAspect="1"/>
          </p:cNvPicPr>
          <p:nvPr/>
        </p:nvPicPr>
        <p:blipFill>
          <a:blip r:embed="rId7"/>
          <a:stretch>
            <a:fillRect/>
          </a:stretch>
        </p:blipFill>
        <p:spPr>
          <a:xfrm>
            <a:off x="1476314" y="11022425"/>
            <a:ext cx="3670877" cy="2442802"/>
          </a:xfrm>
          <a:prstGeom prst="rect">
            <a:avLst/>
          </a:prstGeom>
        </p:spPr>
      </p:pic>
    </p:spTree>
    <p:extLst>
      <p:ext uri="{BB962C8B-B14F-4D97-AF65-F5344CB8AC3E}">
        <p14:creationId xmlns:p14="http://schemas.microsoft.com/office/powerpoint/2010/main" val="3289150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769441"/>
          </a:xfrm>
          <a:prstGeom prst="rect">
            <a:avLst/>
          </a:prstGeom>
          <a:noFill/>
        </p:spPr>
        <p:txBody>
          <a:bodyPr wrap="square" rtlCol="0">
            <a:spAutoFit/>
          </a:bodyPr>
          <a:lstStyle/>
          <a:p>
            <a:pPr algn="ctr"/>
            <a:r>
              <a:rPr lang="en-GB" sz="4400" u="sng" dirty="0">
                <a:latin typeface="Comic Sans MS" panose="030F0702030302020204" pitchFamily="66" charset="0"/>
              </a:rPr>
              <a:t>Annotation</a:t>
            </a:r>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66247BA2-60AD-49E5-8A8F-FCB5B52B1DE6}"/>
              </a:ext>
            </a:extLst>
          </p:cNvPr>
          <p:cNvSpPr txBox="1"/>
          <p:nvPr/>
        </p:nvSpPr>
        <p:spPr>
          <a:xfrm>
            <a:off x="1225108" y="2151313"/>
            <a:ext cx="9741781" cy="4031873"/>
          </a:xfrm>
          <a:prstGeom prst="rect">
            <a:avLst/>
          </a:prstGeom>
          <a:noFill/>
        </p:spPr>
        <p:txBody>
          <a:bodyPr wrap="square" rtlCol="0">
            <a:spAutoFit/>
          </a:bodyPr>
          <a:lstStyle/>
          <a:p>
            <a:r>
              <a:rPr lang="en-GB" sz="3200" dirty="0">
                <a:latin typeface="Comic Sans MS" panose="030F0702030302020204" pitchFamily="66" charset="0"/>
              </a:rPr>
              <a:t>You are now going to create a key and annotate the poem. There is a blank copy over the page.</a:t>
            </a:r>
          </a:p>
          <a:p>
            <a:endParaRPr lang="en-GB" sz="3200" dirty="0">
              <a:latin typeface="Comic Sans MS" panose="030F0702030302020204" pitchFamily="66" charset="0"/>
            </a:endParaRPr>
          </a:p>
          <a:p>
            <a:r>
              <a:rPr lang="en-GB" sz="3200" dirty="0">
                <a:latin typeface="Comic Sans MS" panose="030F0702030302020204" pitchFamily="66" charset="0"/>
              </a:rPr>
              <a:t>Highlight or underline each item in a different colour (or if you only have one pen, with a different pattern!)</a:t>
            </a:r>
          </a:p>
          <a:p>
            <a:endParaRPr lang="en-GB" sz="3200" dirty="0">
              <a:latin typeface="Comic Sans MS" panose="030F0702030302020204" pitchFamily="66" charset="0"/>
            </a:endParaRPr>
          </a:p>
          <a:p>
            <a:endParaRPr lang="en-GB" sz="32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7EF6625-5589-4B54-9A91-6E6808FAC0C3}"/>
              </a:ext>
            </a:extLst>
          </p:cNvPr>
          <p:cNvGraphicFramePr>
            <a:graphicFrameLocks noGrp="1"/>
          </p:cNvGraphicFramePr>
          <p:nvPr>
            <p:extLst>
              <p:ext uri="{D42A27DB-BD31-4B8C-83A1-F6EECF244321}">
                <p14:modId xmlns:p14="http://schemas.microsoft.com/office/powerpoint/2010/main" val="3533734511"/>
              </p:ext>
            </p:extLst>
          </p:nvPr>
        </p:nvGraphicFramePr>
        <p:xfrm>
          <a:off x="1225108" y="5271013"/>
          <a:ext cx="10022933" cy="9603604"/>
        </p:xfrm>
        <a:graphic>
          <a:graphicData uri="http://schemas.openxmlformats.org/drawingml/2006/table">
            <a:tbl>
              <a:tblPr firstRow="1" bandRow="1">
                <a:tableStyleId>{5C22544A-7EE6-4342-B048-85BDC9FD1C3A}</a:tableStyleId>
              </a:tblPr>
              <a:tblGrid>
                <a:gridCol w="3301884">
                  <a:extLst>
                    <a:ext uri="{9D8B030D-6E8A-4147-A177-3AD203B41FA5}">
                      <a16:colId xmlns:a16="http://schemas.microsoft.com/office/drawing/2014/main" val="273882682"/>
                    </a:ext>
                  </a:extLst>
                </a:gridCol>
                <a:gridCol w="6721049">
                  <a:extLst>
                    <a:ext uri="{9D8B030D-6E8A-4147-A177-3AD203B41FA5}">
                      <a16:colId xmlns:a16="http://schemas.microsoft.com/office/drawing/2014/main" val="2149404607"/>
                    </a:ext>
                  </a:extLst>
                </a:gridCol>
              </a:tblGrid>
              <a:tr h="1235041">
                <a:tc>
                  <a:txBody>
                    <a:bodyPr/>
                    <a:lstStyle/>
                    <a:p>
                      <a:r>
                        <a:rPr lang="en-GB" sz="4000" dirty="0">
                          <a:solidFill>
                            <a:schemeClr val="tx1"/>
                          </a:solidFill>
                        </a:rPr>
                        <a:t>Colour or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dirty="0">
                          <a:solidFill>
                            <a:schemeClr val="tx1"/>
                          </a:solidFill>
                        </a:rPr>
                        <a:t>Technique</a:t>
                      </a:r>
                    </a:p>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21857209"/>
                  </a:ext>
                </a:extLst>
              </a:tr>
              <a:tr h="1543090">
                <a:tc>
                  <a:txBody>
                    <a:bodyPr/>
                    <a:lstStyle/>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b="1" dirty="0">
                          <a:solidFill>
                            <a:schemeClr val="tx1"/>
                          </a:solidFill>
                        </a:rPr>
                        <a:t>Nouns</a:t>
                      </a:r>
                    </a:p>
                    <a:p>
                      <a:r>
                        <a:rPr lang="en-GB" sz="3200" i="1" dirty="0">
                          <a:solidFill>
                            <a:schemeClr val="tx1"/>
                          </a:solidFill>
                        </a:rPr>
                        <a:t>Highlight all the presents she has been given.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0609307"/>
                  </a:ext>
                </a:extLst>
              </a:tr>
              <a:tr h="1543090">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b="1" dirty="0">
                          <a:solidFill>
                            <a:schemeClr val="tx1"/>
                          </a:solidFill>
                        </a:rPr>
                        <a:t>Adjectives</a:t>
                      </a:r>
                    </a:p>
                    <a:p>
                      <a:r>
                        <a:rPr lang="en-GB" sz="3200" i="1" dirty="0">
                          <a:solidFill>
                            <a:schemeClr val="tx1"/>
                          </a:solidFill>
                        </a:rPr>
                        <a:t>Highlight the different colours mentioned.</a:t>
                      </a:r>
                      <a:endParaRPr lang="en-GB" sz="2800" i="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1524242"/>
                  </a:ext>
                </a:extLst>
              </a:tr>
              <a:tr h="1235041">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b="1" i="0" dirty="0">
                          <a:solidFill>
                            <a:schemeClr val="tx1"/>
                          </a:solidFill>
                        </a:rPr>
                        <a:t> </a:t>
                      </a:r>
                      <a:r>
                        <a:rPr lang="en-GB" sz="4000" b="1" i="0" dirty="0">
                          <a:solidFill>
                            <a:schemeClr val="tx1"/>
                          </a:solidFill>
                        </a:rPr>
                        <a:t>Verbs</a:t>
                      </a:r>
                    </a:p>
                    <a:p>
                      <a:r>
                        <a:rPr lang="en-GB" sz="3200" b="0" i="1" dirty="0">
                          <a:solidFill>
                            <a:schemeClr val="tx1"/>
                          </a:solidFill>
                        </a:rPr>
                        <a:t>Highlight any interesting verbs used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69352807"/>
                  </a:ext>
                </a:extLst>
              </a:tr>
              <a:tr h="1235041">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b="1" dirty="0">
                          <a:solidFill>
                            <a:schemeClr val="tx1"/>
                          </a:solidFill>
                        </a:rPr>
                        <a:t>Simile</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3200" b="0" i="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97561168"/>
                  </a:ext>
                </a:extLst>
              </a:tr>
              <a:tr h="1235041">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b="1" i="0" dirty="0">
                          <a:solidFill>
                            <a:schemeClr val="tx1"/>
                          </a:solidFill>
                        </a:rPr>
                        <a:t>Metaphor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7091458"/>
                  </a:ext>
                </a:extLst>
              </a:tr>
              <a:tr h="1235041">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b="1" i="0" dirty="0">
                          <a:solidFill>
                            <a:schemeClr val="tx1"/>
                          </a:solidFill>
                        </a:rPr>
                        <a:t>Personification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97654164"/>
                  </a:ext>
                </a:extLst>
              </a:tr>
            </a:tbl>
          </a:graphicData>
        </a:graphic>
      </p:graphicFrame>
    </p:spTree>
    <p:extLst>
      <p:ext uri="{BB962C8B-B14F-4D97-AF65-F5344CB8AC3E}">
        <p14:creationId xmlns:p14="http://schemas.microsoft.com/office/powerpoint/2010/main" val="1864416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769441"/>
          </a:xfrm>
          <a:prstGeom prst="rect">
            <a:avLst/>
          </a:prstGeom>
          <a:noFill/>
        </p:spPr>
        <p:txBody>
          <a:bodyPr wrap="square" rtlCol="0">
            <a:spAutoFit/>
          </a:bodyPr>
          <a:lstStyle/>
          <a:p>
            <a:pPr algn="ctr"/>
            <a:r>
              <a:rPr lang="en-GB" sz="4400" u="sng" dirty="0">
                <a:latin typeface="Comic Sans MS" panose="030F0702030302020204" pitchFamily="66" charset="0"/>
              </a:rPr>
              <a:t>Analysing Quotations</a:t>
            </a:r>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66247BA2-60AD-49E5-8A8F-FCB5B52B1DE6}"/>
              </a:ext>
            </a:extLst>
          </p:cNvPr>
          <p:cNvSpPr txBox="1"/>
          <p:nvPr/>
        </p:nvSpPr>
        <p:spPr>
          <a:xfrm>
            <a:off x="1225108" y="2151313"/>
            <a:ext cx="9741781" cy="6494085"/>
          </a:xfrm>
          <a:prstGeom prst="rect">
            <a:avLst/>
          </a:prstGeom>
          <a:noFill/>
        </p:spPr>
        <p:txBody>
          <a:bodyPr wrap="square" rtlCol="0">
            <a:spAutoFit/>
          </a:bodyPr>
          <a:lstStyle/>
          <a:p>
            <a:r>
              <a:rPr lang="en-GB" sz="3200" dirty="0">
                <a:latin typeface="Comic Sans MS" panose="030F0702030302020204" pitchFamily="66" charset="0"/>
              </a:rPr>
              <a:t>Task: You are going to look at three quotations the writer uses and analyse your quotations, see the example. </a:t>
            </a:r>
          </a:p>
          <a:p>
            <a:endParaRPr lang="en-GB" sz="3200" dirty="0">
              <a:latin typeface="Comic Sans MS" panose="030F0702030302020204" pitchFamily="66" charset="0"/>
            </a:endParaRPr>
          </a:p>
          <a:p>
            <a:r>
              <a:rPr lang="en-GB" sz="3200" b="1" dirty="0">
                <a:solidFill>
                  <a:srgbClr val="00B050"/>
                </a:solidFill>
                <a:latin typeface="Comic Sans MS" panose="030F0702030302020204" pitchFamily="66" charset="0"/>
              </a:rPr>
              <a:t>Emerging: </a:t>
            </a:r>
            <a:r>
              <a:rPr lang="en-GB" sz="3200" dirty="0">
                <a:latin typeface="Comic Sans MS" panose="030F0702030302020204" pitchFamily="66" charset="0"/>
              </a:rPr>
              <a:t>Choose a quote</a:t>
            </a:r>
          </a:p>
          <a:p>
            <a:r>
              <a:rPr lang="en-GB" sz="3200" b="1" dirty="0">
                <a:solidFill>
                  <a:schemeClr val="accent2">
                    <a:lumMod val="75000"/>
                  </a:schemeClr>
                </a:solidFill>
                <a:latin typeface="Comic Sans MS" panose="030F0702030302020204" pitchFamily="66" charset="0"/>
              </a:rPr>
              <a:t>Developing: </a:t>
            </a:r>
            <a:r>
              <a:rPr lang="en-GB" sz="3200" dirty="0">
                <a:latin typeface="Comic Sans MS" panose="030F0702030302020204" pitchFamily="66" charset="0"/>
              </a:rPr>
              <a:t>Label with techniques and comment on effect</a:t>
            </a:r>
          </a:p>
          <a:p>
            <a:r>
              <a:rPr lang="en-GB" sz="3200" b="1" dirty="0">
                <a:solidFill>
                  <a:srgbClr val="FF0000"/>
                </a:solidFill>
                <a:latin typeface="Comic Sans MS" panose="030F0702030302020204" pitchFamily="66" charset="0"/>
              </a:rPr>
              <a:t>Secure: </a:t>
            </a:r>
            <a:r>
              <a:rPr lang="en-GB" sz="3200" dirty="0">
                <a:latin typeface="Comic Sans MS" panose="030F0702030302020204" pitchFamily="66" charset="0"/>
              </a:rPr>
              <a:t>Explain the effect using because</a:t>
            </a:r>
          </a:p>
          <a:p>
            <a:r>
              <a:rPr lang="en-GB" sz="3200" b="1" dirty="0">
                <a:solidFill>
                  <a:srgbClr val="7030A0"/>
                </a:solidFill>
                <a:latin typeface="Comic Sans MS" panose="030F0702030302020204" pitchFamily="66" charset="0"/>
              </a:rPr>
              <a:t>Mastered: </a:t>
            </a:r>
            <a:r>
              <a:rPr lang="en-GB" sz="3200" dirty="0">
                <a:latin typeface="Comic Sans MS" panose="030F0702030302020204" pitchFamily="66" charset="0"/>
              </a:rPr>
              <a:t>Explain the effect of a word or words in your quote. </a:t>
            </a:r>
          </a:p>
          <a:p>
            <a:endParaRPr lang="en-GB" sz="3200" dirty="0">
              <a:latin typeface="Comic Sans MS" panose="030F0702030302020204" pitchFamily="66" charset="0"/>
            </a:endParaRPr>
          </a:p>
          <a:p>
            <a:r>
              <a:rPr lang="en-GB" sz="3200" dirty="0">
                <a:latin typeface="Comic Sans MS" panose="030F0702030302020204" pitchFamily="66" charset="0"/>
              </a:rPr>
              <a:t>WAGOLL (what a good one looks like)</a:t>
            </a:r>
          </a:p>
          <a:p>
            <a:endParaRPr lang="en-GB" sz="3200" dirty="0">
              <a:latin typeface="Comic Sans MS" panose="030F0702030302020204" pitchFamily="66" charset="0"/>
            </a:endParaRPr>
          </a:p>
        </p:txBody>
      </p:sp>
      <p:sp>
        <p:nvSpPr>
          <p:cNvPr id="7" name="Rectangle: Rounded Corners 6">
            <a:extLst>
              <a:ext uri="{FF2B5EF4-FFF2-40B4-BE49-F238E27FC236}">
                <a16:creationId xmlns:a16="http://schemas.microsoft.com/office/drawing/2014/main" id="{E0B7FE64-0DC0-40E8-A524-0287C5DD3174}"/>
              </a:ext>
            </a:extLst>
          </p:cNvPr>
          <p:cNvSpPr/>
          <p:nvPr/>
        </p:nvSpPr>
        <p:spPr>
          <a:xfrm>
            <a:off x="1041833" y="12770069"/>
            <a:ext cx="10108332" cy="2427885"/>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400" dirty="0"/>
              <a:t>“</a:t>
            </a:r>
            <a:r>
              <a:rPr lang="en-GB" sz="4400" dirty="0">
                <a:highlight>
                  <a:srgbClr val="FFFF00"/>
                </a:highlight>
              </a:rPr>
              <a:t>glistening</a:t>
            </a:r>
            <a:r>
              <a:rPr lang="en-GB" sz="4400" dirty="0"/>
              <a:t> like an orange </a:t>
            </a:r>
            <a:r>
              <a:rPr lang="en-GB" sz="4400" dirty="0">
                <a:highlight>
                  <a:srgbClr val="00FFFF"/>
                </a:highlight>
              </a:rPr>
              <a:t>split</a:t>
            </a:r>
            <a:r>
              <a:rPr lang="en-GB" sz="4400" dirty="0"/>
              <a:t> open”</a:t>
            </a:r>
          </a:p>
        </p:txBody>
      </p:sp>
      <p:cxnSp>
        <p:nvCxnSpPr>
          <p:cNvPr id="9" name="Straight Arrow Connector 8">
            <a:extLst>
              <a:ext uri="{FF2B5EF4-FFF2-40B4-BE49-F238E27FC236}">
                <a16:creationId xmlns:a16="http://schemas.microsoft.com/office/drawing/2014/main" id="{0026C6A2-CA48-469A-8636-39DE25CCEC44}"/>
              </a:ext>
            </a:extLst>
          </p:cNvPr>
          <p:cNvCxnSpPr/>
          <p:nvPr/>
        </p:nvCxnSpPr>
        <p:spPr>
          <a:xfrm flipH="1" flipV="1">
            <a:off x="2301766" y="11161986"/>
            <a:ext cx="756744" cy="16080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9B79603F-CF7C-44C5-96A4-6AE308504CA3}"/>
              </a:ext>
            </a:extLst>
          </p:cNvPr>
          <p:cNvSpPr txBox="1"/>
          <p:nvPr/>
        </p:nvSpPr>
        <p:spPr>
          <a:xfrm>
            <a:off x="1041833" y="10247586"/>
            <a:ext cx="1764429" cy="830997"/>
          </a:xfrm>
          <a:prstGeom prst="rect">
            <a:avLst/>
          </a:prstGeom>
          <a:noFill/>
        </p:spPr>
        <p:txBody>
          <a:bodyPr wrap="square" rtlCol="0">
            <a:spAutoFit/>
          </a:bodyPr>
          <a:lstStyle/>
          <a:p>
            <a:r>
              <a:rPr lang="en-GB" sz="4800" dirty="0"/>
              <a:t>Simile</a:t>
            </a:r>
          </a:p>
        </p:txBody>
      </p:sp>
      <p:cxnSp>
        <p:nvCxnSpPr>
          <p:cNvPr id="12" name="Straight Arrow Connector 11">
            <a:extLst>
              <a:ext uri="{FF2B5EF4-FFF2-40B4-BE49-F238E27FC236}">
                <a16:creationId xmlns:a16="http://schemas.microsoft.com/office/drawing/2014/main" id="{2852889E-725F-4809-B5D7-B7B35ECFE652}"/>
              </a:ext>
            </a:extLst>
          </p:cNvPr>
          <p:cNvCxnSpPr>
            <a:cxnSpLocks/>
          </p:cNvCxnSpPr>
          <p:nvPr/>
        </p:nvCxnSpPr>
        <p:spPr>
          <a:xfrm flipV="1">
            <a:off x="6810703" y="9588658"/>
            <a:ext cx="26275" cy="31814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4D2DEB52-03F8-45FD-94E0-2974713F69E7}"/>
              </a:ext>
            </a:extLst>
          </p:cNvPr>
          <p:cNvCxnSpPr>
            <a:cxnSpLocks/>
          </p:cNvCxnSpPr>
          <p:nvPr/>
        </p:nvCxnSpPr>
        <p:spPr>
          <a:xfrm flipV="1">
            <a:off x="3792921" y="10363120"/>
            <a:ext cx="621425" cy="240694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9E08E8E0-10BA-4BD7-92D7-68E4CC374D28}"/>
              </a:ext>
            </a:extLst>
          </p:cNvPr>
          <p:cNvCxnSpPr>
            <a:cxnSpLocks/>
          </p:cNvCxnSpPr>
          <p:nvPr/>
        </p:nvCxnSpPr>
        <p:spPr>
          <a:xfrm flipV="1">
            <a:off x="8445062" y="11966027"/>
            <a:ext cx="382318" cy="80404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TextBox 17">
            <a:extLst>
              <a:ext uri="{FF2B5EF4-FFF2-40B4-BE49-F238E27FC236}">
                <a16:creationId xmlns:a16="http://schemas.microsoft.com/office/drawing/2014/main" id="{A4F557A1-6EF6-41D3-B45D-0782FD68D26F}"/>
              </a:ext>
            </a:extLst>
          </p:cNvPr>
          <p:cNvSpPr txBox="1"/>
          <p:nvPr/>
        </p:nvSpPr>
        <p:spPr>
          <a:xfrm>
            <a:off x="6077604" y="8143594"/>
            <a:ext cx="4451132" cy="1200329"/>
          </a:xfrm>
          <a:prstGeom prst="rect">
            <a:avLst/>
          </a:prstGeom>
          <a:noFill/>
        </p:spPr>
        <p:txBody>
          <a:bodyPr wrap="square" rtlCol="0">
            <a:spAutoFit/>
          </a:bodyPr>
          <a:lstStyle/>
          <a:p>
            <a:r>
              <a:rPr lang="en-GB" sz="2400" dirty="0"/>
              <a:t>This quote makes the salwar kameez sound exotic because it uses bright colours to describe it. </a:t>
            </a:r>
          </a:p>
        </p:txBody>
      </p:sp>
      <p:sp>
        <p:nvSpPr>
          <p:cNvPr id="19" name="TextBox 18">
            <a:extLst>
              <a:ext uri="{FF2B5EF4-FFF2-40B4-BE49-F238E27FC236}">
                <a16:creationId xmlns:a16="http://schemas.microsoft.com/office/drawing/2014/main" id="{2905BF86-9DBD-420E-9DAB-D570C3742149}"/>
              </a:ext>
            </a:extLst>
          </p:cNvPr>
          <p:cNvSpPr txBox="1"/>
          <p:nvPr/>
        </p:nvSpPr>
        <p:spPr>
          <a:xfrm>
            <a:off x="1952947" y="8369475"/>
            <a:ext cx="3814592" cy="1569660"/>
          </a:xfrm>
          <a:prstGeom prst="rect">
            <a:avLst/>
          </a:prstGeom>
          <a:noFill/>
        </p:spPr>
        <p:txBody>
          <a:bodyPr wrap="square" rtlCol="0">
            <a:spAutoFit/>
          </a:bodyPr>
          <a:lstStyle/>
          <a:p>
            <a:r>
              <a:rPr lang="en-GB" sz="2400" dirty="0"/>
              <a:t>The word “glistening” makes it sound beautiful and unusual because it would catch he light and sparkle</a:t>
            </a:r>
          </a:p>
        </p:txBody>
      </p:sp>
      <p:sp>
        <p:nvSpPr>
          <p:cNvPr id="24" name="TextBox 23">
            <a:extLst>
              <a:ext uri="{FF2B5EF4-FFF2-40B4-BE49-F238E27FC236}">
                <a16:creationId xmlns:a16="http://schemas.microsoft.com/office/drawing/2014/main" id="{DC1900A1-5780-4B26-808B-6E01224EE4F0}"/>
              </a:ext>
            </a:extLst>
          </p:cNvPr>
          <p:cNvSpPr txBox="1"/>
          <p:nvPr/>
        </p:nvSpPr>
        <p:spPr>
          <a:xfrm>
            <a:off x="7183820" y="9815295"/>
            <a:ext cx="4451132" cy="1938992"/>
          </a:xfrm>
          <a:prstGeom prst="rect">
            <a:avLst/>
          </a:prstGeom>
          <a:noFill/>
        </p:spPr>
        <p:txBody>
          <a:bodyPr wrap="square" rtlCol="0">
            <a:spAutoFit/>
          </a:bodyPr>
          <a:lstStyle/>
          <a:p>
            <a:r>
              <a:rPr lang="en-GB" sz="2400" dirty="0"/>
              <a:t>“Split makes you think of the inside of the orange, but it also highlights how the writer feels about her two cultures. She is split between them. </a:t>
            </a:r>
          </a:p>
        </p:txBody>
      </p:sp>
    </p:spTree>
    <p:extLst>
      <p:ext uri="{BB962C8B-B14F-4D97-AF65-F5344CB8AC3E}">
        <p14:creationId xmlns:p14="http://schemas.microsoft.com/office/powerpoint/2010/main" val="3060380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Analysing Quotations</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Rectangle: Rounded Corners 1">
            <a:extLst>
              <a:ext uri="{FF2B5EF4-FFF2-40B4-BE49-F238E27FC236}">
                <a16:creationId xmlns:a16="http://schemas.microsoft.com/office/drawing/2014/main" id="{162B2B18-6E6C-4475-B2DA-67D1AB7FA2ED}"/>
              </a:ext>
            </a:extLst>
          </p:cNvPr>
          <p:cNvSpPr/>
          <p:nvPr/>
        </p:nvSpPr>
        <p:spPr>
          <a:xfrm>
            <a:off x="1576552" y="5076497"/>
            <a:ext cx="9049407" cy="211257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01A7365F-930A-4998-B3CD-EB724950B162}"/>
              </a:ext>
            </a:extLst>
          </p:cNvPr>
          <p:cNvSpPr/>
          <p:nvPr/>
        </p:nvSpPr>
        <p:spPr>
          <a:xfrm>
            <a:off x="1576552" y="12676354"/>
            <a:ext cx="9049407" cy="211257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649765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Analysing Quotations</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Rectangle: Rounded Corners 1">
            <a:extLst>
              <a:ext uri="{FF2B5EF4-FFF2-40B4-BE49-F238E27FC236}">
                <a16:creationId xmlns:a16="http://schemas.microsoft.com/office/drawing/2014/main" id="{162B2B18-6E6C-4475-B2DA-67D1AB7FA2ED}"/>
              </a:ext>
            </a:extLst>
          </p:cNvPr>
          <p:cNvSpPr/>
          <p:nvPr/>
        </p:nvSpPr>
        <p:spPr>
          <a:xfrm>
            <a:off x="1576552" y="5076497"/>
            <a:ext cx="9049407" cy="211257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01A7365F-930A-4998-B3CD-EB724950B162}"/>
              </a:ext>
            </a:extLst>
          </p:cNvPr>
          <p:cNvSpPr/>
          <p:nvPr/>
        </p:nvSpPr>
        <p:spPr>
          <a:xfrm>
            <a:off x="1576552" y="12676354"/>
            <a:ext cx="9049407" cy="211257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708113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ln w="76200">
            <a:solidFill>
              <a:srgbClr val="00B05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581925"/>
            <a:ext cx="10108333" cy="1815882"/>
          </a:xfrm>
          <a:prstGeom prst="rect">
            <a:avLst/>
          </a:prstGeom>
          <a:noFill/>
        </p:spPr>
        <p:txBody>
          <a:bodyPr wrap="square" rtlCol="0">
            <a:spAutoFit/>
          </a:bodyPr>
          <a:lstStyle/>
          <a:p>
            <a:pPr algn="ctr"/>
            <a:r>
              <a:rPr lang="en-GB" sz="4400" u="sng" dirty="0">
                <a:latin typeface="Comic Sans MS" panose="030F0702030302020204" pitchFamily="66" charset="0"/>
              </a:rPr>
              <a:t>Can you put the key words in the right places?</a:t>
            </a:r>
          </a:p>
          <a:p>
            <a:endParaRPr lang="en-GB" sz="2400" dirty="0">
              <a:latin typeface="Comic Sans MS" panose="030F0702030302020204" pitchFamily="66" charset="0"/>
            </a:endParaRPr>
          </a:p>
        </p:txBody>
      </p:sp>
      <p:pic>
        <p:nvPicPr>
          <p:cNvPr id="1026" name="Picture 2" descr="http://puzzlemaker.discoveryeducation.com/puzzles/28169xnyrt.png">
            <a:extLst>
              <a:ext uri="{FF2B5EF4-FFF2-40B4-BE49-F238E27FC236}">
                <a16:creationId xmlns:a16="http://schemas.microsoft.com/office/drawing/2014/main" id="{9F75647E-F40E-43D7-8238-314874258E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207" y="1961055"/>
            <a:ext cx="8562648" cy="103548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CFA1E9F8-23F2-4F5D-9D5E-C673FCB25EFF}"/>
              </a:ext>
            </a:extLst>
          </p:cNvPr>
          <p:cNvSpPr>
            <a:spLocks noChangeArrowheads="1"/>
          </p:cNvSpPr>
          <p:nvPr/>
        </p:nvSpPr>
        <p:spPr bwMode="auto">
          <a:xfrm>
            <a:off x="1167958" y="11457536"/>
            <a:ext cx="9240897" cy="42165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323232"/>
                </a:solidFill>
                <a:effectLst/>
                <a:latin typeface="Arial Unicode MS"/>
              </a:rPr>
              <a:t>Across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323232"/>
                </a:solidFill>
                <a:effectLst/>
                <a:latin typeface="Arial Unicode MS"/>
              </a:rPr>
              <a:t>3. A country near India.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323232"/>
                </a:solidFill>
                <a:effectLst/>
                <a:latin typeface="Arial Unicode MS"/>
              </a:rPr>
              <a:t>5. Describes an action.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323232"/>
                </a:solidFill>
                <a:effectLst/>
                <a:latin typeface="Arial Unicode MS"/>
              </a:rPr>
              <a:t>6. Compare two things using like or as.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323232"/>
                </a:solidFill>
                <a:effectLst/>
                <a:latin typeface="Arial Unicode MS"/>
              </a:rPr>
              <a:t> 7. An object, person, place or thing.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323232"/>
                </a:solidFill>
                <a:effectLst/>
                <a:latin typeface="Arial Unicode MS"/>
              </a:rPr>
              <a:t> </a:t>
            </a:r>
            <a:r>
              <a:rPr kumimoji="0" lang="en-US" altLang="en-US" sz="2800" b="1" i="0" u="none" strike="noStrike" cap="none" normalizeH="0" baseline="0" dirty="0">
                <a:ln>
                  <a:noFill/>
                </a:ln>
                <a:solidFill>
                  <a:srgbClr val="323232"/>
                </a:solidFill>
                <a:effectLst/>
                <a:latin typeface="Arial Unicode MS"/>
              </a:rPr>
              <a:t>Down </a:t>
            </a:r>
          </a:p>
          <a:p>
            <a:pPr marL="514350" marR="0" lvl="0" indent="-514350" algn="l" defTabSz="914400" rtl="0" eaLnBrk="0" fontAlgn="base" latinLnBrk="0" hangingPunct="0">
              <a:lnSpc>
                <a:spcPct val="100000"/>
              </a:lnSpc>
              <a:spcBef>
                <a:spcPct val="0"/>
              </a:spcBef>
              <a:spcAft>
                <a:spcPct val="0"/>
              </a:spcAft>
              <a:buClrTx/>
              <a:buSzTx/>
              <a:buFontTx/>
              <a:buAutoNum type="arabicPeriod"/>
              <a:tabLst/>
            </a:pPr>
            <a:r>
              <a:rPr kumimoji="0" lang="en-US" altLang="en-US" sz="2800" b="0" i="0" u="none" strike="noStrike" cap="none" normalizeH="0" baseline="0" dirty="0">
                <a:ln>
                  <a:noFill/>
                </a:ln>
                <a:solidFill>
                  <a:srgbClr val="323232"/>
                </a:solidFill>
                <a:effectLst/>
                <a:latin typeface="Arial Unicode MS"/>
              </a:rPr>
              <a:t>When you give something human qualities.</a:t>
            </a:r>
          </a:p>
          <a:p>
            <a:pPr marR="0" lvl="0" algn="l" defTabSz="914400" rtl="0" eaLnBrk="0" fontAlgn="base" latinLnBrk="0" hangingPunct="0">
              <a:lnSpc>
                <a:spcPct val="100000"/>
              </a:lnSpc>
              <a:spcBef>
                <a:spcPct val="0"/>
              </a:spcBef>
              <a:spcAft>
                <a:spcPct val="0"/>
              </a:spcAft>
              <a:buClrTx/>
              <a:buSzTx/>
              <a:tabLst/>
            </a:pPr>
            <a:r>
              <a:rPr kumimoji="0" lang="en-US" altLang="en-US" sz="2800" b="0" i="0" u="none" strike="noStrike" cap="none" normalizeH="0" baseline="0" dirty="0">
                <a:ln>
                  <a:noFill/>
                </a:ln>
                <a:solidFill>
                  <a:srgbClr val="323232"/>
                </a:solidFill>
                <a:effectLst/>
                <a:latin typeface="Arial Unicode MS"/>
              </a:rPr>
              <a:t> 2. Say something is something which it can't be. </a:t>
            </a:r>
          </a:p>
          <a:p>
            <a:pPr marR="0" lvl="0" algn="l" defTabSz="914400" rtl="0" eaLnBrk="0" fontAlgn="base" latinLnBrk="0" hangingPunct="0">
              <a:lnSpc>
                <a:spcPct val="100000"/>
              </a:lnSpc>
              <a:spcBef>
                <a:spcPct val="0"/>
              </a:spcBef>
              <a:spcAft>
                <a:spcPct val="0"/>
              </a:spcAft>
              <a:buClrTx/>
              <a:buSzTx/>
              <a:tabLst/>
            </a:pPr>
            <a:r>
              <a:rPr kumimoji="0" lang="en-US" altLang="en-US" sz="2800" b="0" i="0" u="none" strike="noStrike" cap="none" normalizeH="0" baseline="0" dirty="0">
                <a:ln>
                  <a:noFill/>
                </a:ln>
                <a:solidFill>
                  <a:srgbClr val="323232"/>
                </a:solidFill>
                <a:effectLst/>
                <a:latin typeface="Arial Unicode MS"/>
              </a:rPr>
              <a:t>4. Describes a noun.</a:t>
            </a:r>
            <a:r>
              <a:rPr kumimoji="0" lang="en-US" altLang="en-US" sz="4400" b="0" i="0" u="none" strike="noStrike" cap="none" normalizeH="0" baseline="0" dirty="0">
                <a:ln>
                  <a:noFill/>
                </a:ln>
                <a:solidFill>
                  <a:schemeClr val="tx1"/>
                </a:solidFill>
                <a:effectLst/>
              </a:rPr>
              <a:t> </a:t>
            </a:r>
            <a:endParaRPr kumimoji="0" lang="en-US" altLang="en-US" sz="6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06382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Sensory Description</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042550C2-30EB-41B0-907D-70E5A137D0ED}"/>
              </a:ext>
            </a:extLst>
          </p:cNvPr>
          <p:cNvSpPr txBox="1"/>
          <p:nvPr/>
        </p:nvSpPr>
        <p:spPr>
          <a:xfrm>
            <a:off x="1292772" y="1966422"/>
            <a:ext cx="9490842" cy="2308324"/>
          </a:xfrm>
          <a:prstGeom prst="rect">
            <a:avLst/>
          </a:prstGeom>
          <a:noFill/>
        </p:spPr>
        <p:txBody>
          <a:bodyPr wrap="square" rtlCol="0">
            <a:spAutoFit/>
          </a:bodyPr>
          <a:lstStyle/>
          <a:p>
            <a:r>
              <a:rPr lang="en-GB" sz="3600" b="1" dirty="0">
                <a:latin typeface="Comic Sans MS" panose="030F0702030302020204" pitchFamily="66" charset="0"/>
              </a:rPr>
              <a:t>Sensory Description </a:t>
            </a:r>
            <a:r>
              <a:rPr lang="en-GB" sz="3600" dirty="0">
                <a:latin typeface="Comic Sans MS" panose="030F0702030302020204" pitchFamily="66" charset="0"/>
              </a:rPr>
              <a:t>is when you describe something by appealing to the five senses. </a:t>
            </a:r>
          </a:p>
          <a:p>
            <a:endParaRPr lang="en-GB" sz="3600" dirty="0">
              <a:latin typeface="Comic Sans MS" panose="030F0702030302020204" pitchFamily="66" charset="0"/>
            </a:endParaRPr>
          </a:p>
          <a:p>
            <a:r>
              <a:rPr lang="en-GB" sz="3600" dirty="0">
                <a:latin typeface="Comic Sans MS" panose="030F0702030302020204" pitchFamily="66" charset="0"/>
              </a:rPr>
              <a:t>What are the five senses?</a:t>
            </a:r>
            <a:endParaRPr lang="en-GB" sz="3600" dirty="0"/>
          </a:p>
        </p:txBody>
      </p:sp>
      <p:sp>
        <p:nvSpPr>
          <p:cNvPr id="3" name="Oval 2">
            <a:extLst>
              <a:ext uri="{FF2B5EF4-FFF2-40B4-BE49-F238E27FC236}">
                <a16:creationId xmlns:a16="http://schemas.microsoft.com/office/drawing/2014/main" id="{C5229C49-87BE-4E09-94AF-F0B84C3852B3}"/>
              </a:ext>
            </a:extLst>
          </p:cNvPr>
          <p:cNvSpPr/>
          <p:nvPr/>
        </p:nvSpPr>
        <p:spPr>
          <a:xfrm>
            <a:off x="3846787" y="6646041"/>
            <a:ext cx="3594538" cy="29639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t>Senses</a:t>
            </a:r>
          </a:p>
        </p:txBody>
      </p:sp>
      <p:cxnSp>
        <p:nvCxnSpPr>
          <p:cNvPr id="8" name="Straight Arrow Connector 7">
            <a:extLst>
              <a:ext uri="{FF2B5EF4-FFF2-40B4-BE49-F238E27FC236}">
                <a16:creationId xmlns:a16="http://schemas.microsoft.com/office/drawing/2014/main" id="{09EE6D64-5D49-48EA-9F74-54342CA560A9}"/>
              </a:ext>
            </a:extLst>
          </p:cNvPr>
          <p:cNvCxnSpPr>
            <a:cxnSpLocks/>
          </p:cNvCxnSpPr>
          <p:nvPr/>
        </p:nvCxnSpPr>
        <p:spPr>
          <a:xfrm flipH="1" flipV="1">
            <a:off x="3373821" y="6306207"/>
            <a:ext cx="906517" cy="8189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D76573BB-0719-4C19-BB88-ED439262E4BD}"/>
              </a:ext>
            </a:extLst>
          </p:cNvPr>
          <p:cNvCxnSpPr/>
          <p:nvPr/>
        </p:nvCxnSpPr>
        <p:spPr>
          <a:xfrm flipV="1">
            <a:off x="5644056" y="5413519"/>
            <a:ext cx="0" cy="1232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7A5052D-BA4C-481D-8387-45CE80AAD3B6}"/>
              </a:ext>
            </a:extLst>
          </p:cNvPr>
          <p:cNvCxnSpPr>
            <a:cxnSpLocks/>
          </p:cNvCxnSpPr>
          <p:nvPr/>
        </p:nvCxnSpPr>
        <p:spPr>
          <a:xfrm flipV="1">
            <a:off x="6934200" y="6158836"/>
            <a:ext cx="928687" cy="9672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6A74C9AA-FF83-405C-AAF8-B750E179A999}"/>
              </a:ext>
            </a:extLst>
          </p:cNvPr>
          <p:cNvCxnSpPr>
            <a:cxnSpLocks/>
          </p:cNvCxnSpPr>
          <p:nvPr/>
        </p:nvCxnSpPr>
        <p:spPr>
          <a:xfrm flipV="1">
            <a:off x="7441325" y="7804751"/>
            <a:ext cx="1151540" cy="2764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6F044C8-35C7-41F2-AD59-0D2A226BC764}"/>
              </a:ext>
            </a:extLst>
          </p:cNvPr>
          <p:cNvCxnSpPr>
            <a:cxnSpLocks/>
          </p:cNvCxnSpPr>
          <p:nvPr/>
        </p:nvCxnSpPr>
        <p:spPr>
          <a:xfrm flipH="1" flipV="1">
            <a:off x="2643351" y="7584574"/>
            <a:ext cx="1215262" cy="4918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050" name="Picture 2" descr="Can Using Multiple Senses Detect Viral Threats Like COVID-19? | Psychology  Today">
            <a:extLst>
              <a:ext uri="{FF2B5EF4-FFF2-40B4-BE49-F238E27FC236}">
                <a16:creationId xmlns:a16="http://schemas.microsoft.com/office/drawing/2014/main" id="{B1F71E53-120A-4224-90A9-3429C35DF2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5916" y="3387991"/>
            <a:ext cx="3048000" cy="18288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01EAA677-AABD-4909-8E0C-D4A96F6FEA5C}"/>
              </a:ext>
            </a:extLst>
          </p:cNvPr>
          <p:cNvSpPr txBox="1"/>
          <p:nvPr/>
        </p:nvSpPr>
        <p:spPr>
          <a:xfrm>
            <a:off x="838200" y="10383792"/>
            <a:ext cx="9911255" cy="3046988"/>
          </a:xfrm>
          <a:prstGeom prst="rect">
            <a:avLst/>
          </a:prstGeom>
          <a:noFill/>
        </p:spPr>
        <p:txBody>
          <a:bodyPr wrap="square" rtlCol="0">
            <a:spAutoFit/>
          </a:bodyPr>
          <a:lstStyle/>
          <a:p>
            <a:r>
              <a:rPr lang="en-GB" sz="3200" b="1" dirty="0">
                <a:latin typeface="Comic Sans MS" panose="030F0702030302020204" pitchFamily="66" charset="0"/>
              </a:rPr>
              <a:t>Task: </a:t>
            </a:r>
            <a:r>
              <a:rPr lang="en-GB" sz="3200" dirty="0">
                <a:latin typeface="Comic Sans MS" panose="030F0702030302020204" pitchFamily="66" charset="0"/>
              </a:rPr>
              <a:t>Describe the image over the page in detail. </a:t>
            </a:r>
          </a:p>
          <a:p>
            <a:endParaRPr lang="en-GB" sz="3200" dirty="0">
              <a:latin typeface="Comic Sans MS" panose="030F0702030302020204" pitchFamily="66" charset="0"/>
            </a:endParaRPr>
          </a:p>
          <a:p>
            <a:r>
              <a:rPr lang="en-GB" sz="3200" b="1" dirty="0">
                <a:solidFill>
                  <a:srgbClr val="00B050"/>
                </a:solidFill>
                <a:latin typeface="Comic Sans MS" panose="030F0702030302020204" pitchFamily="66" charset="0"/>
              </a:rPr>
              <a:t>Emerging: </a:t>
            </a:r>
            <a:r>
              <a:rPr lang="en-GB" sz="3200" dirty="0">
                <a:latin typeface="Comic Sans MS" panose="030F0702030302020204" pitchFamily="66" charset="0"/>
              </a:rPr>
              <a:t>Use 2-3 senses, adjectives and nouns. </a:t>
            </a:r>
          </a:p>
          <a:p>
            <a:r>
              <a:rPr lang="en-GB" sz="3200" b="1" dirty="0">
                <a:solidFill>
                  <a:schemeClr val="accent2">
                    <a:lumMod val="75000"/>
                  </a:schemeClr>
                </a:solidFill>
                <a:latin typeface="Comic Sans MS" panose="030F0702030302020204" pitchFamily="66" charset="0"/>
              </a:rPr>
              <a:t>Developing: </a:t>
            </a:r>
            <a:r>
              <a:rPr lang="en-GB" sz="3200" dirty="0">
                <a:latin typeface="Comic Sans MS" panose="030F0702030302020204" pitchFamily="66" charset="0"/>
              </a:rPr>
              <a:t>Use all senses .</a:t>
            </a:r>
          </a:p>
          <a:p>
            <a:r>
              <a:rPr lang="en-GB" sz="3200" b="1" dirty="0">
                <a:solidFill>
                  <a:srgbClr val="FF0000"/>
                </a:solidFill>
                <a:latin typeface="Comic Sans MS" panose="030F0702030302020204" pitchFamily="66" charset="0"/>
              </a:rPr>
              <a:t>Secure: </a:t>
            </a:r>
            <a:r>
              <a:rPr lang="en-GB" sz="3200" dirty="0">
                <a:latin typeface="Comic Sans MS" panose="030F0702030302020204" pitchFamily="66" charset="0"/>
              </a:rPr>
              <a:t>Use simile and interesting verbs. </a:t>
            </a:r>
          </a:p>
          <a:p>
            <a:r>
              <a:rPr lang="en-GB" sz="3200" b="1" dirty="0">
                <a:solidFill>
                  <a:srgbClr val="7030A0"/>
                </a:solidFill>
                <a:latin typeface="Comic Sans MS" panose="030F0702030302020204" pitchFamily="66" charset="0"/>
              </a:rPr>
              <a:t>Mastered: </a:t>
            </a:r>
            <a:r>
              <a:rPr lang="en-GB" sz="3200" dirty="0">
                <a:latin typeface="Comic Sans MS" panose="030F0702030302020204" pitchFamily="66" charset="0"/>
              </a:rPr>
              <a:t>Use metaphor and personification. </a:t>
            </a:r>
          </a:p>
        </p:txBody>
      </p:sp>
      <p:pic>
        <p:nvPicPr>
          <p:cNvPr id="2052" name="Picture 4" descr="KS2 SPaG Display Title - Primary Resource (teacher made)">
            <a:extLst>
              <a:ext uri="{FF2B5EF4-FFF2-40B4-BE49-F238E27FC236}">
                <a16:creationId xmlns:a16="http://schemas.microsoft.com/office/drawing/2014/main" id="{780DE16A-191F-4EFD-BC31-65538B1600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861" y="13450113"/>
            <a:ext cx="4285593" cy="2142797"/>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BED64EFE-5504-4934-B845-D30D4AB0B0E1}"/>
              </a:ext>
            </a:extLst>
          </p:cNvPr>
          <p:cNvSpPr txBox="1"/>
          <p:nvPr/>
        </p:nvSpPr>
        <p:spPr>
          <a:xfrm>
            <a:off x="838200" y="13747531"/>
            <a:ext cx="5257799" cy="156966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3200" dirty="0">
                <a:latin typeface="Comic Sans MS" panose="030F0702030302020204" pitchFamily="66" charset="0"/>
              </a:rPr>
              <a:t>Don’t forget to check your spelling, punctuation and grammar!</a:t>
            </a:r>
          </a:p>
        </p:txBody>
      </p:sp>
    </p:spTree>
    <p:extLst>
      <p:ext uri="{BB962C8B-B14F-4D97-AF65-F5344CB8AC3E}">
        <p14:creationId xmlns:p14="http://schemas.microsoft.com/office/powerpoint/2010/main" val="1065765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Descriptive Writing</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767707" y="1922699"/>
            <a:ext cx="10656584" cy="13757612"/>
          </a:xfrm>
          <a:prstGeom prst="rect">
            <a:avLst/>
          </a:prstGeom>
          <a:noFill/>
        </p:spPr>
        <p:txBody>
          <a:bodyPr wrap="square" rtlCol="0">
            <a:spAutoFit/>
          </a:bodyPr>
          <a:lstStyle/>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p:txBody>
      </p:sp>
      <p:pic>
        <p:nvPicPr>
          <p:cNvPr id="3074" name="Picture 2" descr="The best shopping in Marrakech | Telegraph Travel">
            <a:extLst>
              <a:ext uri="{FF2B5EF4-FFF2-40B4-BE49-F238E27FC236}">
                <a16:creationId xmlns:a16="http://schemas.microsoft.com/office/drawing/2014/main" id="{1AB6186B-A937-48BF-A9FB-8ABD1E1506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6899" y="2321105"/>
            <a:ext cx="7005318" cy="43783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DB2D625-BBA3-4F65-B44C-2D2EA963CF9C}"/>
              </a:ext>
            </a:extLst>
          </p:cNvPr>
          <p:cNvSpPr/>
          <p:nvPr/>
        </p:nvSpPr>
        <p:spPr>
          <a:xfrm>
            <a:off x="2105965" y="6848244"/>
            <a:ext cx="9592049" cy="923330"/>
          </a:xfrm>
          <a:prstGeom prst="rect">
            <a:avLst/>
          </a:prstGeom>
        </p:spPr>
        <p:txBody>
          <a:bodyPr wrap="none">
            <a:spAutoFit/>
          </a:bodyPr>
          <a:lstStyle/>
          <a:p>
            <a:r>
              <a:rPr lang="en-GB" sz="3600" dirty="0">
                <a:hlinkClick r:id="rId3"/>
              </a:rPr>
              <a:t>https://www.youtube.com/watch?v=Y9Rj1qorOKY</a:t>
            </a:r>
            <a:endParaRPr lang="en-GB" sz="3600" dirty="0"/>
          </a:p>
          <a:p>
            <a:endParaRPr lang="en-GB" dirty="0"/>
          </a:p>
        </p:txBody>
      </p:sp>
    </p:spTree>
    <p:extLst>
      <p:ext uri="{BB962C8B-B14F-4D97-AF65-F5344CB8AC3E}">
        <p14:creationId xmlns:p14="http://schemas.microsoft.com/office/powerpoint/2010/main" val="3117399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Descriptive Writing</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38200" y="1918523"/>
            <a:ext cx="11140965" cy="14496276"/>
          </a:xfrm>
          <a:prstGeom prst="rect">
            <a:avLst/>
          </a:prstGeom>
        </p:spPr>
        <p:txBody>
          <a:bodyPr wrap="square">
            <a:spAutoFit/>
          </a:bodyPr>
          <a:lstStyle/>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439251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548844"/>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tasks on Presents from my Aunts in Pakistan. </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r>
              <a:rPr lang="en-GB" sz="3200" b="1" dirty="0">
                <a:latin typeface="Comic Sans MS" panose="030F0702030302020204" pitchFamily="66" charset="0"/>
              </a:rPr>
              <a:t>What went well this week?</a:t>
            </a:r>
          </a:p>
          <a:p>
            <a:endParaRPr lang="en-GB" sz="3200" dirty="0">
              <a:latin typeface="Comic Sans MS" panose="030F0702030302020204" pitchFamily="66" charset="0"/>
            </a:endParaRPr>
          </a:p>
          <a:p>
            <a:r>
              <a:rPr lang="en-GB" sz="3200" dirty="0">
                <a:latin typeface="Comic Sans MS" panose="030F0702030302020204" pitchFamily="66" charset="0"/>
              </a:rPr>
              <a:t>My best piece of work is…</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because…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453293" y="481724"/>
            <a:ext cx="11140966" cy="15292551"/>
          </a:xfrm>
          <a:prstGeom prst="rect">
            <a:avLst/>
          </a:prstGeom>
          <a:noFill/>
          <a:ln w="76200">
            <a:solidFill>
              <a:srgbClr val="00B050"/>
            </a:solidFill>
          </a:ln>
        </p:spPr>
        <p:txBody>
          <a:bodyPr wrap="square" rtlCol="0">
            <a:spAutoFit/>
          </a:bodyPr>
          <a:lstStyle/>
          <a:p>
            <a:endParaRPr lang="en-GB" dirty="0"/>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2B63F1C-E9CF-4910-B811-5502BA2FA11D}"/>
</file>

<file path=customXml/itemProps2.xml><?xml version="1.0" encoding="utf-8"?>
<ds:datastoreItem xmlns:ds="http://schemas.openxmlformats.org/officeDocument/2006/customXml" ds:itemID="{20F80802-E727-46F7-B4A1-1F9CDD170610}"/>
</file>

<file path=customXml/itemProps3.xml><?xml version="1.0" encoding="utf-8"?>
<ds:datastoreItem xmlns:ds="http://schemas.openxmlformats.org/officeDocument/2006/customXml" ds:itemID="{3D2F78FF-FB1A-46F9-8E74-2FF33A2804EF}"/>
</file>

<file path=docProps/app.xml><?xml version="1.0" encoding="utf-8"?>
<Properties xmlns="http://schemas.openxmlformats.org/officeDocument/2006/extended-properties" xmlns:vt="http://schemas.openxmlformats.org/officeDocument/2006/docPropsVTypes">
  <Template>Office Theme</Template>
  <TotalTime>688</TotalTime>
  <Words>1579</Words>
  <Application>Microsoft Office PowerPoint</Application>
  <PresentationFormat>Custom</PresentationFormat>
  <Paragraphs>654</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Arial Unicode MS</vt:lpstr>
      <vt:lpstr>Calibri</vt:lpstr>
      <vt:lpstr>Calibri Light</vt:lpstr>
      <vt:lpstr>Comic Sans MS</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57</cp:revision>
  <cp:lastPrinted>2021-01-07T10:50:15Z</cp:lastPrinted>
  <dcterms:created xsi:type="dcterms:W3CDTF">2020-08-26T08:22:50Z</dcterms:created>
  <dcterms:modified xsi:type="dcterms:W3CDTF">2021-01-18T14:46:37Z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