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0"/>
  </p:notesMasterIdLst>
  <p:handoutMasterIdLst>
    <p:handoutMasterId r:id="rId21"/>
  </p:handoutMasterIdLst>
  <p:sldIdLst>
    <p:sldId id="299" r:id="rId2"/>
    <p:sldId id="309" r:id="rId3"/>
    <p:sldId id="302" r:id="rId4"/>
    <p:sldId id="303" r:id="rId5"/>
    <p:sldId id="301" r:id="rId6"/>
    <p:sldId id="305" r:id="rId7"/>
    <p:sldId id="315" r:id="rId8"/>
    <p:sldId id="314" r:id="rId9"/>
    <p:sldId id="316" r:id="rId10"/>
    <p:sldId id="317" r:id="rId11"/>
    <p:sldId id="318" r:id="rId12"/>
    <p:sldId id="319" r:id="rId13"/>
    <p:sldId id="320" r:id="rId14"/>
    <p:sldId id="321" r:id="rId15"/>
    <p:sldId id="306" r:id="rId16"/>
    <p:sldId id="307" r:id="rId17"/>
    <p:sldId id="308" r:id="rId18"/>
    <p:sldId id="275" r:id="rId19"/>
  </p:sldIdLst>
  <p:sldSz cx="6858000" cy="9144000" type="screen4x3"/>
  <p:notesSz cx="6797675" cy="9926638"/>
  <p:defaultTextStyle>
    <a:defPPr>
      <a:defRPr lang="en-GB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9pPr>
  </p:defaultTextStyle>
  <p:extLst>
    <p:ext uri="{EFAFB233-063F-42B5-8137-9DF3F51BA10A}">
      <p15:sld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FABFCF23-3B69-468F-B69F-88F6DE6A72F2}" styleName="Medium Style 1 - Accent 5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5">
              <a:tint val="20000"/>
            </a:schemeClr>
          </a:solidFill>
        </a:fill>
      </a:tcStyle>
    </a:band1H>
    <a:band1V>
      <a:tcStyle>
        <a:tcBdr/>
        <a:fill>
          <a:solidFill>
            <a:schemeClr val="accent5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5"/>
          </a:solidFill>
        </a:fill>
      </a:tcStyle>
    </a:firstRow>
  </a:tblStyle>
  <a:tblStyle styleId="{BC89EF96-8CEA-46FF-86C4-4CE0E7609802}" styleName="Light Style 3 - Accent 1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49" d="100"/>
          <a:sy n="49" d="100"/>
        </p:scale>
        <p:origin x="2256" y="60"/>
      </p:cViewPr>
      <p:guideLst>
        <p:guide orient="horz" pos="2880"/>
        <p:guide pos="216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handoutMaster" Target="handoutMasters/handout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  <a:cs typeface="+mn-cs"/>
              </a:defRPr>
            </a:lvl1pPr>
          </a:lstStyle>
          <a:p>
            <a:pPr>
              <a:defRPr/>
            </a:pPr>
            <a:r>
              <a:rPr lang="en-GB"/>
              <a:t>Date ...........................................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50443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  <a:cs typeface="+mn-cs"/>
              </a:defRPr>
            </a:lvl1pPr>
          </a:lstStyle>
          <a:p>
            <a:pPr>
              <a:defRPr/>
            </a:pPr>
            <a:fld id="{02FE1B85-3009-4E83-B616-80BC68FBCE24}" type="datetimeFigureOut">
              <a:rPr lang="en-GB"/>
              <a:pPr>
                <a:defRPr/>
              </a:pPr>
              <a:t>27/03/2020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50443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  <a:cs typeface="+mn-cs"/>
              </a:defRPr>
            </a:lvl1pPr>
          </a:lstStyle>
          <a:p>
            <a:pPr>
              <a:defRPr/>
            </a:pPr>
            <a:fld id="{6F645F4E-914C-44D1-B0FD-E9E649F133BE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19088206"/>
      </p:ext>
    </p:extLst>
  </p:cSld>
  <p:clrMap bg1="lt1" tx1="dk1" bg2="lt2" tx2="dk2" accent1="accent1" accent2="accent2" accent3="accent3" accent4="accent4" accent5="accent5" accent6="accent6" hlink="hlink" folHlink="folHlink"/>
  <p:hf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  <a:cs typeface="+mn-cs"/>
              </a:defRPr>
            </a:lvl1pPr>
          </a:lstStyle>
          <a:p>
            <a:pPr>
              <a:defRPr/>
            </a:pPr>
            <a:r>
              <a:rPr lang="en-GB"/>
              <a:t>Date ...........................................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  <a:cs typeface="+mn-cs"/>
              </a:defRPr>
            </a:lvl1pPr>
          </a:lstStyle>
          <a:p>
            <a:pPr>
              <a:defRPr/>
            </a:pPr>
            <a:fld id="{FDE02B3A-96D3-442F-A8D1-3BAE8F771EB6}" type="datetimeFigureOut">
              <a:rPr lang="en-GB"/>
              <a:pPr>
                <a:defRPr/>
              </a:pPr>
              <a:t>27/03/2020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2003425" y="744538"/>
            <a:ext cx="2790825" cy="37226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n-GB" noProof="0" smtClean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79768" y="4715153"/>
            <a:ext cx="5438140" cy="4466987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en-US" smtClean="0"/>
              <a:t>Click to edit Master text styles</a:t>
            </a:r>
          </a:p>
          <a:p>
            <a:pPr lvl="1"/>
            <a:r>
              <a:rPr lang="en-GB" altLang="en-US" smtClean="0"/>
              <a:t>Second level</a:t>
            </a:r>
          </a:p>
          <a:p>
            <a:pPr lvl="2"/>
            <a:r>
              <a:rPr lang="en-GB" altLang="en-US" smtClean="0"/>
              <a:t>Third level</a:t>
            </a:r>
          </a:p>
          <a:p>
            <a:pPr lvl="3"/>
            <a:r>
              <a:rPr lang="en-GB" altLang="en-US" smtClean="0"/>
              <a:t>Fourth level</a:t>
            </a:r>
          </a:p>
          <a:p>
            <a:pPr lvl="4"/>
            <a:r>
              <a:rPr lang="en-GB" altLang="en-US" smtClean="0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50443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  <a:cs typeface="+mn-cs"/>
              </a:defRPr>
            </a:lvl1pPr>
          </a:lstStyle>
          <a:p>
            <a:pPr>
              <a:defRPr/>
            </a:pPr>
            <a:fld id="{B03A2BF6-B86B-4BF2-9695-FA303E828E15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50478190"/>
      </p:ext>
    </p:extLst>
  </p:cSld>
  <p:clrMap bg1="lt1" tx1="dk1" bg2="lt2" tx2="dk2" accent1="accent1" accent2="accent2" accent3="accent3" accent4="accent4" accent5="accent5" accent6="accent6" hlink="hlink" folHlink="folHlink"/>
  <p:hf ftr="0" dt="0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14350" y="2840568"/>
            <a:ext cx="5829300" cy="196003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028700" y="5181600"/>
            <a:ext cx="4800600" cy="23368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C7C74F8-ABA3-4707-9797-DD408AF9049A}" type="datetimeFigureOut">
              <a:rPr lang="en-GB"/>
              <a:pPr>
                <a:defRPr/>
              </a:pPr>
              <a:t>27/03/2020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3DCB2A5-D8AF-4F9B-B739-85C932281261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965377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5351613-D65D-47B0-A6B1-16F67B4423D8}" type="datetimeFigureOut">
              <a:rPr lang="en-GB"/>
              <a:pPr>
                <a:defRPr/>
              </a:pPr>
              <a:t>27/03/2020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5DCB53F-7CC1-4399-BC1B-D7224D258D40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6869284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41735" y="5875867"/>
            <a:ext cx="5829300" cy="1816100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41735" y="3875618"/>
            <a:ext cx="5829300" cy="2000249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CD4FF2D-9FB7-4852-B1B7-CEA8B01CE274}" type="datetimeFigureOut">
              <a:rPr lang="en-GB"/>
              <a:pPr>
                <a:defRPr/>
              </a:pPr>
              <a:t>27/03/2020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8BF70A0-1901-4179-A283-E4125C13FE8A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3137751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57175" y="2844800"/>
            <a:ext cx="2257425" cy="8045451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628900" y="2844800"/>
            <a:ext cx="2257425" cy="8045451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DCE54FC-4FC7-4556-8FE7-B56A25AA2A30}" type="datetimeFigureOut">
              <a:rPr lang="en-GB"/>
              <a:pPr>
                <a:defRPr/>
              </a:pPr>
              <a:t>27/03/2020</a:t>
            </a:fld>
            <a:endParaRPr lang="en-GB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1FDE50D-E140-4B51-B02C-FAF405A9D98C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1660921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42900" y="366184"/>
            <a:ext cx="6172200" cy="1524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42900" y="2046817"/>
            <a:ext cx="3030141" cy="853016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42900" y="2899833"/>
            <a:ext cx="3030141" cy="5268384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483769" y="2046817"/>
            <a:ext cx="3031331" cy="853016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483769" y="2899833"/>
            <a:ext cx="3031331" cy="5268384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3F43BD2-CC5E-4A02-9D60-62A0665D623A}" type="datetimeFigureOut">
              <a:rPr lang="en-GB"/>
              <a:pPr>
                <a:defRPr/>
              </a:pPr>
              <a:t>27/03/2020</a:t>
            </a:fld>
            <a:endParaRPr lang="en-GB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76FAF63-630C-4022-BE28-2C0C8A4D1492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7559217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E26660B-1110-4796-B927-1C2D9808AB87}" type="datetimeFigureOut">
              <a:rPr lang="en-GB"/>
              <a:pPr>
                <a:defRPr/>
              </a:pPr>
              <a:t>27/03/2020</a:t>
            </a:fld>
            <a:endParaRPr lang="en-GB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BE7504A-88A3-4887-84CE-38FF2E992847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3095587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F429ACD-B410-447B-8087-10AD6D90211A}" type="datetimeFigureOut">
              <a:rPr lang="en-GB"/>
              <a:pPr>
                <a:defRPr/>
              </a:pPr>
              <a:t>27/03/2020</a:t>
            </a:fld>
            <a:endParaRPr lang="en-GB"/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4BF823B-B1DF-4780-A8A7-B158C06D7BE6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0628335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42900" y="364067"/>
            <a:ext cx="2256235" cy="154940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681287" y="364067"/>
            <a:ext cx="3833813" cy="7804151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42900" y="1913467"/>
            <a:ext cx="2256235" cy="6254751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522C255-5231-41DB-8E1E-54D962A4FFB2}" type="datetimeFigureOut">
              <a:rPr lang="en-GB"/>
              <a:pPr>
                <a:defRPr/>
              </a:pPr>
              <a:t>27/03/2020</a:t>
            </a:fld>
            <a:endParaRPr lang="en-GB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84C29B2-4F89-4DB5-8A43-83D2F94F40EB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5297841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44216" y="6400800"/>
            <a:ext cx="4114800" cy="755651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344216" y="817033"/>
            <a:ext cx="4114800" cy="54864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n-US" noProof="0" smtClean="0"/>
              <a:t>Click icon to add picture</a:t>
            </a:r>
            <a:endParaRPr lang="en-GB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344216" y="7156451"/>
            <a:ext cx="4114800" cy="1073149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FD3AB41-918C-48A6-A38D-B4FB17B22A23}" type="datetimeFigureOut">
              <a:rPr lang="en-GB"/>
              <a:pPr>
                <a:defRPr/>
              </a:pPr>
              <a:t>27/03/2020</a:t>
            </a:fld>
            <a:endParaRPr lang="en-GB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866F5CE-C714-4213-88ED-621A7DBF5EF4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1574209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98A7852-3812-449A-8EA0-DA08C97F5F54}" type="datetimeFigureOut">
              <a:rPr lang="en-GB"/>
              <a:pPr>
                <a:defRPr/>
              </a:pPr>
              <a:t>27/03/2020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D7E96F4-8458-4A0D-9FBE-2CCCC2880546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4953234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3729037" y="488951"/>
            <a:ext cx="1157288" cy="10401300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57175" y="488951"/>
            <a:ext cx="3357563" cy="10401300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2C1846E-F9D2-4647-B02D-0714BBEF3355}" type="datetimeFigureOut">
              <a:rPr lang="en-GB"/>
              <a:pPr>
                <a:defRPr/>
              </a:pPr>
              <a:t>27/03/2020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CE21B3A-2CB7-4B58-A84F-A6E385B4B275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0434636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/>
          </p:cNvSpPr>
          <p:nvPr>
            <p:ph type="title"/>
          </p:nvPr>
        </p:nvSpPr>
        <p:spPr bwMode="auto">
          <a:xfrm>
            <a:off x="342900" y="366713"/>
            <a:ext cx="6172200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Click to edit Master title style</a:t>
            </a:r>
            <a:endParaRPr lang="en-GB" altLang="en-US" smtClean="0"/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342900" y="2133600"/>
            <a:ext cx="6172200" cy="6034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Click to edit Master text styles</a:t>
            </a:r>
          </a:p>
          <a:p>
            <a:pPr lvl="1"/>
            <a:r>
              <a:rPr lang="en-US" altLang="en-US" smtClean="0"/>
              <a:t>Second level</a:t>
            </a:r>
          </a:p>
          <a:p>
            <a:pPr lvl="2"/>
            <a:r>
              <a:rPr lang="en-US" altLang="en-US" smtClean="0"/>
              <a:t>Third level</a:t>
            </a:r>
          </a:p>
          <a:p>
            <a:pPr lvl="3"/>
            <a:r>
              <a:rPr lang="en-US" altLang="en-US" smtClean="0"/>
              <a:t>Fourth level</a:t>
            </a:r>
          </a:p>
          <a:p>
            <a:pPr lvl="4"/>
            <a:r>
              <a:rPr lang="en-US" altLang="en-US" smtClean="0"/>
              <a:t>Fifth level</a:t>
            </a:r>
            <a:endParaRPr lang="en-GB" altLang="en-US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342900" y="8475663"/>
            <a:ext cx="1600200" cy="4857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38EBEB51-3425-4DE7-9BC4-7F76A4585F64}" type="datetimeFigureOut">
              <a:rPr lang="en-GB"/>
              <a:pPr>
                <a:defRPr/>
              </a:pPr>
              <a:t>27/03/2020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343150" y="8475663"/>
            <a:ext cx="2171700" cy="4857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914900" y="8475663"/>
            <a:ext cx="1600200" cy="4857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E3141633-4B91-4E1A-A517-7B5C2AD3275C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hyperlink" Target="https://www.bbc.co.uk/bitesize/subjects/zng4d2p" TargetMode="Externa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emf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10" name="Title 1"/>
          <p:cNvSpPr txBox="1">
            <a:spLocks/>
          </p:cNvSpPr>
          <p:nvPr/>
        </p:nvSpPr>
        <p:spPr bwMode="auto">
          <a:xfrm>
            <a:off x="0" y="3306049"/>
            <a:ext cx="5829300" cy="19600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 rtl="0" eaLnBrk="1" fontAlgn="base" hangingPunct="1">
              <a:spcBef>
                <a:spcPct val="0"/>
              </a:spcBef>
              <a:spcAft>
                <a:spcPct val="0"/>
              </a:spcAft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2pPr>
            <a:lvl3pPr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3pPr>
            <a:lvl4pPr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4pPr>
            <a:lvl5pPr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5pPr>
            <a:lvl6pPr marL="457200"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6pPr>
            <a:lvl7pPr marL="914400"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7pPr>
            <a:lvl8pPr marL="1371600"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8pPr>
            <a:lvl9pPr marL="1828800"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endParaRPr lang="en-GB" dirty="0"/>
          </a:p>
        </p:txBody>
      </p:sp>
      <p:sp>
        <p:nvSpPr>
          <p:cNvPr id="11" name="Subtitle 2"/>
          <p:cNvSpPr txBox="1">
            <a:spLocks/>
          </p:cNvSpPr>
          <p:nvPr/>
        </p:nvSpPr>
        <p:spPr bwMode="auto">
          <a:xfrm>
            <a:off x="210909" y="3184365"/>
            <a:ext cx="6436182" cy="2336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0" indent="0" algn="ctr" rtl="0" eaLnBrk="1" fontAlgn="base" hangingPunct="1">
              <a:spcBef>
                <a:spcPct val="20000"/>
              </a:spcBef>
              <a:spcAft>
                <a:spcPct val="0"/>
              </a:spcAft>
              <a:buFont typeface="Arial" charset="0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rtl="0" eaLnBrk="1" fontAlgn="base" hangingPunct="1">
              <a:spcBef>
                <a:spcPct val="20000"/>
              </a:spcBef>
              <a:spcAft>
                <a:spcPct val="0"/>
              </a:spcAft>
              <a:buFont typeface="Arial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rtl="0" eaLnBrk="1" fontAlgn="base" hangingPunct="1">
              <a:spcBef>
                <a:spcPct val="20000"/>
              </a:spcBef>
              <a:spcAft>
                <a:spcPct val="0"/>
              </a:spcAft>
              <a:buFont typeface="Arial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rtl="0" eaLnBrk="1" fontAlgn="base" hangingPunct="1">
              <a:spcBef>
                <a:spcPct val="20000"/>
              </a:spcBef>
              <a:spcAft>
                <a:spcPct val="0"/>
              </a:spcAft>
              <a:buFont typeface="Arial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rtl="0" eaLnBrk="1" fontAlgn="base" hangingPunct="1">
              <a:spcBef>
                <a:spcPct val="20000"/>
              </a:spcBef>
              <a:spcAft>
                <a:spcPct val="0"/>
              </a:spcAft>
              <a:buFont typeface="Arial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dirty="0">
                <a:solidFill>
                  <a:schemeClr val="tx1"/>
                </a:solidFill>
              </a:rPr>
              <a:t>Science work pack</a:t>
            </a:r>
          </a:p>
          <a:p>
            <a:r>
              <a:rPr lang="en-GB" dirty="0" smtClean="0">
                <a:solidFill>
                  <a:schemeClr val="tx1"/>
                </a:solidFill>
              </a:rPr>
              <a:t>*Week 2</a:t>
            </a:r>
          </a:p>
          <a:p>
            <a:r>
              <a:rPr lang="en-GB" sz="1800" dirty="0" smtClean="0"/>
              <a:t>If you are stuck try using </a:t>
            </a:r>
            <a:r>
              <a:rPr lang="en-GB" sz="1800" dirty="0" smtClean="0">
                <a:hlinkClick r:id="rId2"/>
              </a:rPr>
              <a:t>https://www.bbc.co.uk/bitesize/subjects/zng4d2p</a:t>
            </a:r>
            <a:endParaRPr lang="en-GB" sz="1800" dirty="0" smtClean="0"/>
          </a:p>
          <a:p>
            <a:r>
              <a:rPr lang="en-GB" sz="1800" dirty="0" smtClean="0"/>
              <a:t>for help</a:t>
            </a:r>
            <a:endParaRPr lang="en-GB" sz="1800" dirty="0"/>
          </a:p>
        </p:txBody>
      </p:sp>
      <p:pic>
        <p:nvPicPr>
          <p:cNvPr id="12" name="Picture 1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8700" y="0"/>
            <a:ext cx="4776192" cy="3185720"/>
          </a:xfrm>
          <a:prstGeom prst="rect">
            <a:avLst/>
          </a:prstGeom>
        </p:spPr>
      </p:pic>
      <p:sp>
        <p:nvSpPr>
          <p:cNvPr id="7" name="Rectangle 6"/>
          <p:cNvSpPr/>
          <p:nvPr/>
        </p:nvSpPr>
        <p:spPr>
          <a:xfrm>
            <a:off x="210909" y="5378715"/>
            <a:ext cx="6436182" cy="3693319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</p:spPr>
        <p:txBody>
          <a:bodyPr wrap="square">
            <a:spAutoFit/>
          </a:bodyPr>
          <a:lstStyle/>
          <a:p>
            <a:r>
              <a:rPr lang="en-GB" b="1" dirty="0"/>
              <a:t>There is online learning available at: </a:t>
            </a:r>
          </a:p>
          <a:p>
            <a:endParaRPr lang="en-GB" dirty="0"/>
          </a:p>
          <a:p>
            <a:r>
              <a:rPr lang="en-GB" u="sng" dirty="0">
                <a:solidFill>
                  <a:schemeClr val="accent1">
                    <a:lumMod val="75000"/>
                  </a:schemeClr>
                </a:solidFill>
              </a:rPr>
              <a:t>app.senecalearning.com/dashboard/join-class/4ggjlziov1</a:t>
            </a:r>
          </a:p>
          <a:p>
            <a:endParaRPr lang="en-GB" dirty="0"/>
          </a:p>
          <a:p>
            <a:r>
              <a:rPr lang="en-GB" dirty="0"/>
              <a:t>You need to sign up using an email address. When asked to type in the school it is St Matthias </a:t>
            </a:r>
            <a:r>
              <a:rPr lang="en-GB" dirty="0" smtClean="0"/>
              <a:t>academy. This should take you to straight to the learning page, if you are asked for a class code it is:</a:t>
            </a:r>
            <a:r>
              <a:rPr lang="en-GB" b="1" dirty="0" smtClean="0"/>
              <a:t> </a:t>
            </a:r>
            <a:r>
              <a:rPr lang="en-GB" dirty="0" smtClean="0"/>
              <a:t>4ggjlziov1. There are tutorials and then questions.</a:t>
            </a:r>
            <a:endParaRPr lang="en-GB" dirty="0"/>
          </a:p>
          <a:p>
            <a:endParaRPr lang="en-GB" b="1" dirty="0"/>
          </a:p>
          <a:p>
            <a:r>
              <a:rPr lang="en-GB" dirty="0"/>
              <a:t>Please work on the assignments and I can see what has been completed and how well you are doing.</a:t>
            </a:r>
          </a:p>
          <a:p>
            <a:endParaRPr lang="en-GB" dirty="0"/>
          </a:p>
          <a:p>
            <a:r>
              <a:rPr lang="en-GB" dirty="0"/>
              <a:t>Miss Grant</a:t>
            </a:r>
          </a:p>
        </p:txBody>
      </p:sp>
    </p:spTree>
    <p:extLst>
      <p:ext uri="{BB962C8B-B14F-4D97-AF65-F5344CB8AC3E}">
        <p14:creationId xmlns:p14="http://schemas.microsoft.com/office/powerpoint/2010/main" val="113801331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576" y="0"/>
            <a:ext cx="6502524" cy="487689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15119" y="4310752"/>
            <a:ext cx="5897438" cy="442307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1950454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graphicFrame>
        <p:nvGraphicFramePr>
          <p:cNvPr id="6" name="Content Placeholder 5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259532044"/>
              </p:ext>
            </p:extLst>
          </p:nvPr>
        </p:nvGraphicFramePr>
        <p:xfrm>
          <a:off x="150965" y="6841396"/>
          <a:ext cx="6518394" cy="230260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172798">
                  <a:extLst>
                    <a:ext uri="{9D8B030D-6E8A-4147-A177-3AD203B41FA5}">
                      <a16:colId xmlns:a16="http://schemas.microsoft.com/office/drawing/2014/main" val="4205250751"/>
                    </a:ext>
                  </a:extLst>
                </a:gridCol>
                <a:gridCol w="2172798">
                  <a:extLst>
                    <a:ext uri="{9D8B030D-6E8A-4147-A177-3AD203B41FA5}">
                      <a16:colId xmlns:a16="http://schemas.microsoft.com/office/drawing/2014/main" val="2718157209"/>
                    </a:ext>
                  </a:extLst>
                </a:gridCol>
                <a:gridCol w="2172798">
                  <a:extLst>
                    <a:ext uri="{9D8B030D-6E8A-4147-A177-3AD203B41FA5}">
                      <a16:colId xmlns:a16="http://schemas.microsoft.com/office/drawing/2014/main" val="2387176373"/>
                    </a:ext>
                  </a:extLst>
                </a:gridCol>
              </a:tblGrid>
              <a:tr h="467380">
                <a:tc>
                  <a:txBody>
                    <a:bodyPr/>
                    <a:lstStyle/>
                    <a:p>
                      <a:r>
                        <a:rPr lang="en-GB" sz="1050" dirty="0" smtClean="0">
                          <a:solidFill>
                            <a:sysClr val="windowText" lastClr="000000"/>
                          </a:solidFill>
                        </a:rPr>
                        <a:t>Animal</a:t>
                      </a:r>
                      <a:endParaRPr lang="en-GB" sz="1050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050" dirty="0" smtClean="0">
                          <a:solidFill>
                            <a:sysClr val="windowText" lastClr="000000"/>
                          </a:solidFill>
                        </a:rPr>
                        <a:t>Adaptation</a:t>
                      </a:r>
                      <a:endParaRPr lang="en-GB" sz="1050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050" dirty="0" smtClean="0">
                          <a:solidFill>
                            <a:sysClr val="windowText" lastClr="000000"/>
                          </a:solidFill>
                        </a:rPr>
                        <a:t>Explanation of how the</a:t>
                      </a:r>
                      <a:r>
                        <a:rPr lang="en-GB" sz="1050" baseline="0" dirty="0" smtClean="0">
                          <a:solidFill>
                            <a:sysClr val="windowText" lastClr="000000"/>
                          </a:solidFill>
                        </a:rPr>
                        <a:t> adaptation help it</a:t>
                      </a:r>
                      <a:endParaRPr lang="en-GB" sz="1050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076168532"/>
                  </a:ext>
                </a:extLst>
              </a:tr>
              <a:tr h="305871">
                <a:tc>
                  <a:txBody>
                    <a:bodyPr/>
                    <a:lstStyle/>
                    <a:p>
                      <a:endParaRPr lang="en-GB" sz="105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5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5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014391545"/>
                  </a:ext>
                </a:extLst>
              </a:tr>
              <a:tr h="305871">
                <a:tc>
                  <a:txBody>
                    <a:bodyPr/>
                    <a:lstStyle/>
                    <a:p>
                      <a:endParaRPr lang="en-GB" sz="105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5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5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546692370"/>
                  </a:ext>
                </a:extLst>
              </a:tr>
              <a:tr h="305871">
                <a:tc>
                  <a:txBody>
                    <a:bodyPr/>
                    <a:lstStyle/>
                    <a:p>
                      <a:endParaRPr lang="en-GB" sz="105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5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5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178348957"/>
                  </a:ext>
                </a:extLst>
              </a:tr>
              <a:tr h="305871">
                <a:tc>
                  <a:txBody>
                    <a:bodyPr/>
                    <a:lstStyle/>
                    <a:p>
                      <a:endParaRPr lang="en-GB" sz="105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5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5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5937488"/>
                  </a:ext>
                </a:extLst>
              </a:tr>
              <a:tr h="305871">
                <a:tc>
                  <a:txBody>
                    <a:bodyPr/>
                    <a:lstStyle/>
                    <a:p>
                      <a:endParaRPr lang="en-GB" sz="105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5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5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317349866"/>
                  </a:ext>
                </a:extLst>
              </a:tr>
              <a:tr h="305871">
                <a:tc>
                  <a:txBody>
                    <a:bodyPr/>
                    <a:lstStyle/>
                    <a:p>
                      <a:endParaRPr lang="en-GB" sz="105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5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50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16536286"/>
                  </a:ext>
                </a:extLst>
              </a:tr>
            </a:tbl>
          </a:graphicData>
        </a:graphic>
      </p:graphicFrame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88640" y="0"/>
            <a:ext cx="6096851" cy="3429479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40969" y="3410429"/>
            <a:ext cx="6096851" cy="342947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5408907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2870" y="303997"/>
            <a:ext cx="6492230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dirty="0">
                <a:latin typeface="Comic Sans MS" pitchFamily="66" charset="0"/>
              </a:rPr>
              <a:t>Choose either a predator or prey.</a:t>
            </a:r>
          </a:p>
          <a:p>
            <a:r>
              <a:rPr lang="en-GB" dirty="0">
                <a:latin typeface="Comic Sans MS" pitchFamily="66" charset="0"/>
              </a:rPr>
              <a:t>You must draw and label your </a:t>
            </a:r>
            <a:r>
              <a:rPr lang="en-GB" dirty="0" smtClean="0">
                <a:latin typeface="Comic Sans MS" pitchFamily="66" charset="0"/>
              </a:rPr>
              <a:t>animal:</a:t>
            </a:r>
            <a:endParaRPr lang="en-GB" dirty="0">
              <a:latin typeface="Comic Sans MS" pitchFamily="66" charset="0"/>
            </a:endParaRPr>
          </a:p>
          <a:p>
            <a:r>
              <a:rPr lang="en-GB" dirty="0" smtClean="0">
                <a:latin typeface="Comic Sans MS" pitchFamily="66" charset="0"/>
              </a:rPr>
              <a:t>Label:</a:t>
            </a:r>
            <a:endParaRPr lang="en-GB" dirty="0">
              <a:latin typeface="Comic Sans MS" pitchFamily="66" charset="0"/>
            </a:endParaRPr>
          </a:p>
          <a:p>
            <a:pPr>
              <a:buNone/>
            </a:pPr>
            <a:r>
              <a:rPr lang="en-GB" dirty="0">
                <a:latin typeface="Comic Sans MS" pitchFamily="66" charset="0"/>
              </a:rPr>
              <a:t>Diagram with features 				</a:t>
            </a:r>
          </a:p>
          <a:p>
            <a:pPr>
              <a:buNone/>
            </a:pPr>
            <a:r>
              <a:rPr lang="en-GB" dirty="0">
                <a:latin typeface="Comic Sans MS" pitchFamily="66" charset="0"/>
              </a:rPr>
              <a:t>Details of how the features work 			</a:t>
            </a:r>
          </a:p>
          <a:p>
            <a:pPr>
              <a:buNone/>
            </a:pPr>
            <a:r>
              <a:rPr lang="en-GB" dirty="0">
                <a:latin typeface="Comic Sans MS" pitchFamily="66" charset="0"/>
              </a:rPr>
              <a:t>Explain how the features help the animal to survive 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97112921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2"/>
          <a:srcRect l="4965" t="21454" r="29329" b="9641"/>
          <a:stretch/>
        </p:blipFill>
        <p:spPr>
          <a:xfrm>
            <a:off x="109092" y="110084"/>
            <a:ext cx="6408712" cy="5040560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3"/>
          <a:srcRect l="3490" t="34250" r="27114" b="11610"/>
          <a:stretch/>
        </p:blipFill>
        <p:spPr>
          <a:xfrm>
            <a:off x="140718" y="5150644"/>
            <a:ext cx="6041132" cy="353470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3124981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Box 10"/>
          <p:cNvSpPr txBox="1"/>
          <p:nvPr/>
        </p:nvSpPr>
        <p:spPr>
          <a:xfrm>
            <a:off x="-305710" y="683568"/>
            <a:ext cx="7540625" cy="860425"/>
          </a:xfrm>
          <a:prstGeom prst="rect">
            <a:avLst/>
          </a:prstGeom>
          <a:noFill/>
          <a:ln>
            <a:noFill/>
          </a:ln>
          <a:effectLst/>
        </p:spPr>
        <p:txBody>
          <a:bodyPr>
            <a:spAutoFit/>
            <a:scene3d>
              <a:camera prst="orthographicFront"/>
              <a:lightRig rig="flat" dir="t">
                <a:rot lat="0" lon="0" rev="18900000"/>
              </a:lightRig>
            </a:scene3d>
            <a:sp3d extrusionH="31750" contourW="6350" prstMaterial="powder">
              <a:bevelT w="19050" h="19050" prst="angle"/>
              <a:contourClr>
                <a:schemeClr val="accent3">
                  <a:tint val="100000"/>
                  <a:shade val="100000"/>
                  <a:satMod val="100000"/>
                  <a:hueMod val="100000"/>
                </a:schemeClr>
              </a:contourClr>
            </a:sp3d>
          </a:bodyPr>
          <a:lstStyle/>
          <a:p>
            <a:pPr algn="ctr" fontAlgn="auto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defRPr/>
            </a:pPr>
            <a:r>
              <a:rPr lang="en-GB" sz="3600" b="1">
                <a:solidFill>
                  <a:srgbClr val="9BBB59"/>
                </a:solidFill>
                <a:latin typeface="Calibri"/>
                <a:ea typeface="Calibri"/>
                <a:cs typeface="Times New Roman"/>
              </a:rPr>
              <a:t>Ecosystems</a:t>
            </a:r>
            <a:endParaRPr lang="en-GB" sz="1100">
              <a:latin typeface="Calibri"/>
              <a:ea typeface="Calibri"/>
              <a:cs typeface="Times New Roman"/>
            </a:endParaRPr>
          </a:p>
        </p:txBody>
      </p:sp>
      <p:pic>
        <p:nvPicPr>
          <p:cNvPr id="4" name="Picture 3" descr="new forest - New Forest, Hampshire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18715" y="7798998"/>
            <a:ext cx="2020570" cy="135255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31748" name="Rectangle 3"/>
          <p:cNvSpPr>
            <a:spLocks noChangeArrowheads="1"/>
          </p:cNvSpPr>
          <p:nvPr/>
        </p:nvSpPr>
        <p:spPr bwMode="auto">
          <a:xfrm>
            <a:off x="0" y="0"/>
            <a:ext cx="6858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endParaRPr lang="en-GB" altLang="en-US"/>
          </a:p>
        </p:txBody>
      </p:sp>
      <p:sp>
        <p:nvSpPr>
          <p:cNvPr id="31749" name="Rectangle 5"/>
          <p:cNvSpPr>
            <a:spLocks noChangeArrowheads="1"/>
          </p:cNvSpPr>
          <p:nvPr/>
        </p:nvSpPr>
        <p:spPr bwMode="auto">
          <a:xfrm>
            <a:off x="342900" y="2026643"/>
            <a:ext cx="6183313" cy="553997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endParaRPr lang="en-GB" altLang="en-US" sz="1200" dirty="0">
              <a:ea typeface="Calibri" pitchFamily="34" charset="0"/>
              <a:cs typeface="Times New Roman" pitchFamily="18" charset="0"/>
            </a:endParaRPr>
          </a:p>
          <a:p>
            <a:pPr eaLnBrk="0" hangingPunct="0"/>
            <a:r>
              <a:rPr lang="en-GB" altLang="en-US" sz="1200" dirty="0">
                <a:ea typeface="Calibri" pitchFamily="34" charset="0"/>
                <a:cs typeface="Times New Roman" pitchFamily="18" charset="0"/>
              </a:rPr>
              <a:t>Use the words below to complete the sentences</a:t>
            </a:r>
            <a:endParaRPr lang="en-GB" altLang="en-US" sz="1200" dirty="0">
              <a:latin typeface="Arial" charset="0"/>
              <a:ea typeface="Calibri" pitchFamily="34" charset="0"/>
            </a:endParaRPr>
          </a:p>
          <a:p>
            <a:pPr eaLnBrk="0" hangingPunct="0"/>
            <a:r>
              <a:rPr lang="en-GB" altLang="en-US" sz="1200" dirty="0">
                <a:ea typeface="Calibri" pitchFamily="34" charset="0"/>
                <a:cs typeface="Times New Roman" pitchFamily="18" charset="0"/>
              </a:rPr>
              <a:t>HINT: Cross through the word when you have used it</a:t>
            </a:r>
          </a:p>
          <a:p>
            <a:pPr eaLnBrk="0" hangingPunct="0"/>
            <a:endParaRPr lang="en-GB" altLang="en-US" sz="1200" dirty="0">
              <a:ea typeface="Calibri" pitchFamily="34" charset="0"/>
              <a:cs typeface="Times New Roman" pitchFamily="18" charset="0"/>
            </a:endParaRPr>
          </a:p>
          <a:p>
            <a:pPr eaLnBrk="0" hangingPunct="0"/>
            <a:endParaRPr lang="en-GB" altLang="en-US" sz="1200" dirty="0">
              <a:ea typeface="Calibri" pitchFamily="34" charset="0"/>
              <a:cs typeface="Times New Roman" pitchFamily="18" charset="0"/>
            </a:endParaRPr>
          </a:p>
          <a:p>
            <a:pPr eaLnBrk="0" hangingPunct="0"/>
            <a:endParaRPr lang="en-GB" altLang="en-US" sz="1200" dirty="0">
              <a:ea typeface="Calibri" pitchFamily="34" charset="0"/>
              <a:cs typeface="Times New Roman" pitchFamily="18" charset="0"/>
            </a:endParaRPr>
          </a:p>
          <a:p>
            <a:pPr eaLnBrk="0" hangingPunct="0"/>
            <a:endParaRPr lang="en-GB" altLang="en-US" sz="1200" dirty="0">
              <a:ea typeface="Calibri" pitchFamily="34" charset="0"/>
              <a:cs typeface="Times New Roman" pitchFamily="18" charset="0"/>
            </a:endParaRPr>
          </a:p>
          <a:p>
            <a:pPr eaLnBrk="0" hangingPunct="0"/>
            <a:endParaRPr lang="en-GB" altLang="en-US" sz="1200" dirty="0">
              <a:ea typeface="Calibri" pitchFamily="34" charset="0"/>
              <a:cs typeface="Times New Roman" pitchFamily="18" charset="0"/>
            </a:endParaRPr>
          </a:p>
          <a:p>
            <a:pPr eaLnBrk="0" hangingPunct="0"/>
            <a:endParaRPr lang="en-GB" altLang="en-US" sz="1200" dirty="0">
              <a:ea typeface="Calibri" pitchFamily="34" charset="0"/>
              <a:cs typeface="Times New Roman" pitchFamily="18" charset="0"/>
            </a:endParaRPr>
          </a:p>
          <a:p>
            <a:pPr eaLnBrk="0" hangingPunct="0"/>
            <a:endParaRPr lang="en-GB" altLang="en-US" sz="1200" dirty="0">
              <a:ea typeface="Calibri" pitchFamily="34" charset="0"/>
              <a:cs typeface="Times New Roman" pitchFamily="18" charset="0"/>
            </a:endParaRPr>
          </a:p>
          <a:p>
            <a:pPr eaLnBrk="0" hangingPunct="0"/>
            <a:endParaRPr lang="en-GB" altLang="en-US" sz="1200" dirty="0">
              <a:ea typeface="Calibri" pitchFamily="34" charset="0"/>
              <a:cs typeface="Times New Roman" pitchFamily="18" charset="0"/>
            </a:endParaRPr>
          </a:p>
          <a:p>
            <a:pPr eaLnBrk="0" hangingPunct="0"/>
            <a:endParaRPr lang="en-GB" altLang="en-US" sz="1200" dirty="0">
              <a:ea typeface="Calibri" pitchFamily="34" charset="0"/>
              <a:cs typeface="Times New Roman" pitchFamily="18" charset="0"/>
            </a:endParaRPr>
          </a:p>
          <a:p>
            <a:pPr eaLnBrk="0" hangingPunct="0">
              <a:buFontTx/>
              <a:buChar char="•"/>
            </a:pPr>
            <a:r>
              <a:rPr lang="en-GB" altLang="en-US" sz="1200" dirty="0">
                <a:ea typeface="Calibri" pitchFamily="34" charset="0"/>
                <a:cs typeface="Times New Roman" pitchFamily="18" charset="0"/>
              </a:rPr>
              <a:t>A </a:t>
            </a:r>
            <a:r>
              <a:rPr lang="en-GB" altLang="en-US" sz="1200" dirty="0" smtClean="0">
                <a:ea typeface="Calibri" pitchFamily="34" charset="0"/>
                <a:cs typeface="Times New Roman" pitchFamily="18" charset="0"/>
              </a:rPr>
              <a:t>  F____  W  </a:t>
            </a:r>
            <a:r>
              <a:rPr lang="en-GB" altLang="en-US" sz="1200" dirty="0">
                <a:ea typeface="Calibri" pitchFamily="34" charset="0"/>
                <a:cs typeface="Times New Roman" pitchFamily="18" charset="0"/>
              </a:rPr>
              <a:t>is a diagram that shows how animals and plants are linked by eating.</a:t>
            </a:r>
            <a:endParaRPr lang="en-GB" altLang="en-US" sz="1200" dirty="0">
              <a:latin typeface="Arial" charset="0"/>
              <a:ea typeface="Calibri" pitchFamily="34" charset="0"/>
            </a:endParaRPr>
          </a:p>
          <a:p>
            <a:pPr eaLnBrk="0" hangingPunct="0">
              <a:buFontTx/>
              <a:buChar char="•"/>
            </a:pPr>
            <a:r>
              <a:rPr lang="en-GB" altLang="en-US" sz="1200" dirty="0">
                <a:ea typeface="Calibri" pitchFamily="34" charset="0"/>
                <a:cs typeface="Times New Roman" pitchFamily="18" charset="0"/>
              </a:rPr>
              <a:t>When a species dies out it is </a:t>
            </a:r>
            <a:r>
              <a:rPr lang="en-GB" altLang="en-US" sz="1200" dirty="0" smtClean="0">
                <a:ea typeface="Calibri" pitchFamily="34" charset="0"/>
                <a:cs typeface="Times New Roman" pitchFamily="18" charset="0"/>
              </a:rPr>
              <a:t>   e________________.</a:t>
            </a:r>
            <a:endParaRPr lang="en-GB" altLang="en-US" sz="1200" dirty="0">
              <a:latin typeface="Arial" charset="0"/>
            </a:endParaRPr>
          </a:p>
          <a:p>
            <a:pPr eaLnBrk="0" hangingPunct="0">
              <a:buFontTx/>
              <a:buChar char="•"/>
            </a:pPr>
            <a:r>
              <a:rPr lang="en-GB" altLang="en-US" sz="1200" dirty="0">
                <a:ea typeface="Calibri" pitchFamily="34" charset="0"/>
                <a:cs typeface="Calibri" pitchFamily="34" charset="0"/>
              </a:rPr>
              <a:t>A </a:t>
            </a:r>
            <a:r>
              <a:rPr lang="en-GB" altLang="en-US" sz="1200" dirty="0" smtClean="0">
                <a:ea typeface="Calibri" pitchFamily="34" charset="0"/>
                <a:cs typeface="Calibri" pitchFamily="34" charset="0"/>
              </a:rPr>
              <a:t>     p_________________ </a:t>
            </a:r>
            <a:r>
              <a:rPr lang="en-GB" altLang="en-US" sz="1200" dirty="0">
                <a:ea typeface="Calibri" pitchFamily="34" charset="0"/>
                <a:cs typeface="Calibri" pitchFamily="34" charset="0"/>
              </a:rPr>
              <a:t>is an animal which eats other animals.</a:t>
            </a:r>
            <a:endParaRPr lang="en-GB" altLang="en-US" sz="1200" dirty="0">
              <a:latin typeface="Arial" charset="0"/>
            </a:endParaRPr>
          </a:p>
          <a:p>
            <a:pPr eaLnBrk="0" hangingPunct="0">
              <a:buFontTx/>
              <a:buChar char="•"/>
            </a:pPr>
            <a:r>
              <a:rPr lang="en-GB" altLang="en-US" sz="1200" dirty="0" smtClean="0">
                <a:ea typeface="Calibri" pitchFamily="34" charset="0"/>
                <a:cs typeface="Calibri" pitchFamily="34" charset="0"/>
              </a:rPr>
              <a:t>In </a:t>
            </a:r>
            <a:r>
              <a:rPr lang="en-GB" altLang="en-US" sz="1200" dirty="0">
                <a:ea typeface="Calibri" pitchFamily="34" charset="0"/>
                <a:cs typeface="Calibri" pitchFamily="34" charset="0"/>
              </a:rPr>
              <a:t>England there is a famous National Park called The New  </a:t>
            </a:r>
            <a:r>
              <a:rPr lang="en-GB" altLang="en-US" sz="1200" dirty="0" smtClean="0">
                <a:ea typeface="Calibri" pitchFamily="34" charset="0"/>
                <a:cs typeface="Calibri" pitchFamily="34" charset="0"/>
              </a:rPr>
              <a:t>F___________, </a:t>
            </a:r>
            <a:r>
              <a:rPr lang="en-GB" altLang="en-US" sz="1200" dirty="0">
                <a:ea typeface="Calibri" pitchFamily="34" charset="0"/>
                <a:cs typeface="Calibri" pitchFamily="34" charset="0"/>
              </a:rPr>
              <a:t>where wild ponies are part of the ecosystem.</a:t>
            </a:r>
            <a:endParaRPr lang="en-GB" altLang="en-US" sz="1200" dirty="0">
              <a:latin typeface="Arial" charset="0"/>
            </a:endParaRPr>
          </a:p>
          <a:p>
            <a:pPr eaLnBrk="0" hangingPunct="0">
              <a:buFontTx/>
              <a:buChar char="•"/>
            </a:pPr>
            <a:r>
              <a:rPr lang="en-GB" altLang="en-US" sz="1200" dirty="0">
                <a:ea typeface="Calibri" pitchFamily="34" charset="0"/>
                <a:cs typeface="Calibri" pitchFamily="34" charset="0"/>
              </a:rPr>
              <a:t>The scientific name for a type of plant or animals is  </a:t>
            </a:r>
            <a:r>
              <a:rPr lang="en-GB" altLang="en-US" sz="1200" dirty="0" smtClean="0">
                <a:ea typeface="Calibri" pitchFamily="34" charset="0"/>
                <a:cs typeface="Calibri" pitchFamily="34" charset="0"/>
              </a:rPr>
              <a:t> s_____________.</a:t>
            </a:r>
            <a:endParaRPr lang="en-GB" altLang="en-US" sz="1200" dirty="0">
              <a:latin typeface="Arial" charset="0"/>
            </a:endParaRPr>
          </a:p>
          <a:p>
            <a:pPr eaLnBrk="0" hangingPunct="0">
              <a:buFontTx/>
              <a:buChar char="•"/>
            </a:pPr>
            <a:r>
              <a:rPr lang="en-GB" altLang="en-US" sz="1200" dirty="0" smtClean="0">
                <a:ea typeface="Calibri" pitchFamily="34" charset="0"/>
                <a:cs typeface="Calibri" pitchFamily="34" charset="0"/>
              </a:rPr>
              <a:t> E____________________ </a:t>
            </a:r>
            <a:r>
              <a:rPr lang="en-GB" altLang="en-US" sz="1200" dirty="0">
                <a:ea typeface="Calibri" pitchFamily="34" charset="0"/>
                <a:cs typeface="Calibri" pitchFamily="34" charset="0"/>
              </a:rPr>
              <a:t>includes sunshine, rain and wind.</a:t>
            </a:r>
            <a:endParaRPr lang="en-GB" altLang="en-US" sz="1200" dirty="0">
              <a:latin typeface="Arial" charset="0"/>
            </a:endParaRPr>
          </a:p>
          <a:p>
            <a:pPr eaLnBrk="0" hangingPunct="0">
              <a:buFontTx/>
              <a:buChar char="•"/>
            </a:pPr>
            <a:r>
              <a:rPr lang="en-GB" altLang="en-US" sz="1200" dirty="0">
                <a:ea typeface="Calibri" pitchFamily="34" charset="0"/>
                <a:cs typeface="Calibri" pitchFamily="34" charset="0"/>
              </a:rPr>
              <a:t>In a </a:t>
            </a:r>
            <a:r>
              <a:rPr lang="en-GB" altLang="en-US" sz="1200" dirty="0" smtClean="0">
                <a:ea typeface="Calibri" pitchFamily="34" charset="0"/>
                <a:cs typeface="Calibri" pitchFamily="34" charset="0"/>
              </a:rPr>
              <a:t>  r__________________ </a:t>
            </a:r>
            <a:r>
              <a:rPr lang="en-GB" altLang="en-US" sz="1200" dirty="0">
                <a:ea typeface="Calibri" pitchFamily="34" charset="0"/>
                <a:cs typeface="Calibri" pitchFamily="34" charset="0"/>
              </a:rPr>
              <a:t>there are lots of trees growing.</a:t>
            </a:r>
            <a:endParaRPr lang="en-GB" altLang="en-US" sz="1200" dirty="0">
              <a:latin typeface="Arial" charset="0"/>
            </a:endParaRPr>
          </a:p>
          <a:p>
            <a:pPr eaLnBrk="0" hangingPunct="0">
              <a:buFontTx/>
              <a:buChar char="•"/>
            </a:pPr>
            <a:r>
              <a:rPr lang="en-GB" altLang="en-US" sz="1200" dirty="0">
                <a:ea typeface="Calibri" pitchFamily="34" charset="0"/>
                <a:cs typeface="Calibri" pitchFamily="34" charset="0"/>
              </a:rPr>
              <a:t>A plant makes its own food, so it is called a </a:t>
            </a:r>
            <a:r>
              <a:rPr lang="en-GB" altLang="en-US" sz="1200" dirty="0" smtClean="0">
                <a:ea typeface="Calibri" pitchFamily="34" charset="0"/>
                <a:cs typeface="Calibri" pitchFamily="34" charset="0"/>
              </a:rPr>
              <a:t>   p_________________.</a:t>
            </a:r>
            <a:endParaRPr lang="en-GB" altLang="en-US" sz="1200" dirty="0">
              <a:latin typeface="Arial" charset="0"/>
            </a:endParaRPr>
          </a:p>
          <a:p>
            <a:pPr eaLnBrk="0" hangingPunct="0">
              <a:buFontTx/>
              <a:buChar char="•"/>
            </a:pPr>
            <a:r>
              <a:rPr lang="en-GB" altLang="en-US" sz="1200" dirty="0">
                <a:ea typeface="Calibri" pitchFamily="34" charset="0"/>
                <a:cs typeface="Calibri" pitchFamily="34" charset="0"/>
              </a:rPr>
              <a:t>An  </a:t>
            </a:r>
            <a:r>
              <a:rPr lang="en-GB" altLang="en-US" sz="1200" dirty="0" smtClean="0">
                <a:ea typeface="Calibri" pitchFamily="34" charset="0"/>
                <a:cs typeface="Calibri" pitchFamily="34" charset="0"/>
              </a:rPr>
              <a:t> e__________________ </a:t>
            </a:r>
            <a:r>
              <a:rPr lang="en-GB" altLang="en-US" sz="1200" dirty="0">
                <a:ea typeface="Calibri" pitchFamily="34" charset="0"/>
                <a:cs typeface="Calibri" pitchFamily="34" charset="0"/>
              </a:rPr>
              <a:t>can be any size. It could be as small as a pond or as big as a rainforest.</a:t>
            </a:r>
            <a:endParaRPr lang="en-GB" altLang="en-US" sz="1200" dirty="0">
              <a:latin typeface="Arial" charset="0"/>
            </a:endParaRPr>
          </a:p>
          <a:p>
            <a:pPr eaLnBrk="0" hangingPunct="0">
              <a:buFontTx/>
              <a:buChar char="•"/>
            </a:pPr>
            <a:r>
              <a:rPr lang="en-GB" altLang="en-US" sz="1200" dirty="0" smtClean="0">
                <a:ea typeface="Calibri" pitchFamily="34" charset="0"/>
                <a:cs typeface="Calibri" pitchFamily="34" charset="0"/>
              </a:rPr>
              <a:t>A </a:t>
            </a:r>
            <a:r>
              <a:rPr lang="en-GB" altLang="en-US" sz="1200" dirty="0">
                <a:ea typeface="Calibri" pitchFamily="34" charset="0"/>
                <a:cs typeface="Calibri" pitchFamily="34" charset="0"/>
              </a:rPr>
              <a:t>really dry place is called a  </a:t>
            </a:r>
            <a:r>
              <a:rPr lang="en-GB" altLang="en-US" sz="1200" dirty="0" smtClean="0">
                <a:ea typeface="Calibri" pitchFamily="34" charset="0"/>
                <a:cs typeface="Calibri" pitchFamily="34" charset="0"/>
              </a:rPr>
              <a:t>  d_________________.</a:t>
            </a:r>
            <a:endParaRPr lang="en-GB" altLang="en-US" sz="1200" dirty="0">
              <a:latin typeface="Arial" charset="0"/>
            </a:endParaRPr>
          </a:p>
          <a:p>
            <a:pPr eaLnBrk="0" hangingPunct="0">
              <a:buFontTx/>
              <a:buChar char="•"/>
            </a:pPr>
            <a:r>
              <a:rPr lang="en-GB" altLang="en-US" sz="1200" dirty="0">
                <a:ea typeface="Calibri" pitchFamily="34" charset="0"/>
                <a:cs typeface="Calibri" pitchFamily="34" charset="0"/>
              </a:rPr>
              <a:t>Something that breaks down dead materials is called a </a:t>
            </a:r>
            <a:r>
              <a:rPr lang="en-GB" altLang="en-US" sz="1200" dirty="0" smtClean="0">
                <a:ea typeface="Calibri" pitchFamily="34" charset="0"/>
                <a:cs typeface="Calibri" pitchFamily="34" charset="0"/>
              </a:rPr>
              <a:t>  d________________.</a:t>
            </a:r>
            <a:endParaRPr lang="en-GB" altLang="en-US" sz="1200" dirty="0">
              <a:latin typeface="Arial" charset="0"/>
            </a:endParaRPr>
          </a:p>
          <a:p>
            <a:pPr eaLnBrk="0" hangingPunct="0">
              <a:buFontTx/>
              <a:buChar char="•"/>
            </a:pPr>
            <a:r>
              <a:rPr lang="en-GB" altLang="en-US" sz="1200" dirty="0" smtClean="0">
                <a:ea typeface="Calibri" pitchFamily="34" charset="0"/>
                <a:cs typeface="Calibri" pitchFamily="34" charset="0"/>
              </a:rPr>
              <a:t>Everything </a:t>
            </a:r>
            <a:r>
              <a:rPr lang="en-GB" altLang="en-US" sz="1200" dirty="0">
                <a:ea typeface="Calibri" pitchFamily="34" charset="0"/>
                <a:cs typeface="Calibri" pitchFamily="34" charset="0"/>
              </a:rPr>
              <a:t>around us is our </a:t>
            </a:r>
            <a:r>
              <a:rPr lang="en-GB" altLang="en-US" sz="1200" dirty="0" smtClean="0">
                <a:ea typeface="Calibri" pitchFamily="34" charset="0"/>
                <a:cs typeface="Calibri" pitchFamily="34" charset="0"/>
              </a:rPr>
              <a:t>   e___________________.</a:t>
            </a:r>
            <a:endParaRPr lang="en-GB" altLang="en-US" sz="1200" dirty="0">
              <a:latin typeface="Arial" charset="0"/>
            </a:endParaRPr>
          </a:p>
          <a:p>
            <a:pPr eaLnBrk="0" hangingPunct="0">
              <a:buFontTx/>
              <a:buChar char="•"/>
            </a:pPr>
            <a:r>
              <a:rPr lang="en-GB" altLang="en-US" sz="1200" dirty="0">
                <a:ea typeface="Calibri" pitchFamily="34" charset="0"/>
                <a:cs typeface="Calibri" pitchFamily="34" charset="0"/>
              </a:rPr>
              <a:t>Things which grow in the soil and make their own food are called </a:t>
            </a:r>
            <a:r>
              <a:rPr lang="en-GB" altLang="en-US" sz="1200" dirty="0" smtClean="0">
                <a:ea typeface="Calibri" pitchFamily="34" charset="0"/>
                <a:cs typeface="Calibri" pitchFamily="34" charset="0"/>
              </a:rPr>
              <a:t>  p__________________.</a:t>
            </a:r>
            <a:endParaRPr lang="en-GB" altLang="en-US" sz="1200" dirty="0">
              <a:latin typeface="Arial" charset="0"/>
            </a:endParaRPr>
          </a:p>
          <a:p>
            <a:pPr eaLnBrk="0" hangingPunct="0">
              <a:buFontTx/>
              <a:buChar char="•"/>
            </a:pPr>
            <a:r>
              <a:rPr lang="en-GB" altLang="en-US" sz="1200" dirty="0">
                <a:ea typeface="Calibri" pitchFamily="34" charset="0"/>
                <a:cs typeface="Calibri" pitchFamily="34" charset="0"/>
              </a:rPr>
              <a:t>A </a:t>
            </a:r>
            <a:r>
              <a:rPr lang="en-GB" altLang="en-US" sz="1200" dirty="0" smtClean="0">
                <a:ea typeface="Calibri" pitchFamily="34" charset="0"/>
                <a:cs typeface="Calibri" pitchFamily="34" charset="0"/>
              </a:rPr>
              <a:t>   h__________________ </a:t>
            </a:r>
            <a:r>
              <a:rPr lang="en-GB" altLang="en-US" sz="1200" dirty="0">
                <a:ea typeface="Calibri" pitchFamily="34" charset="0"/>
                <a:cs typeface="Calibri" pitchFamily="34" charset="0"/>
              </a:rPr>
              <a:t>is an animals which only eats plants.</a:t>
            </a:r>
            <a:endParaRPr lang="en-GB" altLang="en-US" sz="1200" dirty="0">
              <a:latin typeface="Arial" charset="0"/>
            </a:endParaRPr>
          </a:p>
          <a:p>
            <a:pPr eaLnBrk="0" hangingPunct="0"/>
            <a:endParaRPr lang="en-GB" altLang="en-US" dirty="0">
              <a:latin typeface="Arial" charset="0"/>
            </a:endParaRPr>
          </a:p>
        </p:txBody>
      </p:sp>
      <p:sp>
        <p:nvSpPr>
          <p:cNvPr id="31750" name="Rectangle 6"/>
          <p:cNvSpPr>
            <a:spLocks noChangeArrowheads="1"/>
          </p:cNvSpPr>
          <p:nvPr/>
        </p:nvSpPr>
        <p:spPr bwMode="auto">
          <a:xfrm>
            <a:off x="457200" y="457200"/>
            <a:ext cx="6858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r>
              <a:rPr lang="en-GB" altLang="en-US" sz="1200">
                <a:ea typeface="Calibri" pitchFamily="34" charset="0"/>
                <a:cs typeface="Times New Roman" pitchFamily="18" charset="0"/>
              </a:rPr>
              <a:t>If people use an ecosystem without damaging it then what they are doing is ____________________.</a:t>
            </a:r>
            <a:endParaRPr lang="en-GB" altLang="en-US" sz="600">
              <a:latin typeface="Arial" charset="0"/>
              <a:ea typeface="Calibri" pitchFamily="34" charset="0"/>
            </a:endParaRPr>
          </a:p>
          <a:p>
            <a:pPr eaLnBrk="0" hangingPunct="0"/>
            <a:endParaRPr lang="en-GB" altLang="en-US">
              <a:latin typeface="Arial" charset="0"/>
              <a:ea typeface="Calibri" pitchFamily="34" charset="0"/>
            </a:endParaRPr>
          </a:p>
        </p:txBody>
      </p:sp>
      <p:pic>
        <p:nvPicPr>
          <p:cNvPr id="31751" name="Picture 7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3063" y="2627313"/>
            <a:ext cx="5727700" cy="11953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Rectangle 2"/>
          <p:cNvSpPr/>
          <p:nvPr/>
        </p:nvSpPr>
        <p:spPr>
          <a:xfrm>
            <a:off x="1700808" y="3491880"/>
            <a:ext cx="792088" cy="216024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Rectangle 8"/>
          <p:cNvSpPr/>
          <p:nvPr/>
        </p:nvSpPr>
        <p:spPr>
          <a:xfrm>
            <a:off x="3068558" y="3491880"/>
            <a:ext cx="792088" cy="216024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1738315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/>
          <a:srcRect l="49410" t="10872" r="2751" b="16039"/>
          <a:stretch/>
        </p:blipFill>
        <p:spPr>
          <a:xfrm>
            <a:off x="260648" y="179512"/>
            <a:ext cx="5832648" cy="71287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9641001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2"/>
          <a:srcRect l="14399" t="6353" r="16148" b="5772"/>
          <a:stretch/>
        </p:blipFill>
        <p:spPr>
          <a:xfrm>
            <a:off x="188640" y="0"/>
            <a:ext cx="6408712" cy="64868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9707484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/>
          <a:srcRect l="15744" t="4965" r="17516" b="13086"/>
          <a:stretch/>
        </p:blipFill>
        <p:spPr>
          <a:xfrm>
            <a:off x="40594" y="251520"/>
            <a:ext cx="6817406" cy="66967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6952464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/>
          <a:srcRect l="15744" t="20469" r="17516" b="18254"/>
          <a:stretch/>
        </p:blipFill>
        <p:spPr>
          <a:xfrm>
            <a:off x="332656" y="179512"/>
            <a:ext cx="6274239" cy="46085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04179411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/>
          <a:srcRect l="16925" t="13086" r="31691" b="6442"/>
          <a:stretch/>
        </p:blipFill>
        <p:spPr>
          <a:xfrm>
            <a:off x="116632" y="251520"/>
            <a:ext cx="6264696" cy="78488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09775077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/>
          <a:srcRect l="25785" t="22684" r="22831" b="42617"/>
          <a:stretch/>
        </p:blipFill>
        <p:spPr>
          <a:xfrm>
            <a:off x="260648" y="251520"/>
            <a:ext cx="6264696" cy="338437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3"/>
          <a:srcRect l="5703" t="12348" r="21650" b="14563"/>
          <a:stretch/>
        </p:blipFill>
        <p:spPr>
          <a:xfrm>
            <a:off x="-60650" y="3203848"/>
            <a:ext cx="6885384" cy="55418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28956948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/>
          <a:srcRect l="16334" t="13825" r="32282" b="6442"/>
          <a:stretch/>
        </p:blipFill>
        <p:spPr>
          <a:xfrm>
            <a:off x="0" y="683568"/>
            <a:ext cx="6264696" cy="77768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95702205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/>
          <a:srcRect l="16335" t="11610" r="32872" b="4966"/>
          <a:stretch/>
        </p:blipFill>
        <p:spPr>
          <a:xfrm>
            <a:off x="0" y="395536"/>
            <a:ext cx="6192688" cy="81369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65024814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2226" name="Picture 2" descr="C:\Users\Hannah.Hanz-PC\Documents\teaching\St Matthias\Science\KS3\Biology\interactions and interdependencies\Scan0004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314" t="7709" r="6735" b="17707"/>
          <a:stretch/>
        </p:blipFill>
        <p:spPr bwMode="auto">
          <a:xfrm>
            <a:off x="0" y="539551"/>
            <a:ext cx="6858000" cy="83793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81863576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3250" name="Picture 2" descr="C:\Users\Hannah.Hanz-PC\Documents\teaching\St Matthias\Science\KS3\Biology\interactions and interdependencies\Scan0003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326" t="16667" r="8168" b="13334"/>
          <a:stretch/>
        </p:blipFill>
        <p:spPr bwMode="auto">
          <a:xfrm>
            <a:off x="129085" y="467544"/>
            <a:ext cx="6728915" cy="82515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79862369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5298" name="Picture 2" descr="C:\Users\Hannah.Hanz-PC\Documents\teaching\St Matthias\Science\KS3\Biology\interactions and interdependencies\Scan0001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460" t="19583" r="9887" b="11042"/>
          <a:stretch/>
        </p:blipFill>
        <p:spPr bwMode="auto">
          <a:xfrm>
            <a:off x="-64058" y="755575"/>
            <a:ext cx="6922058" cy="829152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5874077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le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046339686"/>
              </p:ext>
            </p:extLst>
          </p:nvPr>
        </p:nvGraphicFramePr>
        <p:xfrm>
          <a:off x="404664" y="1194100"/>
          <a:ext cx="5976664" cy="6334760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216024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816424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lang="en-GB" dirty="0" smtClean="0"/>
                        <a:t>Adaptation</a:t>
                      </a:r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GB" dirty="0" smtClean="0"/>
                        <a:t>A change in an organism that makes it better suited</a:t>
                      </a:r>
                      <a:r>
                        <a:rPr lang="en-GB" baseline="0" dirty="0" smtClean="0"/>
                        <a:t> to it’s environment</a:t>
                      </a:r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dirty="0" smtClean="0"/>
                        <a:t>Community</a:t>
                      </a:r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GB" dirty="0" smtClean="0"/>
                        <a:t>A group of organisms which live in an area</a:t>
                      </a:r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dirty="0" smtClean="0"/>
                        <a:t>Consumer</a:t>
                      </a:r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GB" dirty="0" smtClean="0"/>
                        <a:t>An organism which feeds on another organism</a:t>
                      </a:r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dirty="0" smtClean="0"/>
                        <a:t>Ecosystem</a:t>
                      </a:r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GB" dirty="0" smtClean="0"/>
                        <a:t>The living and non-living things in an area (animals, plants, rocks, weather)</a:t>
                      </a:r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dirty="0" smtClean="0"/>
                        <a:t>Environment </a:t>
                      </a:r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GB" dirty="0" smtClean="0"/>
                        <a:t>The non-living factors in an area such as the weather</a:t>
                      </a:r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dirty="0" smtClean="0"/>
                        <a:t>Habitat</a:t>
                      </a:r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GB" dirty="0" smtClean="0"/>
                        <a:t>The place where organisms live</a:t>
                      </a:r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dirty="0" smtClean="0"/>
                        <a:t>Organism</a:t>
                      </a:r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GB" dirty="0" smtClean="0"/>
                        <a:t>A living</a:t>
                      </a:r>
                      <a:r>
                        <a:rPr lang="en-GB" baseline="0" dirty="0" smtClean="0"/>
                        <a:t> thing such as a plant or animal</a:t>
                      </a:r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dirty="0" smtClean="0"/>
                        <a:t>Primary consumer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GB" dirty="0" smtClean="0"/>
                        <a:t>An organism which eats</a:t>
                      </a:r>
                      <a:r>
                        <a:rPr lang="en-GB" baseline="0" dirty="0" smtClean="0"/>
                        <a:t> a producer</a:t>
                      </a:r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dirty="0" smtClean="0"/>
                        <a:t>Predator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GB" dirty="0" smtClean="0"/>
                        <a:t>An</a:t>
                      </a:r>
                      <a:r>
                        <a:rPr lang="en-GB" baseline="0" dirty="0" smtClean="0"/>
                        <a:t> animal which eats </a:t>
                      </a:r>
                      <a:r>
                        <a:rPr lang="en-GB" baseline="0" smtClean="0"/>
                        <a:t>other animals</a:t>
                      </a:r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dirty="0" smtClean="0"/>
                        <a:t>prey</a:t>
                      </a:r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GB" dirty="0" smtClean="0"/>
                        <a:t>Something which is killer by a</a:t>
                      </a:r>
                      <a:r>
                        <a:rPr lang="en-GB" baseline="0" dirty="0" smtClean="0"/>
                        <a:t> predator</a:t>
                      </a:r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dirty="0" smtClean="0"/>
                        <a:t>producer</a:t>
                      </a:r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GB" dirty="0" smtClean="0"/>
                        <a:t>A plant which produces food for organisms</a:t>
                      </a:r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dirty="0" smtClean="0"/>
                        <a:t>Secondary consumer</a:t>
                      </a:r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GB" dirty="0" smtClean="0"/>
                        <a:t>An organism which is third in the food chain</a:t>
                      </a:r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</a:tbl>
          </a:graphicData>
        </a:graphic>
      </p:graphicFrame>
      <p:sp>
        <p:nvSpPr>
          <p:cNvPr id="3" name="Rectangle 2"/>
          <p:cNvSpPr/>
          <p:nvPr/>
        </p:nvSpPr>
        <p:spPr>
          <a:xfrm>
            <a:off x="1988840" y="273949"/>
            <a:ext cx="2992871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1" cap="none" spc="0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Keywords</a:t>
            </a:r>
            <a:endParaRPr lang="en-US" sz="5400" b="1" cap="none" spc="0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interaction and adaptation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interaction and adaptation</Template>
  <TotalTime>327</TotalTime>
  <Words>491</Words>
  <Application>Microsoft Office PowerPoint</Application>
  <PresentationFormat>On-screen Show (4:3)</PresentationFormat>
  <Paragraphs>75</Paragraphs>
  <Slides>18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18</vt:i4>
      </vt:variant>
    </vt:vector>
  </HeadingPairs>
  <TitlesOfParts>
    <vt:vector size="23" baseType="lpstr">
      <vt:lpstr>Arial</vt:lpstr>
      <vt:lpstr>Calibri</vt:lpstr>
      <vt:lpstr>Comic Sans MS</vt:lpstr>
      <vt:lpstr>Times New Roman</vt:lpstr>
      <vt:lpstr>interaction and adaptation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Microsoft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Hannah</dc:creator>
  <cp:lastModifiedBy>Hannah Grant</cp:lastModifiedBy>
  <cp:revision>27</cp:revision>
  <cp:lastPrinted>2020-03-20T14:50:36Z</cp:lastPrinted>
  <dcterms:created xsi:type="dcterms:W3CDTF">2015-08-17T14:38:37Z</dcterms:created>
  <dcterms:modified xsi:type="dcterms:W3CDTF">2020-03-27T11:50:59Z</dcterms:modified>
</cp:coreProperties>
</file>